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7.xml" ContentType="application/vnd.openxmlformats-officedocument.presentationml.tags+xml"/>
  <Override PartName="/ppt/notesSlides/notesSlide4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1" r:id="rId1"/>
    <p:sldMasterId id="2147483719" r:id="rId2"/>
  </p:sldMasterIdLst>
  <p:notesMasterIdLst>
    <p:notesMasterId r:id="rId60"/>
  </p:notesMasterIdLst>
  <p:handoutMasterIdLst>
    <p:handoutMasterId r:id="rId61"/>
  </p:handoutMasterIdLst>
  <p:sldIdLst>
    <p:sldId id="11091533" r:id="rId3"/>
    <p:sldId id="11091605" r:id="rId4"/>
    <p:sldId id="11091622" r:id="rId5"/>
    <p:sldId id="11091879" r:id="rId6"/>
    <p:sldId id="11091816" r:id="rId7"/>
    <p:sldId id="11091919" r:id="rId8"/>
    <p:sldId id="11091922" r:id="rId9"/>
    <p:sldId id="11091607" r:id="rId10"/>
    <p:sldId id="11091608" r:id="rId11"/>
    <p:sldId id="11091895" r:id="rId12"/>
    <p:sldId id="11091597" r:id="rId13"/>
    <p:sldId id="11091609" r:id="rId14"/>
    <p:sldId id="11091890" r:id="rId15"/>
    <p:sldId id="11091889" r:id="rId16"/>
    <p:sldId id="2613" r:id="rId17"/>
    <p:sldId id="11091888" r:id="rId18"/>
    <p:sldId id="11091941" r:id="rId19"/>
    <p:sldId id="11091938" r:id="rId20"/>
    <p:sldId id="11091981" r:id="rId21"/>
    <p:sldId id="2007580314" r:id="rId22"/>
    <p:sldId id="11091939" r:id="rId23"/>
    <p:sldId id="11091940" r:id="rId24"/>
    <p:sldId id="11091598" r:id="rId25"/>
    <p:sldId id="11091610" r:id="rId26"/>
    <p:sldId id="11091602" r:id="rId27"/>
    <p:sldId id="11091611" r:id="rId28"/>
    <p:sldId id="11091896" r:id="rId29"/>
    <p:sldId id="11091897" r:id="rId30"/>
    <p:sldId id="11091898" r:id="rId31"/>
    <p:sldId id="11091612" r:id="rId32"/>
    <p:sldId id="11091900" r:id="rId33"/>
    <p:sldId id="11091902" r:id="rId34"/>
    <p:sldId id="11091613" r:id="rId35"/>
    <p:sldId id="11091926" r:id="rId36"/>
    <p:sldId id="11091943" r:id="rId37"/>
    <p:sldId id="11091944" r:id="rId38"/>
    <p:sldId id="11091907" r:id="rId39"/>
    <p:sldId id="2622" r:id="rId40"/>
    <p:sldId id="2007580255" r:id="rId41"/>
    <p:sldId id="11091945" r:id="rId42"/>
    <p:sldId id="11091615" r:id="rId43"/>
    <p:sldId id="11091911" r:id="rId44"/>
    <p:sldId id="11091985" r:id="rId45"/>
    <p:sldId id="2007580254" r:id="rId46"/>
    <p:sldId id="2007580256" r:id="rId47"/>
    <p:sldId id="11091924" r:id="rId48"/>
    <p:sldId id="11091923" r:id="rId49"/>
    <p:sldId id="2007580315" r:id="rId50"/>
    <p:sldId id="11091925" r:id="rId51"/>
    <p:sldId id="11091927" r:id="rId52"/>
    <p:sldId id="11091806" r:id="rId53"/>
    <p:sldId id="11091901" r:id="rId54"/>
    <p:sldId id="11091929" r:id="rId55"/>
    <p:sldId id="11091930" r:id="rId56"/>
    <p:sldId id="11091932" r:id="rId57"/>
    <p:sldId id="2007580257" r:id="rId58"/>
    <p:sldId id="11091984" r:id="rId5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UCTION &amp; HIGHLIGHTS" id="{5DDE2D2A-FF01-454F-BEE3-D396477C546D}">
          <p14:sldIdLst>
            <p14:sldId id="11091533"/>
            <p14:sldId id="11091605"/>
            <p14:sldId id="11091622"/>
            <p14:sldId id="11091879"/>
            <p14:sldId id="11091816"/>
            <p14:sldId id="11091919"/>
            <p14:sldId id="11091922"/>
            <p14:sldId id="11091607"/>
            <p14:sldId id="11091608"/>
            <p14:sldId id="11091895"/>
          </p14:sldIdLst>
        </p14:section>
        <p14:section name="INJECTION UNIT" id="{E323D28C-7257-4572-B20F-0C455FC6E65B}">
          <p14:sldIdLst>
            <p14:sldId id="11091597"/>
            <p14:sldId id="11091609"/>
            <p14:sldId id="11091890"/>
            <p14:sldId id="11091889"/>
            <p14:sldId id="2613"/>
            <p14:sldId id="11091888"/>
            <p14:sldId id="11091941"/>
            <p14:sldId id="11091938"/>
            <p14:sldId id="11091981"/>
            <p14:sldId id="2007580314"/>
            <p14:sldId id="11091939"/>
            <p14:sldId id="11091940"/>
            <p14:sldId id="11091598"/>
            <p14:sldId id="11091610"/>
          </p14:sldIdLst>
        </p14:section>
        <p14:section name="CLAMING UNIT" id="{C4AA07FC-104F-4B2F-8B1C-2FC347C80513}">
          <p14:sldIdLst>
            <p14:sldId id="11091602"/>
            <p14:sldId id="11091611"/>
            <p14:sldId id="11091896"/>
            <p14:sldId id="11091897"/>
            <p14:sldId id="11091898"/>
            <p14:sldId id="11091612"/>
            <p14:sldId id="11091900"/>
            <p14:sldId id="11091902"/>
            <p14:sldId id="11091613"/>
            <p14:sldId id="11091926"/>
            <p14:sldId id="11091943"/>
            <p14:sldId id="11091944"/>
            <p14:sldId id="11091907"/>
            <p14:sldId id="2622"/>
            <p14:sldId id="2007580255"/>
            <p14:sldId id="11091945"/>
            <p14:sldId id="11091615"/>
          </p14:sldIdLst>
        </p14:section>
        <p14:section name="DRIVE SYSTEM" id="{00D4721D-3892-47C0-A1FA-1B5779D8C524}">
          <p14:sldIdLst>
            <p14:sldId id="11091911"/>
            <p14:sldId id="11091985"/>
            <p14:sldId id="2007580254"/>
          </p14:sldIdLst>
        </p14:section>
        <p14:section name="SOFTWARE &amp; CONTROL" id="{B991589D-11EA-AB4B-9D5E-7EAE0914CAA8}">
          <p14:sldIdLst>
            <p14:sldId id="2007580256"/>
            <p14:sldId id="11091924"/>
            <p14:sldId id="11091923"/>
            <p14:sldId id="2007580315"/>
            <p14:sldId id="11091925"/>
            <p14:sldId id="11091927"/>
            <p14:sldId id="11091806"/>
            <p14:sldId id="11091901"/>
            <p14:sldId id="11091929"/>
            <p14:sldId id="11091930"/>
            <p14:sldId id="11091932"/>
          </p14:sldIdLst>
        </p14:section>
        <p14:section name="APPLICATION CASES" id="{DEB04EBC-3CE2-4A16-AE18-DBF9BFA91FC3}">
          <p14:sldIdLst>
            <p14:sldId id="2007580257"/>
          </p14:sldIdLst>
        </p14:section>
        <p14:section name="OUTRO" id="{3D4056E3-4AD5-A842-A14D-2BBD78AFCA60}">
          <p14:sldIdLst>
            <p14:sldId id="110919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1D9"/>
    <a:srgbClr val="30903A"/>
    <a:srgbClr val="39923D"/>
    <a:srgbClr val="FFFFFF"/>
    <a:srgbClr val="003A87"/>
    <a:srgbClr val="E7E8ED"/>
    <a:srgbClr val="D4D9DC"/>
    <a:srgbClr val="183D83"/>
    <a:srgbClr val="39072A"/>
    <a:srgbClr val="153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2183" autoAdjust="0"/>
  </p:normalViewPr>
  <p:slideViewPr>
    <p:cSldViewPr snapToGrid="0" snapToObjects="1">
      <p:cViewPr varScale="1">
        <p:scale>
          <a:sx n="63" d="100"/>
          <a:sy n="63" d="100"/>
        </p:scale>
        <p:origin x="1738" y="72"/>
      </p:cViewPr>
      <p:guideLst/>
    </p:cSldViewPr>
  </p:slideViewPr>
  <p:notesTextViewPr>
    <p:cViewPr>
      <p:scale>
        <a:sx n="200" d="100"/>
        <a:sy n="200" d="100"/>
      </p:scale>
      <p:origin x="0" y="0"/>
    </p:cViewPr>
  </p:notesTextViewPr>
  <p:sorterViewPr>
    <p:cViewPr>
      <p:scale>
        <a:sx n="152" d="100"/>
        <a:sy n="152" d="100"/>
      </p:scale>
      <p:origin x="0" y="-4862"/>
    </p:cViewPr>
  </p:sorterViewPr>
  <p:notesViewPr>
    <p:cSldViewPr snapToGrid="0" snapToObjects="1">
      <p:cViewPr varScale="1">
        <p:scale>
          <a:sx n="163" d="100"/>
          <a:sy n="163" d="100"/>
        </p:scale>
        <p:origin x="555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Desktop\MA&#20116;&#20195;&#26426;&#20851;&#38190;&#39033;&#3044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dirty="0">
                <a:latin typeface="Open Sans" panose="020B0606030504020204" pitchFamily="34" charset="0"/>
              </a:rPr>
              <a:t>Cooling</a:t>
            </a:r>
            <a:r>
              <a:rPr lang="en-US" altLang="zh-CN" baseline="0" dirty="0">
                <a:latin typeface="Open Sans" panose="020B0606030504020204" pitchFamily="34" charset="0"/>
              </a:rPr>
              <a:t> Valve Control</a:t>
            </a:r>
            <a:endParaRPr lang="zh-CN" altLang="en-US" dirty="0">
              <a:latin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spPr>
            <a:ln w="19050" cap="rnd">
              <a:solidFill>
                <a:srgbClr val="FF0000"/>
              </a:solidFill>
              <a:round/>
            </a:ln>
            <a:effectLst/>
          </c:spPr>
          <c:marker>
            <c:symbol val="none"/>
          </c:marker>
          <c:xVal>
            <c:numRef>
              <c:f>Sheet7!$B$2:$B$32</c:f>
              <c:numCache>
                <c:formatCode>General</c:formatCode>
                <c:ptCount val="3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numCache>
            </c:numRef>
          </c:xVal>
          <c:yVal>
            <c:numRef>
              <c:f>Sheet7!$C$2:$C$32</c:f>
              <c:numCache>
                <c:formatCode>General</c:formatCode>
                <c:ptCount val="31"/>
                <c:pt idx="0">
                  <c:v>0</c:v>
                </c:pt>
                <c:pt idx="1">
                  <c:v>0</c:v>
                </c:pt>
                <c:pt idx="2">
                  <c:v>0</c:v>
                </c:pt>
                <c:pt idx="3">
                  <c:v>0</c:v>
                </c:pt>
                <c:pt idx="4">
                  <c:v>0</c:v>
                </c:pt>
                <c:pt idx="5">
                  <c:v>0</c:v>
                </c:pt>
                <c:pt idx="6">
                  <c:v>0</c:v>
                </c:pt>
                <c:pt idx="7">
                  <c:v>0</c:v>
                </c:pt>
                <c:pt idx="8">
                  <c:v>0</c:v>
                </c:pt>
                <c:pt idx="9">
                  <c:v>0</c:v>
                </c:pt>
                <c:pt idx="10">
                  <c:v>0</c:v>
                </c:pt>
                <c:pt idx="11" formatCode="0%">
                  <c:v>0.1</c:v>
                </c:pt>
                <c:pt idx="12" formatCode="0%">
                  <c:v>0.2</c:v>
                </c:pt>
                <c:pt idx="13" formatCode="0%">
                  <c:v>0.3</c:v>
                </c:pt>
                <c:pt idx="14" formatCode="0%">
                  <c:v>0.4</c:v>
                </c:pt>
                <c:pt idx="15" formatCode="0%">
                  <c:v>0.5</c:v>
                </c:pt>
                <c:pt idx="16" formatCode="0%">
                  <c:v>0.6</c:v>
                </c:pt>
                <c:pt idx="17" formatCode="0%">
                  <c:v>0.7</c:v>
                </c:pt>
                <c:pt idx="18" formatCode="0%">
                  <c:v>0.8</c:v>
                </c:pt>
                <c:pt idx="19" formatCode="0%">
                  <c:v>0.9</c:v>
                </c:pt>
                <c:pt idx="20" formatCode="0%">
                  <c:v>1</c:v>
                </c:pt>
                <c:pt idx="21" formatCode="0%">
                  <c:v>1</c:v>
                </c:pt>
                <c:pt idx="22" formatCode="0%">
                  <c:v>1</c:v>
                </c:pt>
                <c:pt idx="23" formatCode="0%">
                  <c:v>1</c:v>
                </c:pt>
                <c:pt idx="24" formatCode="0%">
                  <c:v>1</c:v>
                </c:pt>
                <c:pt idx="25" formatCode="0%">
                  <c:v>1</c:v>
                </c:pt>
                <c:pt idx="26" formatCode="0%">
                  <c:v>1</c:v>
                </c:pt>
                <c:pt idx="27" formatCode="0%">
                  <c:v>1</c:v>
                </c:pt>
                <c:pt idx="28" formatCode="0%">
                  <c:v>1</c:v>
                </c:pt>
                <c:pt idx="29" formatCode="0%">
                  <c:v>1</c:v>
                </c:pt>
                <c:pt idx="30" formatCode="0%">
                  <c:v>1</c:v>
                </c:pt>
              </c:numCache>
            </c:numRef>
          </c:yVal>
          <c:smooth val="0"/>
          <c:extLst>
            <c:ext xmlns:c16="http://schemas.microsoft.com/office/drawing/2014/chart" uri="{C3380CC4-5D6E-409C-BE32-E72D297353CC}">
              <c16:uniqueId val="{00000000-40C7-4091-B964-EB9153C3B7EF}"/>
            </c:ext>
          </c:extLst>
        </c:ser>
        <c:dLbls>
          <c:showLegendKey val="0"/>
          <c:showVal val="0"/>
          <c:showCatName val="0"/>
          <c:showSerName val="0"/>
          <c:showPercent val="0"/>
          <c:showBubbleSize val="0"/>
        </c:dLbls>
        <c:axId val="38035840"/>
        <c:axId val="157972352"/>
      </c:scatterChart>
      <c:valAx>
        <c:axId val="38035840"/>
        <c:scaling>
          <c:orientation val="minMax"/>
          <c:max val="55"/>
          <c:min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dirty="0">
                    <a:latin typeface="Open Sans" panose="020B0606030504020204" pitchFamily="34" charset="0"/>
                  </a:rPr>
                  <a:t>Oil</a:t>
                </a:r>
                <a:r>
                  <a:rPr lang="en-US" altLang="zh-CN" baseline="0" dirty="0">
                    <a:latin typeface="Open Sans" panose="020B0606030504020204" pitchFamily="34" charset="0"/>
                  </a:rPr>
                  <a:t> Temperature</a:t>
                </a:r>
                <a:r>
                  <a:rPr lang="en-US" altLang="zh-CN" dirty="0">
                    <a:latin typeface="Open Sans" panose="020B0606030504020204" pitchFamily="34" charset="0"/>
                  </a:rPr>
                  <a:t>/</a:t>
                </a:r>
                <a:r>
                  <a:rPr lang="zh-CN" altLang="en-US" dirty="0">
                    <a:latin typeface="Open Sans" panose="020B0606030504020204" pitchFamily="34" charset="0"/>
                  </a:rPr>
                  <a:t>℃</a:t>
                </a:r>
              </a:p>
            </c:rich>
          </c:tx>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57972352"/>
        <c:crossesAt val="0"/>
        <c:crossBetween val="midCat"/>
      </c:valAx>
      <c:valAx>
        <c:axId val="15797235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dirty="0">
                    <a:latin typeface="Open Sans" panose="020B0606030504020204" pitchFamily="34" charset="0"/>
                  </a:rPr>
                  <a:t>Open time</a:t>
                </a:r>
                <a:endParaRPr lang="zh-CN" altLang="en-US" dirty="0">
                  <a:latin typeface="Open Sans" panose="020B0606030504020204" pitchFamily="34" charset="0"/>
                </a:endParaRPr>
              </a:p>
            </c:rich>
          </c:tx>
          <c:overlay val="0"/>
          <c:spPr>
            <a:noFill/>
            <a:ln>
              <a:noFill/>
            </a:ln>
            <a:effectLst/>
          </c:spPr>
          <c:txPr>
            <a:bodyPr rot="5400000" spcFirstLastPara="1" vertOverflow="ellipsis"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8035840"/>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0C5194-A1C3-43DD-B668-D1423AF326C3}" type="datetimeFigureOut">
              <a:rPr lang="zh-CN" altLang="en-US" smtClean="0"/>
              <a:t>2023/12/8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A9385C-A36F-4470-A0CC-7F7A3FECE32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13B6630A-72D4-9747-9B91-10CE8BBEE763}" type="datetimeFigureOut">
              <a:rPr lang="de-DE" smtClean="0"/>
              <a:t>08.12.2023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0891030B-7200-B24F-91D9-A0C211AACD99}" type="slidenum">
              <a:rPr lang="de-DE" smtClean="0"/>
              <a:t>‹#›</a:t>
            </a:fld>
            <a:endParaRPr lang="de-DE" dirty="0"/>
          </a:p>
        </p:txBody>
      </p:sp>
    </p:spTree>
  </p:cSld>
  <p:clrMap bg1="lt1" tx1="dk1" bg2="lt2" tx2="dk2" accent1="accent1" accent2="accent2" accent3="accent3" accent4="accent4" accent5="accent5" accent6="accent6" hlink="hlink" folHlink="folHlink"/>
  <p:hf sldNum="0" hdr="0" ftr="0" dt="0"/>
  <p:notesStyle>
    <a:lvl1pPr marL="0" algn="l" defTabSz="1828800" rtl="0" eaLnBrk="1" latinLnBrk="0" hangingPunct="1">
      <a:defRPr sz="2400" b="0" i="0" kern="1200">
        <a:solidFill>
          <a:schemeClr val="tx1"/>
        </a:solidFill>
        <a:latin typeface="Open Sans" panose="020B0606030504020204" pitchFamily="34" charset="0"/>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165" algn="l" defTabSz="1828800" rtl="0" eaLnBrk="1" latinLnBrk="0" hangingPunct="1">
      <a:defRPr sz="2400" kern="1200">
        <a:solidFill>
          <a:schemeClr val="tx1"/>
        </a:solidFill>
        <a:latin typeface="+mn-lt"/>
        <a:ea typeface="+mn-ea"/>
        <a:cs typeface="+mn-cs"/>
      </a:defRPr>
    </a:lvl8pPr>
    <a:lvl9pPr marL="7314565"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w="6350">
                <a:noFill/>
                <a:miter lim="800000"/>
              </a:ln>
              <a:solidFill>
                <a:prstClr val="black"/>
              </a:solidFill>
              <a:effectLst/>
              <a:uLnTx/>
              <a:uFillTx/>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idx="4294967295"/>
          </p:nvPr>
        </p:nvSpPr>
        <p:spPr>
          <a:xfrm>
            <a:off x="138113" y="766763"/>
            <a:ext cx="6823075" cy="3838575"/>
          </a:xfrm>
        </p:spPr>
      </p:sp>
      <p:sp>
        <p:nvSpPr>
          <p:cNvPr id="25603"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endParaRPr lang="en-US" altLang="zh-CN" sz="1800" dirty="0">
              <a:latin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defRPr/>
            </a:pPr>
            <a:endParaRPr kumimoji="1" lang="zh-CN" altLang="en-US" dirty="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A036312-6A05-4643-B813-780AEBCA544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sz="1200" kern="1200" dirty="0">
                <a:solidFill>
                  <a:srgbClr val="FF0000"/>
                </a:solidFill>
                <a:ea typeface="宋体" pitchFamily="2" charset="-122"/>
                <a:cs typeface="+mn-ea"/>
                <a:sym typeface="+mn-lt"/>
              </a:rPr>
              <a:t>No</a:t>
            </a:r>
            <a:r>
              <a:rPr lang="zh-CN" altLang="en-US" sz="1200" kern="1200" dirty="0">
                <a:solidFill>
                  <a:srgbClr val="FF0000"/>
                </a:solidFill>
                <a:ea typeface="宋体" pitchFamily="2" charset="-122"/>
                <a:cs typeface="+mn-ea"/>
                <a:sym typeface="+mn-lt"/>
              </a:rPr>
              <a:t> </a:t>
            </a:r>
            <a:r>
              <a:rPr lang="en-US" altLang="zh-CN" sz="1200" kern="1200" dirty="0">
                <a:solidFill>
                  <a:srgbClr val="FF0000"/>
                </a:solidFill>
                <a:ea typeface="宋体" pitchFamily="2" charset="-122"/>
                <a:cs typeface="+mn-ea"/>
                <a:sym typeface="+mn-lt"/>
              </a:rPr>
              <a:t>change</a:t>
            </a:r>
            <a:endParaRPr lang="zh-CN" altLang="en-US" sz="1200" kern="1200" dirty="0">
              <a:solidFill>
                <a:schemeClr val="tx1"/>
              </a:solidFill>
              <a:ea typeface="宋体" pitchFamily="2" charset="-122"/>
              <a:cs typeface="+mn-ea"/>
              <a:sym typeface="+mn-lt"/>
            </a:endParaRPr>
          </a:p>
          <a:p>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dirty="0"/>
              <a:t>New</a:t>
            </a:r>
          </a:p>
          <a:p>
            <a:r>
              <a:rPr lang="zh-CN" altLang="en-US" dirty="0"/>
              <a:t>对应机型</a:t>
            </a:r>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7570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idx="4294967295"/>
          </p:nvPr>
        </p:nvSpPr>
        <p:spPr>
          <a:xfrm>
            <a:off x="138113" y="766763"/>
            <a:ext cx="6823075" cy="3838575"/>
          </a:xfrm>
        </p:spPr>
      </p:sp>
      <p:sp>
        <p:nvSpPr>
          <p:cNvPr id="9219"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a:ea typeface="思源黑体 CN Normal" panose="020B0500000000000000" pitchFamily="34" charset="-122"/>
                <a:cs typeface="+mn-ea"/>
                <a:sym typeface="+mn-lt"/>
              </a:rPr>
              <a:t>MA IIs Generation: 200ms response time which means we doubled the response time!</a:t>
            </a:r>
            <a:endParaRPr kumimoji="1" lang="zh-CN" altLang="en-US" dirty="0">
              <a:ea typeface="微软雅黑" panose="020B0503020204020204" pitchFamily="34" charset="-122"/>
            </a:endParaRPr>
          </a:p>
        </p:txBody>
      </p:sp>
      <p:sp>
        <p:nvSpPr>
          <p:cNvPr id="4" name="幻灯片编号占位符 3"/>
          <p:cNvSpPr>
            <a:spLocks noGrp="1"/>
          </p:cNvSpPr>
          <p:nvPr>
            <p:ph type="sldNum" sz="quarter" idx="10"/>
          </p:nvPr>
        </p:nvSpPr>
        <p:spPr/>
        <p:txBody>
          <a:bodyPr/>
          <a:lstStyle/>
          <a:p>
            <a:fld id="{0891030B-7200-B24F-91D9-A0C211AACD99}" type="slidenum">
              <a:rPr lang="de-DE" smtClean="0"/>
              <a:t>38</a:t>
            </a:fld>
            <a:endParaRPr lang="de-DE" dirty="0"/>
          </a:p>
        </p:txBody>
      </p:sp>
    </p:spTree>
    <p:extLst>
      <p:ext uri="{BB962C8B-B14F-4D97-AF65-F5344CB8AC3E}">
        <p14:creationId xmlns:p14="http://schemas.microsoft.com/office/powerpoint/2010/main" val="174602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extLst>
      <p:ext uri="{BB962C8B-B14F-4D97-AF65-F5344CB8AC3E}">
        <p14:creationId xmlns:p14="http://schemas.microsoft.com/office/powerpoint/2010/main" val="3186281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5000"/>
              </a:lnSpc>
            </a:pPr>
            <a:r>
              <a:rPr lang="en-US" altLang="zh-CN" sz="2400" b="0" dirty="0">
                <a:latin typeface="Open Sans" panose="020B0606030504020204" pitchFamily="34" charset="0"/>
                <a:ea typeface="Open Sans" panose="020B0606030504020204" pitchFamily="34" charset="0"/>
                <a:cs typeface="Open Sans" panose="020B0606030504020204" pitchFamily="34" charset="0"/>
                <a:sym typeface="+mn-lt"/>
              </a:rPr>
              <a:t>PWM control logic: By calculating the current temperature, periodically open the cooling water valve:</a:t>
            </a:r>
          </a:p>
        </p:txBody>
      </p:sp>
      <p:sp>
        <p:nvSpPr>
          <p:cNvPr id="4" name="幻灯片编号占位符 3"/>
          <p:cNvSpPr>
            <a:spLocks noGrp="1"/>
          </p:cNvSpPr>
          <p:nvPr>
            <p:ph type="sldNum" sz="quarter" idx="10"/>
          </p:nvPr>
        </p:nvSpPr>
        <p:spPr/>
        <p:txBody>
          <a:bodyPr/>
          <a:lstStyle/>
          <a:p>
            <a:fld id="{0891030B-7200-B24F-91D9-A0C211AACD99}" type="slidenum">
              <a:rPr lang="de-DE" smtClean="0"/>
              <a:t>40</a:t>
            </a:fld>
            <a:endParaRPr lang="de-DE" dirty="0"/>
          </a:p>
        </p:txBody>
      </p:sp>
    </p:spTree>
    <p:extLst>
      <p:ext uri="{BB962C8B-B14F-4D97-AF65-F5344CB8AC3E}">
        <p14:creationId xmlns:p14="http://schemas.microsoft.com/office/powerpoint/2010/main" val="4294000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a:ea typeface="思源黑体 CN Normal" panose="020B0500000000000000" pitchFamily="34" charset="-122"/>
                <a:cs typeface="+mn-ea"/>
                <a:sym typeface="+mn-lt"/>
              </a:rPr>
              <a:t>MA IIs Generation: 200ms response time which means we doubled the response time!</a:t>
            </a:r>
            <a:endParaRPr kumimoji="1" lang="zh-CN" altLang="en-US" dirty="0">
              <a:ea typeface="微软雅黑" panose="020B0503020204020204" pitchFamily="34" charset="-122"/>
            </a:endParaRPr>
          </a:p>
        </p:txBody>
      </p:sp>
      <p:sp>
        <p:nvSpPr>
          <p:cNvPr id="4" name="幻灯片编号占位符 3"/>
          <p:cNvSpPr>
            <a:spLocks noGrp="1"/>
          </p:cNvSpPr>
          <p:nvPr>
            <p:ph type="sldNum" sz="quarter" idx="10"/>
          </p:nvPr>
        </p:nvSpPr>
        <p:spPr/>
        <p:txBody>
          <a:bodyPr/>
          <a:lstStyle/>
          <a:p>
            <a:fld id="{0891030B-7200-B24F-91D9-A0C211AACD99}" type="slidenum">
              <a:rPr lang="de-DE" smtClean="0"/>
              <a:t>42</a:t>
            </a:fld>
            <a:endParaRPr lang="de-DE" dirty="0"/>
          </a:p>
        </p:txBody>
      </p:sp>
    </p:spTree>
    <p:extLst>
      <p:ext uri="{BB962C8B-B14F-4D97-AF65-F5344CB8AC3E}">
        <p14:creationId xmlns:p14="http://schemas.microsoft.com/office/powerpoint/2010/main" val="79636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0891030B-7200-B24F-91D9-A0C211AACD99}" type="slidenum">
              <a:rPr lang="de-DE" smtClean="0"/>
              <a:t>4</a:t>
            </a:fld>
            <a:endParaRPr lang="de-D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zh-CN" sz="1800" spc="50" dirty="0">
                <a:effectLst/>
                <a:ea typeface="微软雅黑" panose="020B0503020204020204" pitchFamily="34" charset="-122"/>
                <a:cs typeface="Times New Roman" panose="02020603050405020304" pitchFamily="18" charset="0"/>
              </a:rPr>
              <a:t>五代机持续精进产品力，能耗降低</a:t>
            </a:r>
            <a:r>
              <a:rPr lang="en-US" altLang="zh-CN" sz="1800" spc="50" dirty="0">
                <a:effectLst/>
                <a:ea typeface="微软雅黑" panose="020B0503020204020204" pitchFamily="34" charset="-122"/>
                <a:cs typeface="Times New Roman" panose="02020603050405020304" pitchFamily="18" charset="0"/>
              </a:rPr>
              <a:t>20%-40%</a:t>
            </a:r>
            <a:r>
              <a:rPr lang="zh-CN" altLang="zh-CN" sz="1800" spc="50" dirty="0">
                <a:effectLst/>
                <a:ea typeface="微软雅黑" panose="020B0503020204020204" pitchFamily="34" charset="-122"/>
                <a:cs typeface="Times New Roman" panose="02020603050405020304" pitchFamily="18" charset="0"/>
              </a:rPr>
              <a:t>，</a:t>
            </a:r>
            <a:r>
              <a:rPr lang="zh-CN" altLang="en-US" sz="1800" spc="50" dirty="0">
                <a:effectLst/>
                <a:ea typeface="微软雅黑" panose="020B0503020204020204" pitchFamily="34" charset="-122"/>
                <a:cs typeface="Times New Roman" panose="02020603050405020304" pitchFamily="18" charset="0"/>
              </a:rPr>
              <a:t>是近年来能耗技术的进一步突破，也是伺服节能技术迭代的最新成果。</a:t>
            </a:r>
            <a:r>
              <a:rPr lang="zh-CN" altLang="zh-CN" sz="1800" spc="50" dirty="0">
                <a:effectLst/>
                <a:ea typeface="微软雅黑" panose="020B0503020204020204" pitchFamily="34" charset="-122"/>
                <a:cs typeface="Times New Roman" panose="02020603050405020304" pitchFamily="18" charset="0"/>
              </a:rPr>
              <a:t>轻量化、紧凑型设计进一步实现资源节约</a:t>
            </a:r>
            <a:r>
              <a:rPr lang="zh-CN" altLang="en-US" sz="1800" spc="50" dirty="0">
                <a:effectLst/>
                <a:ea typeface="微软雅黑" panose="020B0503020204020204" pitchFamily="34" charset="-122"/>
                <a:cs typeface="Times New Roman" panose="02020603050405020304" pitchFamily="18" charset="0"/>
              </a:rPr>
              <a:t>，</a:t>
            </a:r>
            <a:r>
              <a:rPr lang="zh-CN" altLang="zh-CN" sz="1800" spc="50" dirty="0">
                <a:effectLst/>
                <a:ea typeface="微软雅黑" panose="020B0503020204020204" pitchFamily="34" charset="-122"/>
                <a:cs typeface="Times New Roman" panose="02020603050405020304" pitchFamily="18" charset="0"/>
              </a:rPr>
              <a:t>更将为我们的客户带来更多的应用优势</a:t>
            </a:r>
            <a:r>
              <a:rPr lang="zh-CN" altLang="en-US" sz="1800" spc="50" dirty="0">
                <a:effectLst/>
                <a:ea typeface="微软雅黑" panose="020B0503020204020204" pitchFamily="34" charset="-122"/>
                <a:cs typeface="Times New Roman" panose="02020603050405020304" pitchFamily="18" charset="0"/>
              </a:rPr>
              <a:t>和成本下降。</a:t>
            </a:r>
            <a:endParaRPr lang="en-US" altLang="zh-CN" sz="1800" spc="50" dirty="0">
              <a:effectLst/>
              <a:ea typeface="微软雅黑" panose="020B0503020204020204" pitchFamily="34" charset="-122"/>
              <a:cs typeface="Times New Roman" panose="02020603050405020304" pitchFamily="18" charset="0"/>
            </a:endParaRPr>
          </a:p>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800" dirty="0">
                <a:latin typeface="+mn-ea"/>
              </a:rPr>
              <a:t>The fifth generation machine continues to improve its product strength, reducing energy consumption by 20% -40%, which is a further breakthrough in energy consumption technology in recent years and the latest achievement in servo energy-saving technology iteration. Lightweight and compact design further realizes resource conservation, which will bring more application advantages and cost reduction to our customers.</a:t>
            </a:r>
          </a:p>
        </p:txBody>
      </p:sp>
      <p:sp>
        <p:nvSpPr>
          <p:cNvPr id="4" name="灯片编号占位符 3"/>
          <p:cNvSpPr>
            <a:spLocks noGrp="1"/>
          </p:cNvSpPr>
          <p:nvPr>
            <p:ph type="sldNum" sz="quarter" idx="5"/>
          </p:nvPr>
        </p:nvSpPr>
        <p:spPr/>
        <p:txBody>
          <a:bodyPr/>
          <a:lstStyle/>
          <a:p>
            <a:fld id="{0891030B-7200-B24F-91D9-A0C211AACD99}" type="slidenum">
              <a:rPr lang="de-DE" smtClean="0"/>
              <a:pPr/>
              <a:t>43</a:t>
            </a:fld>
            <a:endParaRPr lang="de-DE" dirty="0"/>
          </a:p>
        </p:txBody>
      </p:sp>
    </p:spTree>
    <p:extLst>
      <p:ext uri="{BB962C8B-B14F-4D97-AF65-F5344CB8AC3E}">
        <p14:creationId xmlns:p14="http://schemas.microsoft.com/office/powerpoint/2010/main" val="2850580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61D29-8A8C-19C0-BFB2-9FACE928E2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045239-59CD-85EE-FDEB-654C8518626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9A7A393-C2D0-EDEC-B413-F53ABD12CF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359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idx="4294967295"/>
          </p:nvPr>
        </p:nvSpPr>
        <p:spPr>
          <a:xfrm>
            <a:off x="138113" y="766763"/>
            <a:ext cx="6823075" cy="3838575"/>
          </a:xfrm>
        </p:spPr>
      </p:sp>
      <p:sp>
        <p:nvSpPr>
          <p:cNvPr id="9219"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endParaRPr lang="en-US" altLang="zh-CN" sz="1800" dirty="0">
              <a:latin typeface="+mn-ea"/>
            </a:endParaRPr>
          </a:p>
        </p:txBody>
      </p:sp>
    </p:spTree>
    <p:extLst>
      <p:ext uri="{BB962C8B-B14F-4D97-AF65-F5344CB8AC3E}">
        <p14:creationId xmlns:p14="http://schemas.microsoft.com/office/powerpoint/2010/main" val="2887096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pPr>
            <a:endParaRPr kumimoji="1" lang="zh-CN" altLang="en-US" dirty="0">
              <a:ea typeface="微软雅黑" panose="020B0503020204020204" pitchFamily="34" charset="-122"/>
            </a:endParaRPr>
          </a:p>
        </p:txBody>
      </p:sp>
    </p:spTree>
    <p:extLst>
      <p:ext uri="{BB962C8B-B14F-4D97-AF65-F5344CB8AC3E}">
        <p14:creationId xmlns:p14="http://schemas.microsoft.com/office/powerpoint/2010/main" val="2175322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extLst>
      <p:ext uri="{BB962C8B-B14F-4D97-AF65-F5344CB8AC3E}">
        <p14:creationId xmlns:p14="http://schemas.microsoft.com/office/powerpoint/2010/main" val="200899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defRPr/>
            </a:pPr>
            <a:endParaRPr lang="en-US" altLang="zh-CN" sz="1800" dirty="0">
              <a:latin typeface="+mn-ea"/>
            </a:endParaRPr>
          </a:p>
        </p:txBody>
      </p:sp>
    </p:spTree>
    <p:extLst>
      <p:ext uri="{BB962C8B-B14F-4D97-AF65-F5344CB8AC3E}">
        <p14:creationId xmlns:p14="http://schemas.microsoft.com/office/powerpoint/2010/main" val="3868563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endParaRPr lang="en-US" altLang="zh-CN" sz="1800" dirty="0">
              <a:latin typeface="+mn-e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endParaRPr lang="en-US" altLang="zh-CN" sz="1800" dirty="0">
              <a:latin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
        <p:nvSpPr>
          <p:cNvPr id="4" name="幻灯片编号占位符 3"/>
          <p:cNvSpPr>
            <a:spLocks noGrp="1"/>
          </p:cNvSpPr>
          <p:nvPr>
            <p:ph type="sldNum" sz="quarter" idx="10"/>
          </p:nvPr>
        </p:nvSpPr>
        <p:spPr/>
        <p:txBody>
          <a:bodyPr/>
          <a:lstStyle/>
          <a:p>
            <a:fld id="{0891030B-7200-B24F-91D9-A0C211AACD99}" type="slidenum">
              <a:rPr lang="de-DE" smtClean="0"/>
              <a:t>5</a:t>
            </a:fld>
            <a:endParaRPr lang="de-DE" dirty="0"/>
          </a:p>
        </p:txBody>
      </p:sp>
    </p:spTree>
    <p:extLst>
      <p:ext uri="{BB962C8B-B14F-4D97-AF65-F5344CB8AC3E}">
        <p14:creationId xmlns:p14="http://schemas.microsoft.com/office/powerpoint/2010/main" val="2517848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idx="4294967295"/>
          </p:nvPr>
        </p:nvSpPr>
        <p:spPr>
          <a:xfrm>
            <a:off x="138113" y="766763"/>
            <a:ext cx="6823075" cy="3838575"/>
          </a:xfrm>
        </p:spPr>
      </p:sp>
      <p:sp>
        <p:nvSpPr>
          <p:cNvPr id="9219"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a:ea typeface="思源黑体 CN Normal" panose="020B0500000000000000" pitchFamily="34" charset="-122"/>
                <a:cs typeface="+mn-ea"/>
                <a:sym typeface="+mn-lt"/>
              </a:rPr>
              <a:t>MA IIs Generation: 200ms response time which means we doubled the response time!</a:t>
            </a:r>
            <a:endParaRPr kumimoji="1" lang="zh-CN" altLang="en-US" dirty="0">
              <a:ea typeface="微软雅黑" panose="020B0503020204020204" pitchFamily="34" charset="-122"/>
            </a:endParaRPr>
          </a:p>
        </p:txBody>
      </p:sp>
      <p:sp>
        <p:nvSpPr>
          <p:cNvPr id="4" name="幻灯片编号占位符 3"/>
          <p:cNvSpPr>
            <a:spLocks noGrp="1"/>
          </p:cNvSpPr>
          <p:nvPr>
            <p:ph type="sldNum" sz="quarter" idx="10"/>
          </p:nvPr>
        </p:nvSpPr>
        <p:spPr/>
        <p:txBody>
          <a:bodyPr/>
          <a:lstStyle/>
          <a:p>
            <a:fld id="{0891030B-7200-B24F-91D9-A0C211AACD99}" type="slidenum">
              <a:rPr lang="de-DE" smtClean="0"/>
              <a:t>55</a:t>
            </a:fld>
            <a:endParaRPr lang="de-DE" dirty="0"/>
          </a:p>
        </p:txBody>
      </p:sp>
    </p:spTree>
    <p:extLst>
      <p:ext uri="{BB962C8B-B14F-4D97-AF65-F5344CB8AC3E}">
        <p14:creationId xmlns:p14="http://schemas.microsoft.com/office/powerpoint/2010/main" val="149116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400" dirty="0">
                <a:ea typeface="思源黑体 CN Normal" panose="020B0500000000000000" pitchFamily="34" charset="-122"/>
                <a:cs typeface="+mn-ea"/>
                <a:sym typeface="+mn-lt"/>
              </a:rPr>
              <a:t>Add HT Inject</a:t>
            </a:r>
            <a:endParaRPr kumimoji="1" lang="zh-CN" altLang="en-US" dirty="0">
              <a:ea typeface="微软雅黑" panose="020B0503020204020204" pitchFamily="34" charset="-122"/>
            </a:endParaRPr>
          </a:p>
        </p:txBody>
      </p:sp>
      <p:sp>
        <p:nvSpPr>
          <p:cNvPr id="4" name="幻灯片编号占位符 3"/>
          <p:cNvSpPr>
            <a:spLocks noGrp="1"/>
          </p:cNvSpPr>
          <p:nvPr>
            <p:ph type="sldNum" sz="quarter" idx="10"/>
          </p:nvPr>
        </p:nvSpPr>
        <p:spPr/>
        <p:txBody>
          <a:bodyPr/>
          <a:lstStyle/>
          <a:p>
            <a:fld id="{0891030B-7200-B24F-91D9-A0C211AACD99}" type="slidenum">
              <a:rPr lang="de-DE" smtClean="0"/>
              <a:t>6</a:t>
            </a:fld>
            <a:endParaRPr lang="de-DE" dirty="0"/>
          </a:p>
        </p:txBody>
      </p:sp>
    </p:spTree>
    <p:extLst>
      <p:ext uri="{BB962C8B-B14F-4D97-AF65-F5344CB8AC3E}">
        <p14:creationId xmlns:p14="http://schemas.microsoft.com/office/powerpoint/2010/main" val="106711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25B8-19E6-6B0F-29B4-8910A349E2C3}"/>
              </a:ext>
            </a:extLst>
          </p:cNvPr>
          <p:cNvSpPr>
            <a:spLocks noGrp="1"/>
          </p:cNvSpPr>
          <p:nvPr>
            <p:ph type="ctrTitle"/>
          </p:nvPr>
        </p:nvSpPr>
        <p:spPr>
          <a:xfrm>
            <a:off x="3048000" y="2244725"/>
            <a:ext cx="18286413" cy="47752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0BCC8C7-5DAB-90B6-780E-5560C2E71514}"/>
              </a:ext>
            </a:extLst>
          </p:cNvPr>
          <p:cNvSpPr>
            <a:spLocks noGrp="1"/>
          </p:cNvSpPr>
          <p:nvPr>
            <p:ph type="subTitle" idx="1"/>
          </p:nvPr>
        </p:nvSpPr>
        <p:spPr>
          <a:xfrm>
            <a:off x="3048000" y="7204075"/>
            <a:ext cx="18286413"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2D69BF4-A17E-50F5-53DC-3D1C7D4A7159}"/>
              </a:ext>
            </a:extLst>
          </p:cNvPr>
          <p:cNvSpPr>
            <a:spLocks noGrp="1"/>
          </p:cNvSpPr>
          <p:nvPr>
            <p:ph type="dt" sz="half" idx="10"/>
          </p:nvPr>
        </p:nvSpPr>
        <p:spPr>
          <a:xfrm>
            <a:off x="1676400" y="12712700"/>
            <a:ext cx="5486400" cy="730250"/>
          </a:xfrm>
          <a:prstGeom prst="rect">
            <a:avLst/>
          </a:prstGeom>
        </p:spPr>
        <p:txBody>
          <a:bodyPr/>
          <a:lstStyle/>
          <a:p>
            <a:endParaRPr lang="de-DE"/>
          </a:p>
        </p:txBody>
      </p:sp>
      <p:sp>
        <p:nvSpPr>
          <p:cNvPr id="5" name="Fußzeilenplatzhalter 4">
            <a:extLst>
              <a:ext uri="{FF2B5EF4-FFF2-40B4-BE49-F238E27FC236}">
                <a16:creationId xmlns:a16="http://schemas.microsoft.com/office/drawing/2014/main" id="{A6925920-0B89-AA03-444F-BDC5A57FB909}"/>
              </a:ext>
            </a:extLst>
          </p:cNvPr>
          <p:cNvSpPr>
            <a:spLocks noGrp="1"/>
          </p:cNvSpPr>
          <p:nvPr>
            <p:ph type="ftr" sz="quarter" idx="11"/>
          </p:nvPr>
        </p:nvSpPr>
        <p:spPr>
          <a:xfrm>
            <a:off x="8077200" y="12712700"/>
            <a:ext cx="8228013" cy="730250"/>
          </a:xfrm>
          <a:prstGeom prst="rect">
            <a:avLst/>
          </a:prstGeom>
        </p:spPr>
        <p:txBody>
          <a:bodyPr/>
          <a:lstStyle/>
          <a:p>
            <a:endParaRPr lang="de-DE"/>
          </a:p>
        </p:txBody>
      </p:sp>
      <p:pic>
        <p:nvPicPr>
          <p:cNvPr id="7" name="图片 10" descr="电脑游戏的截图&#10;&#10;中度可信度描述已自动生成">
            <a:extLst>
              <a:ext uri="{FF2B5EF4-FFF2-40B4-BE49-F238E27FC236}">
                <a16:creationId xmlns:a16="http://schemas.microsoft.com/office/drawing/2014/main" id="{2EAEA490-B510-AD8F-5014-C7250F03A4F7}"/>
              </a:ext>
            </a:extLst>
          </p:cNvPr>
          <p:cNvPicPr>
            <a:picLocks noChangeAspect="1"/>
          </p:cNvPicPr>
          <p:nvPr userDrawn="1"/>
        </p:nvPicPr>
        <p:blipFill>
          <a:blip r:embed="rId2"/>
          <a:stretch>
            <a:fillRect/>
          </a:stretch>
        </p:blipFill>
        <p:spPr>
          <a:xfrm>
            <a:off x="-1366" y="59682"/>
            <a:ext cx="24382413" cy="13716000"/>
          </a:xfrm>
          <a:prstGeom prst="rect">
            <a:avLst/>
          </a:prstGeom>
        </p:spPr>
      </p:pic>
      <p:pic>
        <p:nvPicPr>
          <p:cNvPr id="8" name="Grafik 26">
            <a:extLst>
              <a:ext uri="{FF2B5EF4-FFF2-40B4-BE49-F238E27FC236}">
                <a16:creationId xmlns:a16="http://schemas.microsoft.com/office/drawing/2014/main" id="{AD49C054-EEA4-C1C4-2538-035ECC57121C}"/>
              </a:ext>
            </a:extLst>
          </p:cNvPr>
          <p:cNvPicPr>
            <a:picLocks noChangeAspect="1"/>
          </p:cNvPicPr>
          <p:nvPr userDrawn="1"/>
        </p:nvPicPr>
        <p:blipFill>
          <a:blip r:embed="rId3"/>
          <a:stretch>
            <a:fillRect/>
          </a:stretch>
        </p:blipFill>
        <p:spPr>
          <a:xfrm>
            <a:off x="18023854" y="727323"/>
            <a:ext cx="5411380" cy="1325788"/>
          </a:xfrm>
          <a:prstGeom prst="rect">
            <a:avLst/>
          </a:prstGeom>
        </p:spPr>
      </p:pic>
      <p:sp>
        <p:nvSpPr>
          <p:cNvPr id="9" name="椭圆 8">
            <a:extLst>
              <a:ext uri="{FF2B5EF4-FFF2-40B4-BE49-F238E27FC236}">
                <a16:creationId xmlns:a16="http://schemas.microsoft.com/office/drawing/2014/main" id="{09D8F9F9-E4EA-35F9-47D3-04B704ADE255}"/>
              </a:ext>
            </a:extLst>
          </p:cNvPr>
          <p:cNvSpPr/>
          <p:nvPr userDrawn="1"/>
        </p:nvSpPr>
        <p:spPr>
          <a:xfrm>
            <a:off x="-3461887" y="-8330858"/>
            <a:ext cx="11079683" cy="11079683"/>
          </a:xfrm>
          <a:prstGeom prst="ellipse">
            <a:avLst/>
          </a:prstGeom>
          <a:gradFill flip="none" rotWithShape="1">
            <a:gsLst>
              <a:gs pos="0">
                <a:srgbClr val="54A62A">
                  <a:alpha val="19517"/>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Open Sans" panose="020B0606030504020204" pitchFamily="34" charset="0"/>
            </a:endParaRPr>
          </a:p>
        </p:txBody>
      </p:sp>
      <p:sp>
        <p:nvSpPr>
          <p:cNvPr id="10" name="椭圆 9">
            <a:extLst>
              <a:ext uri="{FF2B5EF4-FFF2-40B4-BE49-F238E27FC236}">
                <a16:creationId xmlns:a16="http://schemas.microsoft.com/office/drawing/2014/main" id="{06C56667-0644-CAA9-09BB-8A842BA8A82C}"/>
              </a:ext>
            </a:extLst>
          </p:cNvPr>
          <p:cNvSpPr/>
          <p:nvPr userDrawn="1"/>
        </p:nvSpPr>
        <p:spPr>
          <a:xfrm>
            <a:off x="4187234" y="31025"/>
            <a:ext cx="3456384" cy="3456384"/>
          </a:xfrm>
          <a:prstGeom prst="ellipse">
            <a:avLst/>
          </a:prstGeom>
          <a:gradFill flip="none" rotWithShape="1">
            <a:gsLst>
              <a:gs pos="0">
                <a:srgbClr val="24ACA6">
                  <a:alpha val="0"/>
                </a:srgbClr>
              </a:gs>
              <a:gs pos="100000">
                <a:srgbClr val="24ACA6">
                  <a:alpha val="20357"/>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Open Sans" panose="020B0606030504020204" pitchFamily="34" charset="0"/>
            </a:endParaRPr>
          </a:p>
        </p:txBody>
      </p:sp>
      <p:sp>
        <p:nvSpPr>
          <p:cNvPr id="11" name="Kreis 13">
            <a:extLst>
              <a:ext uri="{FF2B5EF4-FFF2-40B4-BE49-F238E27FC236}">
                <a16:creationId xmlns:a16="http://schemas.microsoft.com/office/drawing/2014/main" id="{2BB645D3-74E9-F176-7241-B6C0810E141E}"/>
              </a:ext>
            </a:extLst>
          </p:cNvPr>
          <p:cNvSpPr/>
          <p:nvPr userDrawn="1"/>
        </p:nvSpPr>
        <p:spPr>
          <a:xfrm>
            <a:off x="16237589" y="7614800"/>
            <a:ext cx="17525091" cy="12379077"/>
          </a:xfrm>
          <a:prstGeom prst="pie">
            <a:avLst>
              <a:gd name="adj1" fmla="val 10801109"/>
              <a:gd name="adj2" fmla="val 1620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latin typeface="Open Sans" panose="020B0606030504020204" pitchFamily="34" charset="0"/>
            </a:endParaRPr>
          </a:p>
        </p:txBody>
      </p:sp>
      <p:pic>
        <p:nvPicPr>
          <p:cNvPr id="12" name="图形 32">
            <a:extLst>
              <a:ext uri="{FF2B5EF4-FFF2-40B4-BE49-F238E27FC236}">
                <a16:creationId xmlns:a16="http://schemas.microsoft.com/office/drawing/2014/main" id="{14CDBAC6-9F01-0632-6EBB-37B05CAAAD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357654" y="8458288"/>
            <a:ext cx="1315145" cy="1599063"/>
          </a:xfrm>
          <a:prstGeom prst="rect">
            <a:avLst/>
          </a:prstGeom>
        </p:spPr>
      </p:pic>
      <p:grpSp>
        <p:nvGrpSpPr>
          <p:cNvPr id="13" name="Gruppieren 12">
            <a:extLst>
              <a:ext uri="{FF2B5EF4-FFF2-40B4-BE49-F238E27FC236}">
                <a16:creationId xmlns:a16="http://schemas.microsoft.com/office/drawing/2014/main" id="{7986BDF2-763B-5DC0-73CE-8898CCA27A01}"/>
              </a:ext>
            </a:extLst>
          </p:cNvPr>
          <p:cNvGrpSpPr/>
          <p:nvPr userDrawn="1"/>
        </p:nvGrpSpPr>
        <p:grpSpPr>
          <a:xfrm>
            <a:off x="15580016" y="12224013"/>
            <a:ext cx="1315145" cy="1214621"/>
            <a:chOff x="15575582" y="2151835"/>
            <a:chExt cx="4081661" cy="3769675"/>
          </a:xfrm>
          <a:solidFill>
            <a:srgbClr val="30903A"/>
          </a:solidFill>
        </p:grpSpPr>
        <p:sp>
          <p:nvSpPr>
            <p:cNvPr id="14" name="椭圆 8">
              <a:extLst>
                <a:ext uri="{FF2B5EF4-FFF2-40B4-BE49-F238E27FC236}">
                  <a16:creationId xmlns:a16="http://schemas.microsoft.com/office/drawing/2014/main" id="{615F63ED-1353-4DD3-25B0-50D8DB9A0533}"/>
                </a:ext>
              </a:extLst>
            </p:cNvPr>
            <p:cNvSpPr/>
            <p:nvPr/>
          </p:nvSpPr>
          <p:spPr>
            <a:xfrm>
              <a:off x="15803899" y="2151835"/>
              <a:ext cx="3769675" cy="37696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5" name="文本框 1">
              <a:extLst>
                <a:ext uri="{FF2B5EF4-FFF2-40B4-BE49-F238E27FC236}">
                  <a16:creationId xmlns:a16="http://schemas.microsoft.com/office/drawing/2014/main" id="{EB13D476-784F-7C03-FEFA-895BFC8F9F0A}"/>
                </a:ext>
              </a:extLst>
            </p:cNvPr>
            <p:cNvSpPr txBox="1"/>
            <p:nvPr/>
          </p:nvSpPr>
          <p:spPr>
            <a:xfrm>
              <a:off x="15575582" y="3033386"/>
              <a:ext cx="4081661" cy="1884352"/>
            </a:xfrm>
            <a:prstGeom prst="rect">
              <a:avLst/>
            </a:prstGeom>
            <a:noFill/>
          </p:spPr>
          <p:txBody>
            <a:bodyPr wrap="square" anchor="ctr">
              <a:spAutoFit/>
            </a:bodyPr>
            <a:lstStyle>
              <a:defPPr>
                <a:defRPr lang="en-US"/>
              </a:defPPr>
              <a:lvl1pPr marL="579755" indent="-579755">
                <a:lnSpc>
                  <a:spcPct val="120000"/>
                </a:lnSpc>
                <a:spcAft>
                  <a:spcPts val="1800"/>
                </a:spcAft>
                <a:buBlip>
                  <a:blip r:embed="rId6"/>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buNone/>
              </a:pPr>
              <a:r>
                <a:rPr lang="en-US" altLang="zh-CN" sz="3000" dirty="0">
                  <a:solidFill>
                    <a:schemeClr val="bg1"/>
                  </a:solidFill>
                  <a:latin typeface="Open Sans" panose="020B0606030504020204" pitchFamily="34" charset="0"/>
                  <a:ea typeface="Open Sans" panose="020B0606030504020204" pitchFamily="34" charset="0"/>
                  <a:cs typeface="Open Sans" panose="020B0606030504020204" pitchFamily="34" charset="0"/>
                </a:rPr>
                <a:t>MA</a:t>
              </a:r>
              <a:endParaRPr lang="zh-CN" altLang="en-US" sz="30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spTree>
    <p:extLst>
      <p:ext uri="{BB962C8B-B14F-4D97-AF65-F5344CB8AC3E}">
        <p14:creationId xmlns:p14="http://schemas.microsoft.com/office/powerpoint/2010/main" val="156754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矩形 3">
            <a:extLst>
              <a:ext uri="{FF2B5EF4-FFF2-40B4-BE49-F238E27FC236}">
                <a16:creationId xmlns:a16="http://schemas.microsoft.com/office/drawing/2014/main" id="{3F92B3E8-808E-533A-35B1-5B271BF9D9B0}"/>
              </a:ext>
            </a:extLst>
          </p:cNvPr>
          <p:cNvSpPr/>
          <p:nvPr userDrawn="1"/>
        </p:nvSpPr>
        <p:spPr>
          <a:xfrm>
            <a:off x="20320" y="8255"/>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9" name="椭圆 49">
            <a:extLst>
              <a:ext uri="{FF2B5EF4-FFF2-40B4-BE49-F238E27FC236}">
                <a16:creationId xmlns:a16="http://schemas.microsoft.com/office/drawing/2014/main" id="{F87DE9AE-41AF-31E3-F7C0-D408623BA7B1}"/>
              </a:ext>
            </a:extLst>
          </p:cNvPr>
          <p:cNvSpPr/>
          <p:nvPr userDrawn="1"/>
        </p:nvSpPr>
        <p:spPr>
          <a:xfrm>
            <a:off x="957354" y="8658377"/>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51">
            <a:extLst>
              <a:ext uri="{FF2B5EF4-FFF2-40B4-BE49-F238E27FC236}">
                <a16:creationId xmlns:a16="http://schemas.microsoft.com/office/drawing/2014/main" id="{AAB1F14C-2970-BE1E-9246-0D79DA94AD27}"/>
              </a:ext>
            </a:extLst>
          </p:cNvPr>
          <p:cNvSpPr/>
          <p:nvPr userDrawn="1"/>
        </p:nvSpPr>
        <p:spPr>
          <a:xfrm>
            <a:off x="-1723176" y="1908346"/>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1" name="任意多边形: 形状 65">
            <a:extLst>
              <a:ext uri="{FF2B5EF4-FFF2-40B4-BE49-F238E27FC236}">
                <a16:creationId xmlns:a16="http://schemas.microsoft.com/office/drawing/2014/main" id="{59865289-BF19-5EBA-D70F-511715C4CE67}"/>
              </a:ext>
            </a:extLst>
          </p:cNvPr>
          <p:cNvSpPr/>
          <p:nvPr userDrawn="1"/>
        </p:nvSpPr>
        <p:spPr>
          <a:xfrm>
            <a:off x="8882743" y="2813868"/>
            <a:ext cx="15558577" cy="10902131"/>
          </a:xfrm>
          <a:custGeom>
            <a:avLst/>
            <a:gdLst>
              <a:gd name="connsiteX0" fmla="*/ 12148595 w 18517943"/>
              <a:gd name="connsiteY0" fmla="*/ 0 h 11173674"/>
              <a:gd name="connsiteX1" fmla="*/ 18470177 w 18517943"/>
              <a:gd name="connsiteY1" fmla="*/ 1764962 h 11173674"/>
              <a:gd name="connsiteX2" fmla="*/ 18517943 w 18517943"/>
              <a:gd name="connsiteY2" fmla="*/ 1795583 h 11173674"/>
              <a:gd name="connsiteX3" fmla="*/ 18517943 w 18517943"/>
              <a:gd name="connsiteY3" fmla="*/ 11173674 h 11173674"/>
              <a:gd name="connsiteX4" fmla="*/ 0 w 18517943"/>
              <a:gd name="connsiteY4" fmla="*/ 11173674 h 11173674"/>
              <a:gd name="connsiteX5" fmla="*/ 20331 w 18517943"/>
              <a:gd name="connsiteY5" fmla="*/ 10944725 h 11173674"/>
              <a:gd name="connsiteX6" fmla="*/ 12148595 w 18517943"/>
              <a:gd name="connsiteY6" fmla="*/ 0 h 111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7943" h="11173674">
                <a:moveTo>
                  <a:pt x="12148595" y="0"/>
                </a:moveTo>
                <a:cubicBezTo>
                  <a:pt x="14463069" y="0"/>
                  <a:pt x="16626905" y="644961"/>
                  <a:pt x="18470177" y="1764962"/>
                </a:cubicBezTo>
                <a:lnTo>
                  <a:pt x="18517943" y="1795583"/>
                </a:lnTo>
                <a:lnTo>
                  <a:pt x="18517943" y="11173674"/>
                </a:lnTo>
                <a:lnTo>
                  <a:pt x="0" y="11173674"/>
                </a:lnTo>
                <a:lnTo>
                  <a:pt x="20331" y="10944725"/>
                </a:lnTo>
                <a:cubicBezTo>
                  <a:pt x="644642" y="4797236"/>
                  <a:pt x="5836391" y="0"/>
                  <a:pt x="12148595"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Open Sans" panose="020B0606030504020204" pitchFamily="34" charset="0"/>
            </a:endParaRPr>
          </a:p>
        </p:txBody>
      </p:sp>
      <p:sp>
        <p:nvSpPr>
          <p:cNvPr id="16" name="Title Placeholder 1">
            <a:extLst>
              <a:ext uri="{FF2B5EF4-FFF2-40B4-BE49-F238E27FC236}">
                <a16:creationId xmlns:a16="http://schemas.microsoft.com/office/drawing/2014/main" id="{6BD792CA-9911-723D-2E6A-CF9794237523}"/>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7" name="Foliennummernplatzhalter 4">
            <a:extLst>
              <a:ext uri="{FF2B5EF4-FFF2-40B4-BE49-F238E27FC236}">
                <a16:creationId xmlns:a16="http://schemas.microsoft.com/office/drawing/2014/main" id="{8CFD156A-0282-228A-3B4D-33426C427D8F}"/>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96281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11" name="椭圆 6">
            <a:extLst>
              <a:ext uri="{FF2B5EF4-FFF2-40B4-BE49-F238E27FC236}">
                <a16:creationId xmlns:a16="http://schemas.microsoft.com/office/drawing/2014/main" id="{75B22448-64D4-5D7A-693C-320C7A4E8FE3}"/>
              </a:ext>
            </a:extLst>
          </p:cNvPr>
          <p:cNvSpPr/>
          <p:nvPr userDrawn="1"/>
        </p:nvSpPr>
        <p:spPr>
          <a:xfrm>
            <a:off x="15838660" y="3080715"/>
            <a:ext cx="5694316" cy="5694316"/>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2" name="椭圆 7">
            <a:extLst>
              <a:ext uri="{FF2B5EF4-FFF2-40B4-BE49-F238E27FC236}">
                <a16:creationId xmlns:a16="http://schemas.microsoft.com/office/drawing/2014/main" id="{8A1F3715-37CF-4861-5933-E248C2E02EFD}"/>
              </a:ext>
            </a:extLst>
          </p:cNvPr>
          <p:cNvSpPr/>
          <p:nvPr userDrawn="1"/>
        </p:nvSpPr>
        <p:spPr>
          <a:xfrm>
            <a:off x="9637030" y="3080716"/>
            <a:ext cx="5694315" cy="5694315"/>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grpSp>
        <p:nvGrpSpPr>
          <p:cNvPr id="47" name="Gruppieren 46">
            <a:extLst>
              <a:ext uri="{FF2B5EF4-FFF2-40B4-BE49-F238E27FC236}">
                <a16:creationId xmlns:a16="http://schemas.microsoft.com/office/drawing/2014/main" id="{05BEFEBD-E49A-B9DB-2121-FA656ECCDA2A}"/>
              </a:ext>
            </a:extLst>
          </p:cNvPr>
          <p:cNvGrpSpPr/>
          <p:nvPr userDrawn="1"/>
        </p:nvGrpSpPr>
        <p:grpSpPr>
          <a:xfrm>
            <a:off x="6963507" y="4022257"/>
            <a:ext cx="2376248" cy="2376248"/>
            <a:chOff x="13050230" y="2144009"/>
            <a:chExt cx="2376248" cy="2376248"/>
          </a:xfrm>
        </p:grpSpPr>
        <p:sp>
          <p:nvSpPr>
            <p:cNvPr id="48" name="椭圆 5">
              <a:extLst>
                <a:ext uri="{FF2B5EF4-FFF2-40B4-BE49-F238E27FC236}">
                  <a16:creationId xmlns:a16="http://schemas.microsoft.com/office/drawing/2014/main" id="{60E575D1-7BB0-6191-E482-D7952B8A12B0}"/>
                </a:ext>
              </a:extLst>
            </p:cNvPr>
            <p:cNvSpPr/>
            <p:nvPr/>
          </p:nvSpPr>
          <p:spPr>
            <a:xfrm>
              <a:off x="13050230" y="2144009"/>
              <a:ext cx="2376248" cy="2376248"/>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pic>
          <p:nvPicPr>
            <p:cNvPr id="49" name="图形 32">
              <a:extLst>
                <a:ext uri="{FF2B5EF4-FFF2-40B4-BE49-F238E27FC236}">
                  <a16:creationId xmlns:a16="http://schemas.microsoft.com/office/drawing/2014/main" id="{748A7047-9A08-D519-C6CD-00A3F0CBC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52154" y="2635751"/>
              <a:ext cx="1172400" cy="1425501"/>
            </a:xfrm>
            <a:prstGeom prst="rect">
              <a:avLst/>
            </a:prstGeom>
          </p:spPr>
        </p:pic>
      </p:grpSp>
      <p:sp>
        <p:nvSpPr>
          <p:cNvPr id="2" name="Foliennummernplatzhalter 4">
            <a:extLst>
              <a:ext uri="{FF2B5EF4-FFF2-40B4-BE49-F238E27FC236}">
                <a16:creationId xmlns:a16="http://schemas.microsoft.com/office/drawing/2014/main" id="{653E6C5D-F3C2-2754-73E8-8EE1678BE126}"/>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grpSp>
        <p:nvGrpSpPr>
          <p:cNvPr id="3" name="组合 4">
            <a:extLst>
              <a:ext uri="{FF2B5EF4-FFF2-40B4-BE49-F238E27FC236}">
                <a16:creationId xmlns:a16="http://schemas.microsoft.com/office/drawing/2014/main" id="{BEB2263C-8EA4-8B9B-30CB-F3DA16B35E1B}"/>
              </a:ext>
            </a:extLst>
          </p:cNvPr>
          <p:cNvGrpSpPr/>
          <p:nvPr userDrawn="1"/>
        </p:nvGrpSpPr>
        <p:grpSpPr>
          <a:xfrm>
            <a:off x="3508110" y="3969575"/>
            <a:ext cx="2774447" cy="2774447"/>
            <a:chOff x="10136839" y="9052105"/>
            <a:chExt cx="2774447" cy="2774447"/>
          </a:xfrm>
        </p:grpSpPr>
        <p:sp>
          <p:nvSpPr>
            <p:cNvPr id="4" name="椭圆 30">
              <a:extLst>
                <a:ext uri="{FF2B5EF4-FFF2-40B4-BE49-F238E27FC236}">
                  <a16:creationId xmlns:a16="http://schemas.microsoft.com/office/drawing/2014/main" id="{DFE1B346-ADE1-D98B-97B2-1982111B8465}"/>
                </a:ext>
              </a:extLst>
            </p:cNvPr>
            <p:cNvSpPr/>
            <p:nvPr/>
          </p:nvSpPr>
          <p:spPr>
            <a:xfrm>
              <a:off x="10136839" y="9052105"/>
              <a:ext cx="2774447" cy="2774447"/>
            </a:xfrm>
            <a:prstGeom prst="ellipse">
              <a:avLst/>
            </a:prstGeom>
            <a:solidFill>
              <a:schemeClr val="bg1"/>
            </a:solidFill>
            <a:ln w="73025">
              <a:solidFill>
                <a:srgbClr val="54A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pic>
          <p:nvPicPr>
            <p:cNvPr id="5" name="图片 40">
              <a:extLst>
                <a:ext uri="{FF2B5EF4-FFF2-40B4-BE49-F238E27FC236}">
                  <a16:creationId xmlns:a16="http://schemas.microsoft.com/office/drawing/2014/main" id="{35A39F76-6A3D-FCE6-7F54-C3E8103F9525}"/>
                </a:ext>
              </a:extLst>
            </p:cNvPr>
            <p:cNvPicPr>
              <a:picLocks noChangeAspect="1"/>
            </p:cNvPicPr>
            <p:nvPr/>
          </p:nvPicPr>
          <p:blipFill>
            <a:blip r:embed="rId4" cstate="screen"/>
            <a:stretch>
              <a:fillRect/>
            </a:stretch>
          </p:blipFill>
          <p:spPr>
            <a:xfrm>
              <a:off x="10494385" y="9104787"/>
              <a:ext cx="2242916" cy="2242916"/>
            </a:xfrm>
            <a:prstGeom prst="rect">
              <a:avLst/>
            </a:prstGeom>
          </p:spPr>
        </p:pic>
      </p:grpSp>
      <p:sp>
        <p:nvSpPr>
          <p:cNvPr id="9" name="Title Placeholder 1">
            <a:extLst>
              <a:ext uri="{FF2B5EF4-FFF2-40B4-BE49-F238E27FC236}">
                <a16:creationId xmlns:a16="http://schemas.microsoft.com/office/drawing/2014/main" id="{B8F7DFF9-CC78-EC39-C111-9F944E797C8B}"/>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4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Elements to use</a:t>
            </a:r>
            <a:br>
              <a:rPr lang="en-US" dirty="0"/>
            </a:br>
            <a:r>
              <a:rPr lang="en-US" dirty="0"/>
              <a:t>(copy from </a:t>
            </a:r>
            <a:r>
              <a:rPr lang="en-US" dirty="0" err="1"/>
              <a:t>masterlayout</a:t>
            </a:r>
            <a:r>
              <a:rPr lang="en-US" dirty="0"/>
              <a:t>)</a:t>
            </a:r>
          </a:p>
        </p:txBody>
      </p:sp>
    </p:spTree>
    <p:extLst>
      <p:ext uri="{BB962C8B-B14F-4D97-AF65-F5344CB8AC3E}">
        <p14:creationId xmlns:p14="http://schemas.microsoft.com/office/powerpoint/2010/main" val="215974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9060"/>
            <a:ext cx="18286810" cy="4775200"/>
          </a:xfrm>
        </p:spPr>
        <p:txBody>
          <a:bodyPr anchor="b">
            <a:normAutofit/>
          </a:bodyPr>
          <a:lstStyle>
            <a:lvl1pPr algn="ctr">
              <a:defRPr sz="11999"/>
            </a:lvl1pPr>
          </a:lstStyle>
          <a:p>
            <a:r>
              <a:rPr lang="zh-CN" altLang="en-US"/>
              <a:t>单击此处编辑母版标题样式</a:t>
            </a:r>
            <a:endParaRPr lang="en-US" dirty="0"/>
          </a:p>
        </p:txBody>
      </p:sp>
      <p:sp>
        <p:nvSpPr>
          <p:cNvPr id="3" name="Subtitle 2"/>
          <p:cNvSpPr>
            <a:spLocks noGrp="1"/>
          </p:cNvSpPr>
          <p:nvPr>
            <p:ph type="subTitle" idx="1"/>
          </p:nvPr>
        </p:nvSpPr>
        <p:spPr>
          <a:xfrm>
            <a:off x="3047802" y="7204076"/>
            <a:ext cx="18286810" cy="3311524"/>
          </a:xfrm>
        </p:spPr>
        <p:txBody>
          <a:bodyPr>
            <a:normAutofit/>
          </a:bodyPr>
          <a:lstStyle>
            <a:lvl1pPr marL="0" indent="0" algn="ctr">
              <a:buNone/>
              <a:defRPr sz="4800">
                <a:solidFill>
                  <a:schemeClr val="tx1">
                    <a:lumMod val="75000"/>
                    <a:lumOff val="25000"/>
                  </a:schemeClr>
                </a:solidFill>
              </a:defRPr>
            </a:lvl1pPr>
            <a:lvl2pPr marL="914354" indent="0" algn="ctr">
              <a:buNone/>
              <a:defRPr sz="5600"/>
            </a:lvl2pPr>
            <a:lvl3pPr marL="1828709" indent="0" algn="ctr">
              <a:buNone/>
              <a:defRPr sz="4800"/>
            </a:lvl3pPr>
            <a:lvl4pPr marL="2743063" indent="0" algn="ctr">
              <a:buNone/>
              <a:defRPr sz="4000"/>
            </a:lvl4pPr>
            <a:lvl5pPr marL="3657417" indent="0" algn="ctr">
              <a:buNone/>
              <a:defRPr sz="4000"/>
            </a:lvl5pPr>
            <a:lvl6pPr marL="4571771" indent="0" algn="ctr">
              <a:buNone/>
              <a:defRPr sz="4000"/>
            </a:lvl6pPr>
            <a:lvl7pPr marL="5486126" indent="0" algn="ctr">
              <a:buNone/>
              <a:defRPr sz="4000"/>
            </a:lvl7pPr>
            <a:lvl8pPr marL="6400480" indent="0" algn="ctr">
              <a:buNone/>
              <a:defRPr sz="4000"/>
            </a:lvl8pPr>
            <a:lvl9pPr marL="7314834" indent="0" algn="ctr">
              <a:buNone/>
              <a:defRPr sz="4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27927054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81104472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663592" y="3424846"/>
            <a:ext cx="21029831" cy="5702416"/>
          </a:xfrm>
        </p:spPr>
        <p:txBody>
          <a:bodyPr anchor="b">
            <a:normAutofit/>
          </a:bodyPr>
          <a:lstStyle>
            <a:lvl1pPr>
              <a:defRPr sz="11999" b="0"/>
            </a:lvl1pPr>
          </a:lstStyle>
          <a:p>
            <a:r>
              <a:rPr lang="zh-CN" altLang="en-US"/>
              <a:t>单击此处编辑母版标题样式</a:t>
            </a:r>
            <a:endParaRPr lang="en-US" dirty="0"/>
          </a:p>
        </p:txBody>
      </p:sp>
      <p:sp>
        <p:nvSpPr>
          <p:cNvPr id="3" name="Text Placeholder 2"/>
          <p:cNvSpPr>
            <a:spLocks noGrp="1"/>
          </p:cNvSpPr>
          <p:nvPr>
            <p:ph type="body" idx="1"/>
          </p:nvPr>
        </p:nvSpPr>
        <p:spPr>
          <a:xfrm>
            <a:off x="1663592" y="9105267"/>
            <a:ext cx="21029831" cy="3000374"/>
          </a:xfrm>
        </p:spPr>
        <p:txBody>
          <a:bodyPr anchor="t">
            <a:normAutofit/>
          </a:bodyPr>
          <a:lstStyle>
            <a:lvl1pPr marL="0" indent="0">
              <a:buNone/>
              <a:defRPr sz="4800">
                <a:solidFill>
                  <a:schemeClr val="tx1">
                    <a:lumMod val="75000"/>
                    <a:lumOff val="25000"/>
                  </a:schemeClr>
                </a:solidFill>
              </a:defRPr>
            </a:lvl1pPr>
            <a:lvl2pPr marL="914354" indent="0">
              <a:buNone/>
              <a:defRPr sz="3600">
                <a:solidFill>
                  <a:schemeClr val="tx1">
                    <a:tint val="75000"/>
                  </a:schemeClr>
                </a:solidFill>
              </a:defRPr>
            </a:lvl2pPr>
            <a:lvl3pPr marL="1828709" indent="0">
              <a:buNone/>
              <a:defRPr sz="3200">
                <a:solidFill>
                  <a:schemeClr val="tx1">
                    <a:tint val="75000"/>
                  </a:schemeClr>
                </a:solidFill>
              </a:defRPr>
            </a:lvl3pPr>
            <a:lvl4pPr marL="2743063" indent="0">
              <a:buNone/>
              <a:defRPr sz="2800">
                <a:solidFill>
                  <a:schemeClr val="tx1">
                    <a:tint val="75000"/>
                  </a:schemeClr>
                </a:solidFill>
              </a:defRPr>
            </a:lvl4pPr>
            <a:lvl5pPr marL="3657417" indent="0">
              <a:buNone/>
              <a:defRPr sz="2800">
                <a:solidFill>
                  <a:schemeClr val="tx1">
                    <a:tint val="75000"/>
                  </a:schemeClr>
                </a:solidFill>
              </a:defRPr>
            </a:lvl5pPr>
            <a:lvl6pPr marL="4571771" indent="0">
              <a:buNone/>
              <a:defRPr sz="2800">
                <a:solidFill>
                  <a:schemeClr val="tx1">
                    <a:tint val="75000"/>
                  </a:schemeClr>
                </a:solidFill>
              </a:defRPr>
            </a:lvl6pPr>
            <a:lvl7pPr marL="5486126" indent="0">
              <a:buNone/>
              <a:defRPr sz="2800">
                <a:solidFill>
                  <a:schemeClr val="tx1">
                    <a:tint val="75000"/>
                  </a:schemeClr>
                </a:solidFill>
              </a:defRPr>
            </a:lvl7pPr>
            <a:lvl8pPr marL="6400480" indent="0">
              <a:buNone/>
              <a:defRPr sz="2800">
                <a:solidFill>
                  <a:schemeClr val="tx1">
                    <a:tint val="75000"/>
                  </a:schemeClr>
                </a:solidFill>
              </a:defRPr>
            </a:lvl8pPr>
            <a:lvl9pPr marL="7314834" indent="0">
              <a:buNone/>
              <a:defRPr sz="28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89847600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690144" y="3657601"/>
            <a:ext cx="10362526" cy="870267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12343596" y="3657601"/>
            <a:ext cx="10362526" cy="870267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256462771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90144" y="3363701"/>
            <a:ext cx="10311729" cy="1651398"/>
          </a:xfrm>
        </p:spPr>
        <p:txBody>
          <a:bodyPr anchor="b">
            <a:normAutofit/>
          </a:bodyPr>
          <a:lstStyle>
            <a:lvl1pPr marL="0" indent="0">
              <a:spcBef>
                <a:spcPts val="0"/>
              </a:spcBef>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zh-CN" altLang="en-US"/>
              <a:t>单击此处编辑母版文本样式</a:t>
            </a:r>
          </a:p>
        </p:txBody>
      </p:sp>
      <p:sp>
        <p:nvSpPr>
          <p:cNvPr id="4" name="Content Placeholder 3"/>
          <p:cNvSpPr>
            <a:spLocks noGrp="1"/>
          </p:cNvSpPr>
          <p:nvPr>
            <p:ph sz="half" idx="2"/>
          </p:nvPr>
        </p:nvSpPr>
        <p:spPr>
          <a:xfrm>
            <a:off x="1690144" y="5015101"/>
            <a:ext cx="10311729" cy="7361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12343597" y="3363702"/>
            <a:ext cx="10362528" cy="1651396"/>
          </a:xfrm>
        </p:spPr>
        <p:txBody>
          <a:bodyPr anchor="b"/>
          <a:lstStyle>
            <a:lvl1pPr marL="0" indent="0">
              <a:spcBef>
                <a:spcPts val="0"/>
              </a:spcBef>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zh-CN" altLang="en-US"/>
              <a:t>单击此处编辑母版文本样式</a:t>
            </a:r>
          </a:p>
        </p:txBody>
      </p:sp>
      <p:sp>
        <p:nvSpPr>
          <p:cNvPr id="6" name="Content Placeholder 5"/>
          <p:cNvSpPr>
            <a:spLocks noGrp="1"/>
          </p:cNvSpPr>
          <p:nvPr>
            <p:ph sz="quarter" idx="4"/>
          </p:nvPr>
        </p:nvSpPr>
        <p:spPr>
          <a:xfrm>
            <a:off x="12343597" y="5015101"/>
            <a:ext cx="10362528" cy="7361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2562EE1-1060-1C4E-BF22-4AEF63B495AB}" type="slidenum">
              <a:rPr lang="en-US" smtClean="0"/>
              <a:pPr/>
              <a:t>‹#›</a:t>
            </a:fld>
            <a:endParaRPr lang="en-US" dirty="0"/>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229459275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2562EE1-1060-1C4E-BF22-4AEF63B495AB}" type="slidenum">
              <a:rPr lang="en-US" smtClean="0"/>
              <a:pPr/>
              <a:t>‹#›</a:t>
            </a:fld>
            <a:endParaRPr lang="en-US" dirty="0"/>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90675339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47105947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682387" y="914401"/>
            <a:ext cx="7863328" cy="3200394"/>
          </a:xfrm>
        </p:spPr>
        <p:txBody>
          <a:bodyPr anchor="b">
            <a:normAutofit/>
          </a:bodyPr>
          <a:lstStyle>
            <a:lvl1pPr>
              <a:defRPr sz="6400" b="0"/>
            </a:lvl1pPr>
          </a:lstStyle>
          <a:p>
            <a:r>
              <a:rPr lang="zh-CN" altLang="en-US"/>
              <a:t>单击此处编辑母版标题样式</a:t>
            </a:r>
            <a:endParaRPr lang="en-US" dirty="0"/>
          </a:p>
        </p:txBody>
      </p:sp>
      <p:sp>
        <p:nvSpPr>
          <p:cNvPr id="3" name="Content Placeholder 2"/>
          <p:cNvSpPr>
            <a:spLocks noGrp="1"/>
          </p:cNvSpPr>
          <p:nvPr>
            <p:ph idx="1"/>
          </p:nvPr>
        </p:nvSpPr>
        <p:spPr>
          <a:xfrm>
            <a:off x="10362525" y="1981200"/>
            <a:ext cx="12343597" cy="9753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682387" y="4114799"/>
            <a:ext cx="7863328" cy="7620002"/>
          </a:xfrm>
        </p:spPr>
        <p:txBody>
          <a:bodyPr>
            <a:normAutofit/>
          </a:bodyPr>
          <a:lstStyle>
            <a:lvl1pPr marL="0" indent="0">
              <a:lnSpc>
                <a:spcPct val="90000"/>
              </a:lnSpc>
              <a:buNone/>
              <a:defRPr sz="3200"/>
            </a:lvl1pPr>
            <a:lvl2pPr marL="914354" indent="0">
              <a:buNone/>
              <a:defRPr sz="2400"/>
            </a:lvl2pPr>
            <a:lvl3pPr marL="1828709" indent="0">
              <a:buNone/>
              <a:defRPr sz="2000"/>
            </a:lvl3pPr>
            <a:lvl4pPr marL="2743063" indent="0">
              <a:buNone/>
              <a:defRPr sz="1800"/>
            </a:lvl4pPr>
            <a:lvl5pPr marL="3657417" indent="0">
              <a:buNone/>
              <a:defRPr sz="1800"/>
            </a:lvl5pPr>
            <a:lvl6pPr marL="4571771" indent="0">
              <a:buNone/>
              <a:defRPr sz="1800"/>
            </a:lvl6pPr>
            <a:lvl7pPr marL="5486126" indent="0">
              <a:buNone/>
              <a:defRPr sz="1800"/>
            </a:lvl7pPr>
            <a:lvl8pPr marL="6400480" indent="0">
              <a:buNone/>
              <a:defRPr sz="1800"/>
            </a:lvl8pPr>
            <a:lvl9pPr marL="7314834" indent="0">
              <a:buNone/>
              <a:defRPr sz="18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281975637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96449AF-4D4E-8F9F-01F9-AEEB30CE7024}"/>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4" name="Foliennummernplatzhalter 4">
            <a:extLst>
              <a:ext uri="{FF2B5EF4-FFF2-40B4-BE49-F238E27FC236}">
                <a16:creationId xmlns:a16="http://schemas.microsoft.com/office/drawing/2014/main" id="{52BB7BE6-1EB6-037A-A7BC-3FC5BD5841C5}"/>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265420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82387" y="914400"/>
            <a:ext cx="7863328" cy="3200400"/>
          </a:xfrm>
        </p:spPr>
        <p:txBody>
          <a:bodyPr anchor="b">
            <a:normAutofit/>
          </a:bodyPr>
          <a:lstStyle>
            <a:lvl1pPr>
              <a:defRPr sz="6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10362525" y="1981200"/>
            <a:ext cx="12343597" cy="9753600"/>
          </a:xfrm>
        </p:spPr>
        <p:txBody>
          <a:bodyPr/>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zh-CN" altLang="en-US"/>
              <a:t>单击图标添加图片</a:t>
            </a:r>
            <a:endParaRPr lang="en-US" dirty="0"/>
          </a:p>
        </p:txBody>
      </p:sp>
      <p:sp>
        <p:nvSpPr>
          <p:cNvPr id="4" name="Text Placeholder 3"/>
          <p:cNvSpPr>
            <a:spLocks noGrp="1"/>
          </p:cNvSpPr>
          <p:nvPr>
            <p:ph type="body" sz="half" idx="2"/>
          </p:nvPr>
        </p:nvSpPr>
        <p:spPr>
          <a:xfrm>
            <a:off x="1682387" y="4114800"/>
            <a:ext cx="7863328" cy="7620000"/>
          </a:xfrm>
        </p:spPr>
        <p:txBody>
          <a:bodyPr>
            <a:normAutofit/>
          </a:bodyPr>
          <a:lstStyle>
            <a:lvl1pPr marL="0" indent="0">
              <a:lnSpc>
                <a:spcPct val="90000"/>
              </a:lnSpc>
              <a:buNone/>
              <a:defRPr sz="3200"/>
            </a:lvl1pPr>
            <a:lvl2pPr marL="914354" indent="0">
              <a:buNone/>
              <a:defRPr sz="2400"/>
            </a:lvl2pPr>
            <a:lvl3pPr marL="1828709" indent="0">
              <a:buNone/>
              <a:defRPr sz="2000"/>
            </a:lvl3pPr>
            <a:lvl4pPr marL="2743063" indent="0">
              <a:buNone/>
              <a:defRPr sz="1800"/>
            </a:lvl4pPr>
            <a:lvl5pPr marL="3657417" indent="0">
              <a:buNone/>
              <a:defRPr sz="1800"/>
            </a:lvl5pPr>
            <a:lvl6pPr marL="4571771" indent="0">
              <a:buNone/>
              <a:defRPr sz="1800"/>
            </a:lvl6pPr>
            <a:lvl7pPr marL="5486126" indent="0">
              <a:buNone/>
              <a:defRPr sz="1800"/>
            </a:lvl7pPr>
            <a:lvl8pPr marL="6400480" indent="0">
              <a:buNone/>
              <a:defRPr sz="1800"/>
            </a:lvl8pPr>
            <a:lvl9pPr marL="7314834" indent="0">
              <a:buNone/>
              <a:defRPr sz="18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4559504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231416849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20724"/>
            <a:ext cx="5257458" cy="11623676"/>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1676291" y="720725"/>
            <a:ext cx="15467593" cy="1162367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BC2614A0-731F-4C5B-ADE3-B010E755F4E4}" type="datetimeFigureOut">
              <a:rPr lang="zh-CN" altLang="en-US" smtClean="0"/>
              <a:t>2023/12/8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00437723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96449AF-4D4E-8F9F-01F9-AEEB30CE7024}"/>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4" name="Foliennummernplatzhalter 4">
            <a:extLst>
              <a:ext uri="{FF2B5EF4-FFF2-40B4-BE49-F238E27FC236}">
                <a16:creationId xmlns:a16="http://schemas.microsoft.com/office/drawing/2014/main" id="{52BB7BE6-1EB6-037A-A7BC-3FC5BD5841C5}"/>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71454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13" name="矩形 10">
            <a:extLst>
              <a:ext uri="{FF2B5EF4-FFF2-40B4-BE49-F238E27FC236}">
                <a16:creationId xmlns:a16="http://schemas.microsoft.com/office/drawing/2014/main" id="{8E9B1C10-13D7-3DC0-A7F3-BA5E6B7F4BD1}"/>
              </a:ext>
            </a:extLst>
          </p:cNvPr>
          <p:cNvSpPr/>
          <p:nvPr userDrawn="1"/>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4" name="任意形状 51">
            <a:extLst>
              <a:ext uri="{FF2B5EF4-FFF2-40B4-BE49-F238E27FC236}">
                <a16:creationId xmlns:a16="http://schemas.microsoft.com/office/drawing/2014/main" id="{EAC00632-1D07-2B64-FA77-45041C511570}"/>
              </a:ext>
            </a:extLst>
          </p:cNvPr>
          <p:cNvSpPr/>
          <p:nvPr userDrawn="1"/>
        </p:nvSpPr>
        <p:spPr>
          <a:xfrm rot="10800000">
            <a:off x="0" y="0"/>
            <a:ext cx="10811388" cy="1371600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15" name="椭圆 13">
            <a:extLst>
              <a:ext uri="{FF2B5EF4-FFF2-40B4-BE49-F238E27FC236}">
                <a16:creationId xmlns:a16="http://schemas.microsoft.com/office/drawing/2014/main" id="{4CD42E5A-D314-FC57-AFC5-DF011443A00B}"/>
              </a:ext>
            </a:extLst>
          </p:cNvPr>
          <p:cNvSpPr/>
          <p:nvPr userDrawn="1"/>
        </p:nvSpPr>
        <p:spPr>
          <a:xfrm>
            <a:off x="20014401" y="6858000"/>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6" name="椭圆 12">
            <a:extLst>
              <a:ext uri="{FF2B5EF4-FFF2-40B4-BE49-F238E27FC236}">
                <a16:creationId xmlns:a16="http://schemas.microsoft.com/office/drawing/2014/main" id="{A6DD6476-0404-808F-8D70-12CD906E85A3}"/>
              </a:ext>
            </a:extLst>
          </p:cNvPr>
          <p:cNvSpPr/>
          <p:nvPr userDrawn="1"/>
        </p:nvSpPr>
        <p:spPr>
          <a:xfrm>
            <a:off x="12979468" y="7903108"/>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3400" dirty="0">
              <a:latin typeface="Open Sans" panose="020B0606030504020204" pitchFamily="34" charset="0"/>
            </a:endParaRPr>
          </a:p>
        </p:txBody>
      </p:sp>
      <p:sp>
        <p:nvSpPr>
          <p:cNvPr id="17" name="Title Placeholder 1">
            <a:extLst>
              <a:ext uri="{FF2B5EF4-FFF2-40B4-BE49-F238E27FC236}">
                <a16:creationId xmlns:a16="http://schemas.microsoft.com/office/drawing/2014/main" id="{323B1A11-DE28-F5AC-2735-AD103F421386}"/>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8" name="Foliennummernplatzhalter 4">
            <a:extLst>
              <a:ext uri="{FF2B5EF4-FFF2-40B4-BE49-F238E27FC236}">
                <a16:creationId xmlns:a16="http://schemas.microsoft.com/office/drawing/2014/main" id="{261F090B-BB3E-959C-BDE3-0E0E544BAB3B}"/>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58377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B5601C07-8883-2325-A040-C0E16FA221C6}"/>
              </a:ext>
            </a:extLst>
          </p:cNvPr>
          <p:cNvSpPr/>
          <p:nvPr userDrawn="1"/>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6" name="椭圆 6">
            <a:extLst>
              <a:ext uri="{FF2B5EF4-FFF2-40B4-BE49-F238E27FC236}">
                <a16:creationId xmlns:a16="http://schemas.microsoft.com/office/drawing/2014/main" id="{6943E50D-3924-F436-A418-BF5399EBE1B1}"/>
              </a:ext>
            </a:extLst>
          </p:cNvPr>
          <p:cNvSpPr/>
          <p:nvPr userDrawn="1"/>
        </p:nvSpPr>
        <p:spPr>
          <a:xfrm>
            <a:off x="15147658" y="134131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7" name="椭圆 7">
            <a:extLst>
              <a:ext uri="{FF2B5EF4-FFF2-40B4-BE49-F238E27FC236}">
                <a16:creationId xmlns:a16="http://schemas.microsoft.com/office/drawing/2014/main" id="{9E64D944-40A6-2DE6-6DAF-65013C4D9C7D}"/>
              </a:ext>
            </a:extLst>
          </p:cNvPr>
          <p:cNvSpPr/>
          <p:nvPr userDrawn="1"/>
        </p:nvSpPr>
        <p:spPr>
          <a:xfrm>
            <a:off x="12845451" y="-1575660"/>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Title Placeholder 1">
            <a:extLst>
              <a:ext uri="{FF2B5EF4-FFF2-40B4-BE49-F238E27FC236}">
                <a16:creationId xmlns:a16="http://schemas.microsoft.com/office/drawing/2014/main" id="{268C29E1-B5FD-138F-C44C-30E1BB3223DE}"/>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1" name="Foliennummernplatzhalter 4">
            <a:extLst>
              <a:ext uri="{FF2B5EF4-FFF2-40B4-BE49-F238E27FC236}">
                <a16:creationId xmlns:a16="http://schemas.microsoft.com/office/drawing/2014/main" id="{B662702C-6D8D-C992-DDC0-E9957962702F}"/>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2092659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8" name="矩形 3">
            <a:extLst>
              <a:ext uri="{FF2B5EF4-FFF2-40B4-BE49-F238E27FC236}">
                <a16:creationId xmlns:a16="http://schemas.microsoft.com/office/drawing/2014/main" id="{3F92B3E8-808E-533A-35B1-5B271BF9D9B0}"/>
              </a:ext>
            </a:extLst>
          </p:cNvPr>
          <p:cNvSpPr/>
          <p:nvPr userDrawn="1"/>
        </p:nvSpPr>
        <p:spPr>
          <a:xfrm>
            <a:off x="20320" y="8255"/>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9" name="椭圆 49">
            <a:extLst>
              <a:ext uri="{FF2B5EF4-FFF2-40B4-BE49-F238E27FC236}">
                <a16:creationId xmlns:a16="http://schemas.microsoft.com/office/drawing/2014/main" id="{F87DE9AE-41AF-31E3-F7C0-D408623BA7B1}"/>
              </a:ext>
            </a:extLst>
          </p:cNvPr>
          <p:cNvSpPr/>
          <p:nvPr userDrawn="1"/>
        </p:nvSpPr>
        <p:spPr>
          <a:xfrm>
            <a:off x="957354" y="8658377"/>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51">
            <a:extLst>
              <a:ext uri="{FF2B5EF4-FFF2-40B4-BE49-F238E27FC236}">
                <a16:creationId xmlns:a16="http://schemas.microsoft.com/office/drawing/2014/main" id="{AAB1F14C-2970-BE1E-9246-0D79DA94AD27}"/>
              </a:ext>
            </a:extLst>
          </p:cNvPr>
          <p:cNvSpPr/>
          <p:nvPr userDrawn="1"/>
        </p:nvSpPr>
        <p:spPr>
          <a:xfrm>
            <a:off x="-1723176" y="1908346"/>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1" name="任意多边形: 形状 65">
            <a:extLst>
              <a:ext uri="{FF2B5EF4-FFF2-40B4-BE49-F238E27FC236}">
                <a16:creationId xmlns:a16="http://schemas.microsoft.com/office/drawing/2014/main" id="{59865289-BF19-5EBA-D70F-511715C4CE67}"/>
              </a:ext>
            </a:extLst>
          </p:cNvPr>
          <p:cNvSpPr/>
          <p:nvPr userDrawn="1"/>
        </p:nvSpPr>
        <p:spPr>
          <a:xfrm>
            <a:off x="8882743" y="2813868"/>
            <a:ext cx="15558577" cy="10902131"/>
          </a:xfrm>
          <a:custGeom>
            <a:avLst/>
            <a:gdLst>
              <a:gd name="connsiteX0" fmla="*/ 12148595 w 18517943"/>
              <a:gd name="connsiteY0" fmla="*/ 0 h 11173674"/>
              <a:gd name="connsiteX1" fmla="*/ 18470177 w 18517943"/>
              <a:gd name="connsiteY1" fmla="*/ 1764962 h 11173674"/>
              <a:gd name="connsiteX2" fmla="*/ 18517943 w 18517943"/>
              <a:gd name="connsiteY2" fmla="*/ 1795583 h 11173674"/>
              <a:gd name="connsiteX3" fmla="*/ 18517943 w 18517943"/>
              <a:gd name="connsiteY3" fmla="*/ 11173674 h 11173674"/>
              <a:gd name="connsiteX4" fmla="*/ 0 w 18517943"/>
              <a:gd name="connsiteY4" fmla="*/ 11173674 h 11173674"/>
              <a:gd name="connsiteX5" fmla="*/ 20331 w 18517943"/>
              <a:gd name="connsiteY5" fmla="*/ 10944725 h 11173674"/>
              <a:gd name="connsiteX6" fmla="*/ 12148595 w 18517943"/>
              <a:gd name="connsiteY6" fmla="*/ 0 h 111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7943" h="11173674">
                <a:moveTo>
                  <a:pt x="12148595" y="0"/>
                </a:moveTo>
                <a:cubicBezTo>
                  <a:pt x="14463069" y="0"/>
                  <a:pt x="16626905" y="644961"/>
                  <a:pt x="18470177" y="1764962"/>
                </a:cubicBezTo>
                <a:lnTo>
                  <a:pt x="18517943" y="1795583"/>
                </a:lnTo>
                <a:lnTo>
                  <a:pt x="18517943" y="11173674"/>
                </a:lnTo>
                <a:lnTo>
                  <a:pt x="0" y="11173674"/>
                </a:lnTo>
                <a:lnTo>
                  <a:pt x="20331" y="10944725"/>
                </a:lnTo>
                <a:cubicBezTo>
                  <a:pt x="644642" y="4797236"/>
                  <a:pt x="5836391" y="0"/>
                  <a:pt x="12148595"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Open Sans" panose="020B0606030504020204" pitchFamily="34" charset="0"/>
            </a:endParaRPr>
          </a:p>
        </p:txBody>
      </p:sp>
      <p:sp>
        <p:nvSpPr>
          <p:cNvPr id="16" name="Title Placeholder 1">
            <a:extLst>
              <a:ext uri="{FF2B5EF4-FFF2-40B4-BE49-F238E27FC236}">
                <a16:creationId xmlns:a16="http://schemas.microsoft.com/office/drawing/2014/main" id="{6BD792CA-9911-723D-2E6A-CF9794237523}"/>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7" name="Foliennummernplatzhalter 4">
            <a:extLst>
              <a:ext uri="{FF2B5EF4-FFF2-40B4-BE49-F238E27FC236}">
                <a16:creationId xmlns:a16="http://schemas.microsoft.com/office/drawing/2014/main" id="{8CFD156A-0282-228A-3B4D-33426C427D8F}"/>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679651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chnitts-&#10;überschrift">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id="{1A3101E9-E7E8-9E4C-1508-7128F24A7291}"/>
              </a:ext>
            </a:extLst>
          </p:cNvPr>
          <p:cNvGrpSpPr/>
          <p:nvPr userDrawn="1"/>
        </p:nvGrpSpPr>
        <p:grpSpPr>
          <a:xfrm>
            <a:off x="8670782" y="0"/>
            <a:ext cx="17945563" cy="18582824"/>
            <a:chOff x="-2586028" y="0"/>
            <a:chExt cx="17945563" cy="18582824"/>
          </a:xfrm>
        </p:grpSpPr>
        <p:sp>
          <p:nvSpPr>
            <p:cNvPr id="8" name="矩形 20">
              <a:extLst>
                <a:ext uri="{FF2B5EF4-FFF2-40B4-BE49-F238E27FC236}">
                  <a16:creationId xmlns:a16="http://schemas.microsoft.com/office/drawing/2014/main" id="{2202A013-5BAA-02E5-6BC4-57543DC7A13C}"/>
                </a:ext>
              </a:extLst>
            </p:cNvPr>
            <p:cNvSpPr/>
            <p:nvPr/>
          </p:nvSpPr>
          <p:spPr>
            <a:xfrm>
              <a:off x="0" y="0"/>
              <a:ext cx="13125603"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9" name="椭圆 21">
              <a:extLst>
                <a:ext uri="{FF2B5EF4-FFF2-40B4-BE49-F238E27FC236}">
                  <a16:creationId xmlns:a16="http://schemas.microsoft.com/office/drawing/2014/main" id="{F97A263C-A483-81BC-427A-A7BCE5B7C691}"/>
                </a:ext>
              </a:extLst>
            </p:cNvPr>
            <p:cNvSpPr/>
            <p:nvPr/>
          </p:nvSpPr>
          <p:spPr>
            <a:xfrm>
              <a:off x="4256313" y="7503141"/>
              <a:ext cx="11079683" cy="11079683"/>
            </a:xfrm>
            <a:prstGeom prst="ellipse">
              <a:avLst/>
            </a:prstGeom>
            <a:gradFill flip="none" rotWithShape="1">
              <a:gsLst>
                <a:gs pos="0">
                  <a:srgbClr val="54A62A">
                    <a:alpha val="20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22">
              <a:extLst>
                <a:ext uri="{FF2B5EF4-FFF2-40B4-BE49-F238E27FC236}">
                  <a16:creationId xmlns:a16="http://schemas.microsoft.com/office/drawing/2014/main" id="{F3B8F89F-0B5A-B59F-544E-8A7363D00710}"/>
                </a:ext>
              </a:extLst>
            </p:cNvPr>
            <p:cNvSpPr/>
            <p:nvPr/>
          </p:nvSpPr>
          <p:spPr>
            <a:xfrm>
              <a:off x="9924814" y="4294238"/>
              <a:ext cx="5434721" cy="5434721"/>
            </a:xfrm>
            <a:prstGeom prst="ellipse">
              <a:avLst/>
            </a:prstGeom>
            <a:gradFill flip="none" rotWithShape="1">
              <a:gsLst>
                <a:gs pos="0">
                  <a:srgbClr val="24ACA6">
                    <a:alpha val="0"/>
                  </a:srgbClr>
                </a:gs>
                <a:gs pos="100000">
                  <a:srgbClr val="24ACA6">
                    <a:alpha val="1993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1" name="任意形状 14">
              <a:extLst>
                <a:ext uri="{FF2B5EF4-FFF2-40B4-BE49-F238E27FC236}">
                  <a16:creationId xmlns:a16="http://schemas.microsoft.com/office/drawing/2014/main" id="{4311F627-D687-2338-EABF-3D37AEC68FAF}"/>
                </a:ext>
              </a:extLst>
            </p:cNvPr>
            <p:cNvSpPr/>
            <p:nvPr/>
          </p:nvSpPr>
          <p:spPr>
            <a:xfrm rot="10800000">
              <a:off x="-2586028" y="0"/>
              <a:ext cx="5521054" cy="1371600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grpSp>
      <p:sp>
        <p:nvSpPr>
          <p:cNvPr id="4" name="Title Placeholder 1">
            <a:extLst>
              <a:ext uri="{FF2B5EF4-FFF2-40B4-BE49-F238E27FC236}">
                <a16:creationId xmlns:a16="http://schemas.microsoft.com/office/drawing/2014/main" id="{4D6B4ADF-3425-85B1-7CD3-8CAF333E0154}"/>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br>
              <a:rPr lang="de-DE" dirty="0"/>
            </a:br>
            <a:endParaRPr lang="en-US" dirty="0"/>
          </a:p>
        </p:txBody>
      </p:sp>
      <p:sp>
        <p:nvSpPr>
          <p:cNvPr id="5" name="Foliennummernplatzhalter 4">
            <a:extLst>
              <a:ext uri="{FF2B5EF4-FFF2-40B4-BE49-F238E27FC236}">
                <a16:creationId xmlns:a16="http://schemas.microsoft.com/office/drawing/2014/main" id="{9A552A22-D325-B0ED-D2C7-B15641C422B3}"/>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94293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Vergleich">
    <p:spTree>
      <p:nvGrpSpPr>
        <p:cNvPr id="1" name=""/>
        <p:cNvGrpSpPr/>
        <p:nvPr/>
      </p:nvGrpSpPr>
      <p:grpSpPr>
        <a:xfrm>
          <a:off x="0" y="0"/>
          <a:ext cx="0" cy="0"/>
          <a:chOff x="0" y="0"/>
          <a:chExt cx="0" cy="0"/>
        </a:xfrm>
      </p:grpSpPr>
      <p:sp>
        <p:nvSpPr>
          <p:cNvPr id="11" name="椭圆 6">
            <a:extLst>
              <a:ext uri="{FF2B5EF4-FFF2-40B4-BE49-F238E27FC236}">
                <a16:creationId xmlns:a16="http://schemas.microsoft.com/office/drawing/2014/main" id="{75B22448-64D4-5D7A-693C-320C7A4E8FE3}"/>
              </a:ext>
            </a:extLst>
          </p:cNvPr>
          <p:cNvSpPr/>
          <p:nvPr userDrawn="1"/>
        </p:nvSpPr>
        <p:spPr>
          <a:xfrm>
            <a:off x="15838660" y="3080715"/>
            <a:ext cx="5694316" cy="5694316"/>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2" name="椭圆 7">
            <a:extLst>
              <a:ext uri="{FF2B5EF4-FFF2-40B4-BE49-F238E27FC236}">
                <a16:creationId xmlns:a16="http://schemas.microsoft.com/office/drawing/2014/main" id="{8A1F3715-37CF-4861-5933-E248C2E02EFD}"/>
              </a:ext>
            </a:extLst>
          </p:cNvPr>
          <p:cNvSpPr/>
          <p:nvPr userDrawn="1"/>
        </p:nvSpPr>
        <p:spPr>
          <a:xfrm>
            <a:off x="9637030" y="3080716"/>
            <a:ext cx="5694315" cy="5694315"/>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grpSp>
        <p:nvGrpSpPr>
          <p:cNvPr id="47" name="Gruppieren 46">
            <a:extLst>
              <a:ext uri="{FF2B5EF4-FFF2-40B4-BE49-F238E27FC236}">
                <a16:creationId xmlns:a16="http://schemas.microsoft.com/office/drawing/2014/main" id="{05BEFEBD-E49A-B9DB-2121-FA656ECCDA2A}"/>
              </a:ext>
            </a:extLst>
          </p:cNvPr>
          <p:cNvGrpSpPr/>
          <p:nvPr userDrawn="1"/>
        </p:nvGrpSpPr>
        <p:grpSpPr>
          <a:xfrm>
            <a:off x="6963507" y="4022257"/>
            <a:ext cx="2376248" cy="2376248"/>
            <a:chOff x="13050230" y="2144009"/>
            <a:chExt cx="2376248" cy="2376248"/>
          </a:xfrm>
        </p:grpSpPr>
        <p:sp>
          <p:nvSpPr>
            <p:cNvPr id="48" name="椭圆 5">
              <a:extLst>
                <a:ext uri="{FF2B5EF4-FFF2-40B4-BE49-F238E27FC236}">
                  <a16:creationId xmlns:a16="http://schemas.microsoft.com/office/drawing/2014/main" id="{60E575D1-7BB0-6191-E482-D7952B8A12B0}"/>
                </a:ext>
              </a:extLst>
            </p:cNvPr>
            <p:cNvSpPr/>
            <p:nvPr/>
          </p:nvSpPr>
          <p:spPr>
            <a:xfrm>
              <a:off x="13050230" y="2144009"/>
              <a:ext cx="2376248" cy="2376248"/>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pic>
          <p:nvPicPr>
            <p:cNvPr id="49" name="图形 32">
              <a:extLst>
                <a:ext uri="{FF2B5EF4-FFF2-40B4-BE49-F238E27FC236}">
                  <a16:creationId xmlns:a16="http://schemas.microsoft.com/office/drawing/2014/main" id="{748A7047-9A08-D519-C6CD-00A3F0CBC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52154" y="2635751"/>
              <a:ext cx="1172400" cy="1425501"/>
            </a:xfrm>
            <a:prstGeom prst="rect">
              <a:avLst/>
            </a:prstGeom>
          </p:spPr>
        </p:pic>
      </p:grpSp>
      <p:sp>
        <p:nvSpPr>
          <p:cNvPr id="2" name="Foliennummernplatzhalter 4">
            <a:extLst>
              <a:ext uri="{FF2B5EF4-FFF2-40B4-BE49-F238E27FC236}">
                <a16:creationId xmlns:a16="http://schemas.microsoft.com/office/drawing/2014/main" id="{653E6C5D-F3C2-2754-73E8-8EE1678BE126}"/>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grpSp>
        <p:nvGrpSpPr>
          <p:cNvPr id="3" name="组合 4">
            <a:extLst>
              <a:ext uri="{FF2B5EF4-FFF2-40B4-BE49-F238E27FC236}">
                <a16:creationId xmlns:a16="http://schemas.microsoft.com/office/drawing/2014/main" id="{BEB2263C-8EA4-8B9B-30CB-F3DA16B35E1B}"/>
              </a:ext>
            </a:extLst>
          </p:cNvPr>
          <p:cNvGrpSpPr/>
          <p:nvPr userDrawn="1"/>
        </p:nvGrpSpPr>
        <p:grpSpPr>
          <a:xfrm>
            <a:off x="3508110" y="3969575"/>
            <a:ext cx="2774447" cy="2774447"/>
            <a:chOff x="10136839" y="9052105"/>
            <a:chExt cx="2774447" cy="2774447"/>
          </a:xfrm>
        </p:grpSpPr>
        <p:sp>
          <p:nvSpPr>
            <p:cNvPr id="4" name="椭圆 30">
              <a:extLst>
                <a:ext uri="{FF2B5EF4-FFF2-40B4-BE49-F238E27FC236}">
                  <a16:creationId xmlns:a16="http://schemas.microsoft.com/office/drawing/2014/main" id="{DFE1B346-ADE1-D98B-97B2-1982111B8465}"/>
                </a:ext>
              </a:extLst>
            </p:cNvPr>
            <p:cNvSpPr/>
            <p:nvPr/>
          </p:nvSpPr>
          <p:spPr>
            <a:xfrm>
              <a:off x="10136839" y="9052105"/>
              <a:ext cx="2774447" cy="2774447"/>
            </a:xfrm>
            <a:prstGeom prst="ellipse">
              <a:avLst/>
            </a:prstGeom>
            <a:solidFill>
              <a:schemeClr val="bg1"/>
            </a:solidFill>
            <a:ln w="73025">
              <a:solidFill>
                <a:srgbClr val="54A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pic>
          <p:nvPicPr>
            <p:cNvPr id="5" name="图片 40">
              <a:extLst>
                <a:ext uri="{FF2B5EF4-FFF2-40B4-BE49-F238E27FC236}">
                  <a16:creationId xmlns:a16="http://schemas.microsoft.com/office/drawing/2014/main" id="{35A39F76-6A3D-FCE6-7F54-C3E8103F9525}"/>
                </a:ext>
              </a:extLst>
            </p:cNvPr>
            <p:cNvPicPr>
              <a:picLocks noChangeAspect="1"/>
            </p:cNvPicPr>
            <p:nvPr/>
          </p:nvPicPr>
          <p:blipFill>
            <a:blip r:embed="rId4" cstate="screen"/>
            <a:stretch>
              <a:fillRect/>
            </a:stretch>
          </p:blipFill>
          <p:spPr>
            <a:xfrm>
              <a:off x="10494385" y="9104787"/>
              <a:ext cx="2242916" cy="2242916"/>
            </a:xfrm>
            <a:prstGeom prst="rect">
              <a:avLst/>
            </a:prstGeom>
          </p:spPr>
        </p:pic>
      </p:grpSp>
      <p:sp>
        <p:nvSpPr>
          <p:cNvPr id="9" name="Title Placeholder 1">
            <a:extLst>
              <a:ext uri="{FF2B5EF4-FFF2-40B4-BE49-F238E27FC236}">
                <a16:creationId xmlns:a16="http://schemas.microsoft.com/office/drawing/2014/main" id="{B8F7DFF9-CC78-EC39-C111-9F944E797C8B}"/>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4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Elements to use</a:t>
            </a:r>
            <a:br>
              <a:rPr lang="en-US" dirty="0"/>
            </a:br>
            <a:r>
              <a:rPr lang="en-US" dirty="0"/>
              <a:t>(copy from </a:t>
            </a:r>
            <a:r>
              <a:rPr lang="en-US" dirty="0" err="1"/>
              <a:t>masterlayout</a:t>
            </a:r>
            <a:r>
              <a:rPr lang="en-US" dirty="0"/>
              <a:t>)</a:t>
            </a:r>
          </a:p>
        </p:txBody>
      </p:sp>
    </p:spTree>
    <p:extLst>
      <p:ext uri="{BB962C8B-B14F-4D97-AF65-F5344CB8AC3E}">
        <p14:creationId xmlns:p14="http://schemas.microsoft.com/office/powerpoint/2010/main" val="2967255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halt mit Überschrift">
    <p:spTree>
      <p:nvGrpSpPr>
        <p:cNvPr id="1" name=""/>
        <p:cNvGrpSpPr/>
        <p:nvPr/>
      </p:nvGrpSpPr>
      <p:grpSpPr>
        <a:xfrm>
          <a:off x="0" y="0"/>
          <a:ext cx="0" cy="0"/>
          <a:chOff x="0" y="0"/>
          <a:chExt cx="0" cy="0"/>
        </a:xfrm>
      </p:grpSpPr>
      <p:sp>
        <p:nvSpPr>
          <p:cNvPr id="8" name="任意多边形: 形状 5">
            <a:extLst>
              <a:ext uri="{FF2B5EF4-FFF2-40B4-BE49-F238E27FC236}">
                <a16:creationId xmlns:a16="http://schemas.microsoft.com/office/drawing/2014/main" id="{B752B8E2-18CC-0D97-7867-F6A86266AA38}"/>
              </a:ext>
            </a:extLst>
          </p:cNvPr>
          <p:cNvSpPr/>
          <p:nvPr userDrawn="1"/>
        </p:nvSpPr>
        <p:spPr>
          <a:xfrm>
            <a:off x="12797037" y="8058"/>
            <a:ext cx="12196563" cy="13726924"/>
          </a:xfrm>
          <a:custGeom>
            <a:avLst/>
            <a:gdLst>
              <a:gd name="connsiteX0" fmla="*/ 3914815 w 13524657"/>
              <a:gd name="connsiteY0" fmla="*/ 0 h 13726924"/>
              <a:gd name="connsiteX1" fmla="*/ 8174213 w 13524657"/>
              <a:gd name="connsiteY1" fmla="*/ 0 h 13726924"/>
              <a:gd name="connsiteX2" fmla="*/ 9196265 w 13524657"/>
              <a:gd name="connsiteY2" fmla="*/ 0 h 13726924"/>
              <a:gd name="connsiteX3" fmla="*/ 11094029 w 13524657"/>
              <a:gd name="connsiteY3" fmla="*/ 0 h 13726924"/>
              <a:gd name="connsiteX4" fmla="*/ 11839013 w 13524657"/>
              <a:gd name="connsiteY4" fmla="*/ 0 h 13726924"/>
              <a:gd name="connsiteX5" fmla="*/ 13524657 w 13524657"/>
              <a:gd name="connsiteY5" fmla="*/ 0 h 13726924"/>
              <a:gd name="connsiteX6" fmla="*/ 13524657 w 13524657"/>
              <a:gd name="connsiteY6" fmla="*/ 10924 h 13726924"/>
              <a:gd name="connsiteX7" fmla="*/ 12883249 w 13524657"/>
              <a:gd name="connsiteY7" fmla="*/ 10924 h 13726924"/>
              <a:gd name="connsiteX8" fmla="*/ 12883249 w 13524657"/>
              <a:gd name="connsiteY8" fmla="*/ 13716000 h 13726924"/>
              <a:gd name="connsiteX9" fmla="*/ 11839013 w 13524657"/>
              <a:gd name="connsiteY9" fmla="*/ 13716000 h 13726924"/>
              <a:gd name="connsiteX10" fmla="*/ 11839013 w 13524657"/>
              <a:gd name="connsiteY10" fmla="*/ 13726924 h 13726924"/>
              <a:gd name="connsiteX11" fmla="*/ 11094029 w 13524657"/>
              <a:gd name="connsiteY11" fmla="*/ 13726924 h 13726924"/>
              <a:gd name="connsiteX12" fmla="*/ 9196265 w 13524657"/>
              <a:gd name="connsiteY12" fmla="*/ 13726924 h 13726924"/>
              <a:gd name="connsiteX13" fmla="*/ 3914815 w 13524657"/>
              <a:gd name="connsiteY13" fmla="*/ 13726924 h 13726924"/>
              <a:gd name="connsiteX14" fmla="*/ 3834979 w 13524657"/>
              <a:gd name="connsiteY14" fmla="*/ 13680982 h 13726924"/>
              <a:gd name="connsiteX15" fmla="*/ 0 w 13524657"/>
              <a:gd name="connsiteY15" fmla="*/ 6863462 h 13726924"/>
              <a:gd name="connsiteX16" fmla="*/ 3834979 w 13524657"/>
              <a:gd name="connsiteY16" fmla="*/ 45942 h 137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24657" h="13726924">
                <a:moveTo>
                  <a:pt x="3914815" y="0"/>
                </a:moveTo>
                <a:lnTo>
                  <a:pt x="8174213" y="0"/>
                </a:lnTo>
                <a:lnTo>
                  <a:pt x="9196265" y="0"/>
                </a:lnTo>
                <a:lnTo>
                  <a:pt x="11094029" y="0"/>
                </a:lnTo>
                <a:lnTo>
                  <a:pt x="11839013" y="0"/>
                </a:lnTo>
                <a:lnTo>
                  <a:pt x="13524657" y="0"/>
                </a:lnTo>
                <a:lnTo>
                  <a:pt x="13524657" y="10924"/>
                </a:lnTo>
                <a:lnTo>
                  <a:pt x="12883249" y="10924"/>
                </a:lnTo>
                <a:lnTo>
                  <a:pt x="12883249" y="13716000"/>
                </a:lnTo>
                <a:lnTo>
                  <a:pt x="11839013" y="13716000"/>
                </a:lnTo>
                <a:lnTo>
                  <a:pt x="11839013" y="13726924"/>
                </a:lnTo>
                <a:lnTo>
                  <a:pt x="11094029" y="13726924"/>
                </a:lnTo>
                <a:lnTo>
                  <a:pt x="9196265" y="13726924"/>
                </a:lnTo>
                <a:lnTo>
                  <a:pt x="3914815" y="13726924"/>
                </a:lnTo>
                <a:lnTo>
                  <a:pt x="3834979" y="13680982"/>
                </a:lnTo>
                <a:cubicBezTo>
                  <a:pt x="1535818" y="12282867"/>
                  <a:pt x="0" y="9752662"/>
                  <a:pt x="0" y="6863462"/>
                </a:cubicBezTo>
                <a:cubicBezTo>
                  <a:pt x="0" y="3974262"/>
                  <a:pt x="1535818" y="1444058"/>
                  <a:pt x="3834979" y="45942"/>
                </a:cubicBezTo>
                <a:close/>
              </a:path>
            </a:pathLst>
          </a:cu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9" name="椭圆 27">
            <a:extLst>
              <a:ext uri="{FF2B5EF4-FFF2-40B4-BE49-F238E27FC236}">
                <a16:creationId xmlns:a16="http://schemas.microsoft.com/office/drawing/2014/main" id="{0429E8C8-E7B9-1F04-A66E-0C9449EFF849}"/>
              </a:ext>
            </a:extLst>
          </p:cNvPr>
          <p:cNvSpPr/>
          <p:nvPr userDrawn="1"/>
        </p:nvSpPr>
        <p:spPr>
          <a:xfrm>
            <a:off x="20040078" y="-638724"/>
            <a:ext cx="8294450" cy="8294450"/>
          </a:xfrm>
          <a:prstGeom prst="ellipse">
            <a:avLst/>
          </a:prstGeom>
          <a:gradFill flip="none" rotWithShape="1">
            <a:gsLst>
              <a:gs pos="0">
                <a:srgbClr val="54A62A">
                  <a:alpha val="20119"/>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28">
            <a:extLst>
              <a:ext uri="{FF2B5EF4-FFF2-40B4-BE49-F238E27FC236}">
                <a16:creationId xmlns:a16="http://schemas.microsoft.com/office/drawing/2014/main" id="{3A7824E6-67FC-B4D2-C638-5BA04778A71C}"/>
              </a:ext>
            </a:extLst>
          </p:cNvPr>
          <p:cNvSpPr/>
          <p:nvPr userDrawn="1"/>
        </p:nvSpPr>
        <p:spPr>
          <a:xfrm>
            <a:off x="17522253" y="1427931"/>
            <a:ext cx="5434721" cy="5434721"/>
          </a:xfrm>
          <a:prstGeom prst="ellipse">
            <a:avLst/>
          </a:prstGeom>
          <a:gradFill flip="none" rotWithShape="1">
            <a:gsLst>
              <a:gs pos="0">
                <a:srgbClr val="24ACA6">
                  <a:alpha val="0"/>
                </a:srgbClr>
              </a:gs>
              <a:gs pos="100000">
                <a:srgbClr val="24ACA6">
                  <a:alpha val="20176"/>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4" name="Title Placeholder 1">
            <a:extLst>
              <a:ext uri="{FF2B5EF4-FFF2-40B4-BE49-F238E27FC236}">
                <a16:creationId xmlns:a16="http://schemas.microsoft.com/office/drawing/2014/main" id="{680BC7F8-FB88-8C23-3144-E1D4AD2685C7}"/>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br>
              <a:rPr lang="de-DE" dirty="0"/>
            </a:br>
            <a:endParaRPr lang="en-US" dirty="0"/>
          </a:p>
        </p:txBody>
      </p:sp>
      <p:sp>
        <p:nvSpPr>
          <p:cNvPr id="11" name="Foliennummernplatzhalter 4">
            <a:extLst>
              <a:ext uri="{FF2B5EF4-FFF2-40B4-BE49-F238E27FC236}">
                <a16:creationId xmlns:a16="http://schemas.microsoft.com/office/drawing/2014/main" id="{97703B12-BA9B-9D2B-1B9B-EB981211BECC}"/>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62541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grpSp>
        <p:nvGrpSpPr>
          <p:cNvPr id="2" name="组合 1"/>
          <p:cNvGrpSpPr/>
          <p:nvPr userDrawn="1"/>
        </p:nvGrpSpPr>
        <p:grpSpPr>
          <a:xfrm>
            <a:off x="19618036" y="7439891"/>
            <a:ext cx="4207622" cy="5538969"/>
            <a:chOff x="14358709" y="5372100"/>
            <a:chExt cx="769620" cy="1038440"/>
          </a:xfrm>
        </p:grpSpPr>
        <p:sp>
          <p:nvSpPr>
            <p:cNvPr id="3" name="矩形 2"/>
            <p:cNvSpPr/>
            <p:nvPr/>
          </p:nvSpPr>
          <p:spPr>
            <a:xfrm>
              <a:off x="14439900" y="5372100"/>
              <a:ext cx="612000" cy="10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rgbClr val="F5F5F5"/>
                </a:solidFill>
                <a:latin typeface="Open Sans" panose="020B0606030504020204" pitchFamily="34" charset="0"/>
              </a:endParaRPr>
            </a:p>
          </p:txBody>
        </p:sp>
        <p:sp>
          <p:nvSpPr>
            <p:cNvPr id="4" name="矩形 3"/>
            <p:cNvSpPr/>
            <p:nvPr/>
          </p:nvSpPr>
          <p:spPr>
            <a:xfrm rot="5400000">
              <a:off x="14385240" y="5587014"/>
              <a:ext cx="216000" cy="10668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Open Sans" panose="020B0606030504020204" pitchFamily="34" charset="0"/>
              </a:endParaRPr>
            </a:p>
          </p:txBody>
        </p:sp>
        <p:sp>
          <p:nvSpPr>
            <p:cNvPr id="6" name="空心弧 5"/>
            <p:cNvSpPr/>
            <p:nvPr/>
          </p:nvSpPr>
          <p:spPr>
            <a:xfrm rot="6315678">
              <a:off x="14358709" y="5640920"/>
              <a:ext cx="769620" cy="769620"/>
            </a:xfrm>
            <a:prstGeom prst="blockArc">
              <a:avLst>
                <a:gd name="adj1" fmla="val 9895995"/>
                <a:gd name="adj2" fmla="val 19611487"/>
                <a:gd name="adj3" fmla="val 13897"/>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latin typeface="Open Sans" panose="020B0606030504020204" pitchFamily="34" charset="0"/>
              </a:endParaRPr>
            </a:p>
          </p:txBody>
        </p:sp>
        <p:sp>
          <p:nvSpPr>
            <p:cNvPr id="7" name="矩形 6"/>
            <p:cNvSpPr/>
            <p:nvPr/>
          </p:nvSpPr>
          <p:spPr>
            <a:xfrm>
              <a:off x="14539861" y="5641368"/>
              <a:ext cx="216000" cy="10668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Open Sans" panose="020B0606030504020204" pitchFamily="34" charset="0"/>
              </a:endParaRPr>
            </a:p>
          </p:txBody>
        </p:sp>
      </p:grpSp>
      <p:sp>
        <p:nvSpPr>
          <p:cNvPr id="8" name="Title Placeholder 1">
            <a:extLst>
              <a:ext uri="{FF2B5EF4-FFF2-40B4-BE49-F238E27FC236}">
                <a16:creationId xmlns:a16="http://schemas.microsoft.com/office/drawing/2014/main" id="{8C720CD8-1CE1-64B1-0814-47C5C590FF9B}"/>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br>
              <a:rPr lang="de-DE" dirty="0"/>
            </a:br>
            <a:endParaRPr lang="en-US" dirty="0"/>
          </a:p>
        </p:txBody>
      </p:sp>
      <p:sp>
        <p:nvSpPr>
          <p:cNvPr id="10" name="Foliennummernplatzhalter 4">
            <a:extLst>
              <a:ext uri="{FF2B5EF4-FFF2-40B4-BE49-F238E27FC236}">
                <a16:creationId xmlns:a16="http://schemas.microsoft.com/office/drawing/2014/main" id="{B1D0AFD1-6339-5BAD-4CBD-9DFA8EB5E68D}"/>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770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pSp>
        <p:nvGrpSpPr>
          <p:cNvPr id="2" name="组合 1"/>
          <p:cNvGrpSpPr/>
          <p:nvPr userDrawn="1"/>
        </p:nvGrpSpPr>
        <p:grpSpPr>
          <a:xfrm>
            <a:off x="19618036" y="7439891"/>
            <a:ext cx="4207622" cy="5538969"/>
            <a:chOff x="14358709" y="5372100"/>
            <a:chExt cx="769620" cy="1038440"/>
          </a:xfrm>
        </p:grpSpPr>
        <p:sp>
          <p:nvSpPr>
            <p:cNvPr id="3" name="矩形 2"/>
            <p:cNvSpPr/>
            <p:nvPr/>
          </p:nvSpPr>
          <p:spPr>
            <a:xfrm>
              <a:off x="14439900" y="5372100"/>
              <a:ext cx="612000" cy="10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rgbClr val="F5F5F5"/>
                </a:solidFill>
                <a:latin typeface="Open Sans" panose="020B0606030504020204" pitchFamily="34" charset="0"/>
              </a:endParaRPr>
            </a:p>
          </p:txBody>
        </p:sp>
        <p:sp>
          <p:nvSpPr>
            <p:cNvPr id="4" name="矩形 3"/>
            <p:cNvSpPr/>
            <p:nvPr/>
          </p:nvSpPr>
          <p:spPr>
            <a:xfrm rot="5400000">
              <a:off x="14385240" y="5587014"/>
              <a:ext cx="216000" cy="10668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Open Sans" panose="020B0606030504020204" pitchFamily="34" charset="0"/>
              </a:endParaRPr>
            </a:p>
          </p:txBody>
        </p:sp>
        <p:sp>
          <p:nvSpPr>
            <p:cNvPr id="6" name="空心弧 5"/>
            <p:cNvSpPr/>
            <p:nvPr/>
          </p:nvSpPr>
          <p:spPr>
            <a:xfrm rot="6315678">
              <a:off x="14358709" y="5640920"/>
              <a:ext cx="769620" cy="769620"/>
            </a:xfrm>
            <a:prstGeom prst="blockArc">
              <a:avLst>
                <a:gd name="adj1" fmla="val 9895995"/>
                <a:gd name="adj2" fmla="val 19611487"/>
                <a:gd name="adj3" fmla="val 13897"/>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latin typeface="Open Sans" panose="020B0606030504020204" pitchFamily="34" charset="0"/>
              </a:endParaRPr>
            </a:p>
          </p:txBody>
        </p:sp>
        <p:sp>
          <p:nvSpPr>
            <p:cNvPr id="7" name="矩形 6"/>
            <p:cNvSpPr/>
            <p:nvPr/>
          </p:nvSpPr>
          <p:spPr>
            <a:xfrm>
              <a:off x="14539861" y="5641368"/>
              <a:ext cx="216000" cy="10668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Open Sans" panose="020B0606030504020204" pitchFamily="34" charset="0"/>
              </a:endParaRPr>
            </a:p>
          </p:txBody>
        </p:sp>
      </p:grpSp>
      <p:sp>
        <p:nvSpPr>
          <p:cNvPr id="5" name="矩形 10">
            <a:extLst>
              <a:ext uri="{FF2B5EF4-FFF2-40B4-BE49-F238E27FC236}">
                <a16:creationId xmlns:a16="http://schemas.microsoft.com/office/drawing/2014/main" id="{5AA77CCF-CFB4-D057-DBF4-0673CBCAAE79}"/>
              </a:ext>
            </a:extLst>
          </p:cNvPr>
          <p:cNvSpPr/>
          <p:nvPr userDrawn="1"/>
        </p:nvSpPr>
        <p:spPr>
          <a:xfrm>
            <a:off x="1"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6" name="Title Placeholder 1">
            <a:extLst>
              <a:ext uri="{FF2B5EF4-FFF2-40B4-BE49-F238E27FC236}">
                <a16:creationId xmlns:a16="http://schemas.microsoft.com/office/drawing/2014/main" id="{4EB6C57F-0BF5-71C4-7E61-7C88A1E96DC9}"/>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7" name="Foliennummernplatzhalter 4">
            <a:extLst>
              <a:ext uri="{FF2B5EF4-FFF2-40B4-BE49-F238E27FC236}">
                <a16:creationId xmlns:a16="http://schemas.microsoft.com/office/drawing/2014/main" id="{EFBCBFA4-777A-E601-5741-44D7D627C053}"/>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814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B5601C07-8883-2325-A040-C0E16FA221C6}"/>
              </a:ext>
            </a:extLst>
          </p:cNvPr>
          <p:cNvSpPr/>
          <p:nvPr userDrawn="1"/>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6" name="椭圆 6">
            <a:extLst>
              <a:ext uri="{FF2B5EF4-FFF2-40B4-BE49-F238E27FC236}">
                <a16:creationId xmlns:a16="http://schemas.microsoft.com/office/drawing/2014/main" id="{6943E50D-3924-F436-A418-BF5399EBE1B1}"/>
              </a:ext>
            </a:extLst>
          </p:cNvPr>
          <p:cNvSpPr/>
          <p:nvPr userDrawn="1"/>
        </p:nvSpPr>
        <p:spPr>
          <a:xfrm>
            <a:off x="15147658" y="134131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7" name="椭圆 7">
            <a:extLst>
              <a:ext uri="{FF2B5EF4-FFF2-40B4-BE49-F238E27FC236}">
                <a16:creationId xmlns:a16="http://schemas.microsoft.com/office/drawing/2014/main" id="{9E64D944-40A6-2DE6-6DAF-65013C4D9C7D}"/>
              </a:ext>
            </a:extLst>
          </p:cNvPr>
          <p:cNvSpPr/>
          <p:nvPr userDrawn="1"/>
        </p:nvSpPr>
        <p:spPr>
          <a:xfrm>
            <a:off x="12845451" y="-1575660"/>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Title Placeholder 1">
            <a:extLst>
              <a:ext uri="{FF2B5EF4-FFF2-40B4-BE49-F238E27FC236}">
                <a16:creationId xmlns:a16="http://schemas.microsoft.com/office/drawing/2014/main" id="{268C29E1-B5FD-138F-C44C-30E1BB3223DE}"/>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1" name="Foliennummernplatzhalter 4">
            <a:extLst>
              <a:ext uri="{FF2B5EF4-FFF2-40B4-BE49-F238E27FC236}">
                <a16:creationId xmlns:a16="http://schemas.microsoft.com/office/drawing/2014/main" id="{B662702C-6D8D-C992-DDC0-E9957962702F}"/>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402714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矩形 11">
            <a:extLst>
              <a:ext uri="{FF2B5EF4-FFF2-40B4-BE49-F238E27FC236}">
                <a16:creationId xmlns:a16="http://schemas.microsoft.com/office/drawing/2014/main" id="{112C43A6-81CB-87C7-263D-EE25BD68EA34}"/>
              </a:ext>
            </a:extLst>
          </p:cNvPr>
          <p:cNvSpPr/>
          <p:nvPr userDrawn="1"/>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7" name="椭圆 13">
            <a:extLst>
              <a:ext uri="{FF2B5EF4-FFF2-40B4-BE49-F238E27FC236}">
                <a16:creationId xmlns:a16="http://schemas.microsoft.com/office/drawing/2014/main" id="{2E4FF31E-7206-AC11-2585-CDE018435773}"/>
              </a:ext>
            </a:extLst>
          </p:cNvPr>
          <p:cNvSpPr/>
          <p:nvPr userDrawn="1"/>
        </p:nvSpPr>
        <p:spPr>
          <a:xfrm>
            <a:off x="-1743496" y="1900091"/>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8" name="椭圆 12">
            <a:extLst>
              <a:ext uri="{FF2B5EF4-FFF2-40B4-BE49-F238E27FC236}">
                <a16:creationId xmlns:a16="http://schemas.microsoft.com/office/drawing/2014/main" id="{ED68ED31-96F7-C289-FD97-C972E1091730}"/>
              </a:ext>
            </a:extLst>
          </p:cNvPr>
          <p:cNvSpPr/>
          <p:nvPr userDrawn="1"/>
        </p:nvSpPr>
        <p:spPr>
          <a:xfrm>
            <a:off x="6243857" y="831334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3400" dirty="0">
              <a:latin typeface="Open Sans" panose="020B0606030504020204" pitchFamily="34" charset="0"/>
            </a:endParaRPr>
          </a:p>
        </p:txBody>
      </p:sp>
      <p:sp>
        <p:nvSpPr>
          <p:cNvPr id="9" name="任意形状 23">
            <a:extLst>
              <a:ext uri="{FF2B5EF4-FFF2-40B4-BE49-F238E27FC236}">
                <a16:creationId xmlns:a16="http://schemas.microsoft.com/office/drawing/2014/main" id="{B896E624-B8A8-F1E2-B895-E0FCD182D7D4}"/>
              </a:ext>
            </a:extLst>
          </p:cNvPr>
          <p:cNvSpPr/>
          <p:nvPr userDrawn="1"/>
        </p:nvSpPr>
        <p:spPr>
          <a:xfrm>
            <a:off x="12191206" y="0"/>
            <a:ext cx="12191206" cy="13716000"/>
          </a:xfrm>
          <a:custGeom>
            <a:avLst/>
            <a:gdLst>
              <a:gd name="connsiteX0" fmla="*/ 3914815 w 12191206"/>
              <a:gd name="connsiteY0" fmla="*/ 0 h 13716000"/>
              <a:gd name="connsiteX1" fmla="*/ 9196264 w 12191206"/>
              <a:gd name="connsiteY1" fmla="*/ 0 h 13716000"/>
              <a:gd name="connsiteX2" fmla="*/ 9589312 w 12191206"/>
              <a:gd name="connsiteY2" fmla="*/ 0 h 13716000"/>
              <a:gd name="connsiteX3" fmla="*/ 10811388 w 12191206"/>
              <a:gd name="connsiteY3" fmla="*/ 0 h 13716000"/>
              <a:gd name="connsiteX4" fmla="*/ 12191206 w 12191206"/>
              <a:gd name="connsiteY4" fmla="*/ 0 h 13716000"/>
              <a:gd name="connsiteX5" fmla="*/ 12191206 w 12191206"/>
              <a:gd name="connsiteY5" fmla="*/ 13716000 h 13716000"/>
              <a:gd name="connsiteX6" fmla="*/ 10811388 w 12191206"/>
              <a:gd name="connsiteY6" fmla="*/ 13716000 h 13716000"/>
              <a:gd name="connsiteX7" fmla="*/ 9589312 w 12191206"/>
              <a:gd name="connsiteY7" fmla="*/ 13716000 h 13716000"/>
              <a:gd name="connsiteX8" fmla="*/ 9196264 w 12191206"/>
              <a:gd name="connsiteY8" fmla="*/ 13716000 h 13716000"/>
              <a:gd name="connsiteX9" fmla="*/ 3914815 w 12191206"/>
              <a:gd name="connsiteY9" fmla="*/ 13716000 h 13716000"/>
              <a:gd name="connsiteX10" fmla="*/ 3834979 w 12191206"/>
              <a:gd name="connsiteY10" fmla="*/ 13670095 h 13716000"/>
              <a:gd name="connsiteX11" fmla="*/ 0 w 12191206"/>
              <a:gd name="connsiteY11" fmla="*/ 6858000 h 13716000"/>
              <a:gd name="connsiteX12" fmla="*/ 3834979 w 12191206"/>
              <a:gd name="connsiteY12" fmla="*/ 4590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206" h="13716000">
                <a:moveTo>
                  <a:pt x="3914815" y="0"/>
                </a:moveTo>
                <a:lnTo>
                  <a:pt x="9196264" y="0"/>
                </a:lnTo>
                <a:lnTo>
                  <a:pt x="9589312" y="0"/>
                </a:lnTo>
                <a:lnTo>
                  <a:pt x="10811388" y="0"/>
                </a:lnTo>
                <a:lnTo>
                  <a:pt x="12191206" y="0"/>
                </a:lnTo>
                <a:lnTo>
                  <a:pt x="12191206" y="13716000"/>
                </a:lnTo>
                <a:lnTo>
                  <a:pt x="10811388" y="13716000"/>
                </a:lnTo>
                <a:lnTo>
                  <a:pt x="9589312" y="13716000"/>
                </a:lnTo>
                <a:lnTo>
                  <a:pt x="9196264" y="13716000"/>
                </a:lnTo>
                <a:lnTo>
                  <a:pt x="3914815" y="13716000"/>
                </a:lnTo>
                <a:lnTo>
                  <a:pt x="3834979" y="13670095"/>
                </a:lnTo>
                <a:cubicBezTo>
                  <a:pt x="1535818" y="12273092"/>
                  <a:pt x="0" y="9744901"/>
                  <a:pt x="0" y="6858000"/>
                </a:cubicBezTo>
                <a:cubicBezTo>
                  <a:pt x="0" y="3971099"/>
                  <a:pt x="1535818" y="1442909"/>
                  <a:pt x="3834979" y="45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17" name="Title Placeholder 1">
            <a:extLst>
              <a:ext uri="{FF2B5EF4-FFF2-40B4-BE49-F238E27FC236}">
                <a16:creationId xmlns:a16="http://schemas.microsoft.com/office/drawing/2014/main" id="{568CBFE9-4424-7631-E7F3-26D350877B7A}"/>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8" name="Foliennummernplatzhalter 4">
            <a:extLst>
              <a:ext uri="{FF2B5EF4-FFF2-40B4-BE49-F238E27FC236}">
                <a16:creationId xmlns:a16="http://schemas.microsoft.com/office/drawing/2014/main" id="{F2420D55-C3C4-F5ED-7053-5272B5283C8E}"/>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35055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3" name="矩形 10">
            <a:extLst>
              <a:ext uri="{FF2B5EF4-FFF2-40B4-BE49-F238E27FC236}">
                <a16:creationId xmlns:a16="http://schemas.microsoft.com/office/drawing/2014/main" id="{8E9B1C10-13D7-3DC0-A7F3-BA5E6B7F4BD1}"/>
              </a:ext>
            </a:extLst>
          </p:cNvPr>
          <p:cNvSpPr/>
          <p:nvPr userDrawn="1"/>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4" name="任意形状 51">
            <a:extLst>
              <a:ext uri="{FF2B5EF4-FFF2-40B4-BE49-F238E27FC236}">
                <a16:creationId xmlns:a16="http://schemas.microsoft.com/office/drawing/2014/main" id="{EAC00632-1D07-2B64-FA77-45041C511570}"/>
              </a:ext>
            </a:extLst>
          </p:cNvPr>
          <p:cNvSpPr/>
          <p:nvPr userDrawn="1"/>
        </p:nvSpPr>
        <p:spPr>
          <a:xfrm rot="10800000">
            <a:off x="0" y="0"/>
            <a:ext cx="10811388" cy="1371600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15" name="椭圆 13">
            <a:extLst>
              <a:ext uri="{FF2B5EF4-FFF2-40B4-BE49-F238E27FC236}">
                <a16:creationId xmlns:a16="http://schemas.microsoft.com/office/drawing/2014/main" id="{4CD42E5A-D314-FC57-AFC5-DF011443A00B}"/>
              </a:ext>
            </a:extLst>
          </p:cNvPr>
          <p:cNvSpPr/>
          <p:nvPr userDrawn="1"/>
        </p:nvSpPr>
        <p:spPr>
          <a:xfrm>
            <a:off x="20014401" y="6858000"/>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6" name="椭圆 12">
            <a:extLst>
              <a:ext uri="{FF2B5EF4-FFF2-40B4-BE49-F238E27FC236}">
                <a16:creationId xmlns:a16="http://schemas.microsoft.com/office/drawing/2014/main" id="{A6DD6476-0404-808F-8D70-12CD906E85A3}"/>
              </a:ext>
            </a:extLst>
          </p:cNvPr>
          <p:cNvSpPr/>
          <p:nvPr userDrawn="1"/>
        </p:nvSpPr>
        <p:spPr>
          <a:xfrm>
            <a:off x="12979468" y="7903108"/>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3400" dirty="0">
              <a:latin typeface="Open Sans" panose="020B0606030504020204" pitchFamily="34" charset="0"/>
            </a:endParaRPr>
          </a:p>
        </p:txBody>
      </p:sp>
      <p:sp>
        <p:nvSpPr>
          <p:cNvPr id="17" name="Title Placeholder 1">
            <a:extLst>
              <a:ext uri="{FF2B5EF4-FFF2-40B4-BE49-F238E27FC236}">
                <a16:creationId xmlns:a16="http://schemas.microsoft.com/office/drawing/2014/main" id="{323B1A11-DE28-F5AC-2735-AD103F421386}"/>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endParaRPr lang="en-US" dirty="0"/>
          </a:p>
        </p:txBody>
      </p:sp>
      <p:sp>
        <p:nvSpPr>
          <p:cNvPr id="18" name="Foliennummernplatzhalter 4">
            <a:extLst>
              <a:ext uri="{FF2B5EF4-FFF2-40B4-BE49-F238E27FC236}">
                <a16:creationId xmlns:a16="http://schemas.microsoft.com/office/drawing/2014/main" id="{261F090B-BB3E-959C-BDE3-0E0E544BAB3B}"/>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6046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8" name="任意多边形: 形状 5">
            <a:extLst>
              <a:ext uri="{FF2B5EF4-FFF2-40B4-BE49-F238E27FC236}">
                <a16:creationId xmlns:a16="http://schemas.microsoft.com/office/drawing/2014/main" id="{B752B8E2-18CC-0D97-7867-F6A86266AA38}"/>
              </a:ext>
            </a:extLst>
          </p:cNvPr>
          <p:cNvSpPr/>
          <p:nvPr userDrawn="1"/>
        </p:nvSpPr>
        <p:spPr>
          <a:xfrm>
            <a:off x="12797037" y="8058"/>
            <a:ext cx="12196563" cy="13726924"/>
          </a:xfrm>
          <a:custGeom>
            <a:avLst/>
            <a:gdLst>
              <a:gd name="connsiteX0" fmla="*/ 3914815 w 13524657"/>
              <a:gd name="connsiteY0" fmla="*/ 0 h 13726924"/>
              <a:gd name="connsiteX1" fmla="*/ 8174213 w 13524657"/>
              <a:gd name="connsiteY1" fmla="*/ 0 h 13726924"/>
              <a:gd name="connsiteX2" fmla="*/ 9196265 w 13524657"/>
              <a:gd name="connsiteY2" fmla="*/ 0 h 13726924"/>
              <a:gd name="connsiteX3" fmla="*/ 11094029 w 13524657"/>
              <a:gd name="connsiteY3" fmla="*/ 0 h 13726924"/>
              <a:gd name="connsiteX4" fmla="*/ 11839013 w 13524657"/>
              <a:gd name="connsiteY4" fmla="*/ 0 h 13726924"/>
              <a:gd name="connsiteX5" fmla="*/ 13524657 w 13524657"/>
              <a:gd name="connsiteY5" fmla="*/ 0 h 13726924"/>
              <a:gd name="connsiteX6" fmla="*/ 13524657 w 13524657"/>
              <a:gd name="connsiteY6" fmla="*/ 10924 h 13726924"/>
              <a:gd name="connsiteX7" fmla="*/ 12883249 w 13524657"/>
              <a:gd name="connsiteY7" fmla="*/ 10924 h 13726924"/>
              <a:gd name="connsiteX8" fmla="*/ 12883249 w 13524657"/>
              <a:gd name="connsiteY8" fmla="*/ 13716000 h 13726924"/>
              <a:gd name="connsiteX9" fmla="*/ 11839013 w 13524657"/>
              <a:gd name="connsiteY9" fmla="*/ 13716000 h 13726924"/>
              <a:gd name="connsiteX10" fmla="*/ 11839013 w 13524657"/>
              <a:gd name="connsiteY10" fmla="*/ 13726924 h 13726924"/>
              <a:gd name="connsiteX11" fmla="*/ 11094029 w 13524657"/>
              <a:gd name="connsiteY11" fmla="*/ 13726924 h 13726924"/>
              <a:gd name="connsiteX12" fmla="*/ 9196265 w 13524657"/>
              <a:gd name="connsiteY12" fmla="*/ 13726924 h 13726924"/>
              <a:gd name="connsiteX13" fmla="*/ 3914815 w 13524657"/>
              <a:gd name="connsiteY13" fmla="*/ 13726924 h 13726924"/>
              <a:gd name="connsiteX14" fmla="*/ 3834979 w 13524657"/>
              <a:gd name="connsiteY14" fmla="*/ 13680982 h 13726924"/>
              <a:gd name="connsiteX15" fmla="*/ 0 w 13524657"/>
              <a:gd name="connsiteY15" fmla="*/ 6863462 h 13726924"/>
              <a:gd name="connsiteX16" fmla="*/ 3834979 w 13524657"/>
              <a:gd name="connsiteY16" fmla="*/ 45942 h 137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24657" h="13726924">
                <a:moveTo>
                  <a:pt x="3914815" y="0"/>
                </a:moveTo>
                <a:lnTo>
                  <a:pt x="8174213" y="0"/>
                </a:lnTo>
                <a:lnTo>
                  <a:pt x="9196265" y="0"/>
                </a:lnTo>
                <a:lnTo>
                  <a:pt x="11094029" y="0"/>
                </a:lnTo>
                <a:lnTo>
                  <a:pt x="11839013" y="0"/>
                </a:lnTo>
                <a:lnTo>
                  <a:pt x="13524657" y="0"/>
                </a:lnTo>
                <a:lnTo>
                  <a:pt x="13524657" y="10924"/>
                </a:lnTo>
                <a:lnTo>
                  <a:pt x="12883249" y="10924"/>
                </a:lnTo>
                <a:lnTo>
                  <a:pt x="12883249" y="13716000"/>
                </a:lnTo>
                <a:lnTo>
                  <a:pt x="11839013" y="13716000"/>
                </a:lnTo>
                <a:lnTo>
                  <a:pt x="11839013" y="13726924"/>
                </a:lnTo>
                <a:lnTo>
                  <a:pt x="11094029" y="13726924"/>
                </a:lnTo>
                <a:lnTo>
                  <a:pt x="9196265" y="13726924"/>
                </a:lnTo>
                <a:lnTo>
                  <a:pt x="3914815" y="13726924"/>
                </a:lnTo>
                <a:lnTo>
                  <a:pt x="3834979" y="13680982"/>
                </a:lnTo>
                <a:cubicBezTo>
                  <a:pt x="1535818" y="12282867"/>
                  <a:pt x="0" y="9752662"/>
                  <a:pt x="0" y="6863462"/>
                </a:cubicBezTo>
                <a:cubicBezTo>
                  <a:pt x="0" y="3974262"/>
                  <a:pt x="1535818" y="1444058"/>
                  <a:pt x="3834979" y="45942"/>
                </a:cubicBezTo>
                <a:close/>
              </a:path>
            </a:pathLst>
          </a:cu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9" name="椭圆 27">
            <a:extLst>
              <a:ext uri="{FF2B5EF4-FFF2-40B4-BE49-F238E27FC236}">
                <a16:creationId xmlns:a16="http://schemas.microsoft.com/office/drawing/2014/main" id="{0429E8C8-E7B9-1F04-A66E-0C9449EFF849}"/>
              </a:ext>
            </a:extLst>
          </p:cNvPr>
          <p:cNvSpPr/>
          <p:nvPr userDrawn="1"/>
        </p:nvSpPr>
        <p:spPr>
          <a:xfrm>
            <a:off x="20040078" y="-638724"/>
            <a:ext cx="8294450" cy="8294450"/>
          </a:xfrm>
          <a:prstGeom prst="ellipse">
            <a:avLst/>
          </a:prstGeom>
          <a:gradFill flip="none" rotWithShape="1">
            <a:gsLst>
              <a:gs pos="0">
                <a:srgbClr val="54A62A">
                  <a:alpha val="20119"/>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28">
            <a:extLst>
              <a:ext uri="{FF2B5EF4-FFF2-40B4-BE49-F238E27FC236}">
                <a16:creationId xmlns:a16="http://schemas.microsoft.com/office/drawing/2014/main" id="{3A7824E6-67FC-B4D2-C638-5BA04778A71C}"/>
              </a:ext>
            </a:extLst>
          </p:cNvPr>
          <p:cNvSpPr/>
          <p:nvPr userDrawn="1"/>
        </p:nvSpPr>
        <p:spPr>
          <a:xfrm>
            <a:off x="17522253" y="1427931"/>
            <a:ext cx="5434721" cy="5434721"/>
          </a:xfrm>
          <a:prstGeom prst="ellipse">
            <a:avLst/>
          </a:prstGeom>
          <a:gradFill flip="none" rotWithShape="1">
            <a:gsLst>
              <a:gs pos="0">
                <a:srgbClr val="24ACA6">
                  <a:alpha val="0"/>
                </a:srgbClr>
              </a:gs>
              <a:gs pos="100000">
                <a:srgbClr val="24ACA6">
                  <a:alpha val="20176"/>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4" name="Title Placeholder 1">
            <a:extLst>
              <a:ext uri="{FF2B5EF4-FFF2-40B4-BE49-F238E27FC236}">
                <a16:creationId xmlns:a16="http://schemas.microsoft.com/office/drawing/2014/main" id="{680BC7F8-FB88-8C23-3144-E1D4AD2685C7}"/>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br>
              <a:rPr lang="de-DE" dirty="0"/>
            </a:br>
            <a:endParaRPr lang="en-US" dirty="0"/>
          </a:p>
        </p:txBody>
      </p:sp>
      <p:sp>
        <p:nvSpPr>
          <p:cNvPr id="11" name="Foliennummernplatzhalter 4">
            <a:extLst>
              <a:ext uri="{FF2B5EF4-FFF2-40B4-BE49-F238E27FC236}">
                <a16:creationId xmlns:a16="http://schemas.microsoft.com/office/drawing/2014/main" id="{97703B12-BA9B-9D2B-1B9B-EB981211BECC}"/>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82089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id="{1A3101E9-E7E8-9E4C-1508-7128F24A7291}"/>
              </a:ext>
            </a:extLst>
          </p:cNvPr>
          <p:cNvGrpSpPr/>
          <p:nvPr userDrawn="1"/>
        </p:nvGrpSpPr>
        <p:grpSpPr>
          <a:xfrm>
            <a:off x="8670782" y="0"/>
            <a:ext cx="17945563" cy="18582824"/>
            <a:chOff x="-2586028" y="0"/>
            <a:chExt cx="17945563" cy="18582824"/>
          </a:xfrm>
        </p:grpSpPr>
        <p:sp>
          <p:nvSpPr>
            <p:cNvPr id="8" name="矩形 20">
              <a:extLst>
                <a:ext uri="{FF2B5EF4-FFF2-40B4-BE49-F238E27FC236}">
                  <a16:creationId xmlns:a16="http://schemas.microsoft.com/office/drawing/2014/main" id="{2202A013-5BAA-02E5-6BC4-57543DC7A13C}"/>
                </a:ext>
              </a:extLst>
            </p:cNvPr>
            <p:cNvSpPr/>
            <p:nvPr/>
          </p:nvSpPr>
          <p:spPr>
            <a:xfrm>
              <a:off x="0" y="0"/>
              <a:ext cx="13125603"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9" name="椭圆 21">
              <a:extLst>
                <a:ext uri="{FF2B5EF4-FFF2-40B4-BE49-F238E27FC236}">
                  <a16:creationId xmlns:a16="http://schemas.microsoft.com/office/drawing/2014/main" id="{F97A263C-A483-81BC-427A-A7BCE5B7C691}"/>
                </a:ext>
              </a:extLst>
            </p:cNvPr>
            <p:cNvSpPr/>
            <p:nvPr/>
          </p:nvSpPr>
          <p:spPr>
            <a:xfrm>
              <a:off x="4256313" y="7503141"/>
              <a:ext cx="11079683" cy="11079683"/>
            </a:xfrm>
            <a:prstGeom prst="ellipse">
              <a:avLst/>
            </a:prstGeom>
            <a:gradFill flip="none" rotWithShape="1">
              <a:gsLst>
                <a:gs pos="0">
                  <a:srgbClr val="54A62A">
                    <a:alpha val="20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0" name="椭圆 22">
              <a:extLst>
                <a:ext uri="{FF2B5EF4-FFF2-40B4-BE49-F238E27FC236}">
                  <a16:creationId xmlns:a16="http://schemas.microsoft.com/office/drawing/2014/main" id="{F3B8F89F-0B5A-B59F-544E-8A7363D00710}"/>
                </a:ext>
              </a:extLst>
            </p:cNvPr>
            <p:cNvSpPr/>
            <p:nvPr/>
          </p:nvSpPr>
          <p:spPr>
            <a:xfrm>
              <a:off x="9924814" y="4294238"/>
              <a:ext cx="5434721" cy="5434721"/>
            </a:xfrm>
            <a:prstGeom prst="ellipse">
              <a:avLst/>
            </a:prstGeom>
            <a:gradFill flip="none" rotWithShape="1">
              <a:gsLst>
                <a:gs pos="0">
                  <a:srgbClr val="24ACA6">
                    <a:alpha val="0"/>
                  </a:srgbClr>
                </a:gs>
                <a:gs pos="100000">
                  <a:srgbClr val="24ACA6">
                    <a:alpha val="1993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1" name="任意形状 14">
              <a:extLst>
                <a:ext uri="{FF2B5EF4-FFF2-40B4-BE49-F238E27FC236}">
                  <a16:creationId xmlns:a16="http://schemas.microsoft.com/office/drawing/2014/main" id="{4311F627-D687-2338-EABF-3D37AEC68FAF}"/>
                </a:ext>
              </a:extLst>
            </p:cNvPr>
            <p:cNvSpPr/>
            <p:nvPr/>
          </p:nvSpPr>
          <p:spPr>
            <a:xfrm rot="10800000">
              <a:off x="-2586028" y="0"/>
              <a:ext cx="5521054" cy="1371600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grpSp>
      <p:sp>
        <p:nvSpPr>
          <p:cNvPr id="4" name="Title Placeholder 1">
            <a:extLst>
              <a:ext uri="{FF2B5EF4-FFF2-40B4-BE49-F238E27FC236}">
                <a16:creationId xmlns:a16="http://schemas.microsoft.com/office/drawing/2014/main" id="{4D6B4ADF-3425-85B1-7CD3-8CAF333E0154}"/>
              </a:ext>
            </a:extLst>
          </p:cNvPr>
          <p:cNvSpPr>
            <a:spLocks noGrp="1"/>
          </p:cNvSpPr>
          <p:nvPr>
            <p:ph type="title" hasCustomPrompt="1"/>
          </p:nvPr>
        </p:nvSpPr>
        <p:spPr>
          <a:xfrm>
            <a:off x="1390007" y="1097360"/>
            <a:ext cx="21530392" cy="1944216"/>
          </a:xfrm>
          <a:prstGeom prst="rect">
            <a:avLst/>
          </a:prstGeom>
        </p:spPr>
        <p:txBody>
          <a:bodyPr vert="horz" lIns="91440" tIns="45720" rIns="91440" bIns="45720" rtlCol="0" anchor="t">
            <a:normAutofit/>
          </a:bodyPr>
          <a:lstStyle>
            <a:lvl1pPr>
              <a:defRPr sz="6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e-DE" dirty="0"/>
              <a:t>Edit Title</a:t>
            </a:r>
            <a:br>
              <a:rPr lang="de-DE" dirty="0"/>
            </a:br>
            <a:br>
              <a:rPr lang="de-DE" dirty="0"/>
            </a:br>
            <a:endParaRPr lang="en-US" dirty="0"/>
          </a:p>
        </p:txBody>
      </p:sp>
      <p:sp>
        <p:nvSpPr>
          <p:cNvPr id="5" name="Foliennummernplatzhalter 4">
            <a:extLst>
              <a:ext uri="{FF2B5EF4-FFF2-40B4-BE49-F238E27FC236}">
                <a16:creationId xmlns:a16="http://schemas.microsoft.com/office/drawing/2014/main" id="{9A552A22-D325-B0ED-D2C7-B15641C422B3}"/>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20873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liennummernplatzhalter 4">
            <a:extLst>
              <a:ext uri="{FF2B5EF4-FFF2-40B4-BE49-F238E27FC236}">
                <a16:creationId xmlns:a16="http://schemas.microsoft.com/office/drawing/2014/main" id="{507FFD28-1175-57FB-505A-5E4D125E8BCD}"/>
              </a:ext>
            </a:extLst>
          </p:cNvPr>
          <p:cNvSpPr>
            <a:spLocks noGrp="1"/>
          </p:cNvSpPr>
          <p:nvPr>
            <p:ph type="sldNum" sz="quarter" idx="4"/>
          </p:nvPr>
        </p:nvSpPr>
        <p:spPr>
          <a:xfrm>
            <a:off x="18239878" y="12762656"/>
            <a:ext cx="5486400" cy="680294"/>
          </a:xfrm>
          <a:prstGeom prst="rect">
            <a:avLst/>
          </a:prstGeom>
        </p:spPr>
        <p:txBody>
          <a:bodyPr vert="horz" lIns="91440" tIns="45720" rIns="91440" bIns="45720" rtlCol="0" anchor="ctr"/>
          <a:lstStyle>
            <a:lvl1pPr algn="r">
              <a:defRPr sz="16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1799423023"/>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74" r:id="rId3"/>
    <p:sldLayoutId id="2147483673" r:id="rId4"/>
    <p:sldLayoutId id="2147483679" r:id="rId5"/>
    <p:sldLayoutId id="2147483675" r:id="rId6"/>
    <p:sldLayoutId id="2147483677" r:id="rId7"/>
    <p:sldLayoutId id="2147483669" r:id="rId8"/>
    <p:sldLayoutId id="2147483664" r:id="rId9"/>
    <p:sldLayoutId id="2147483665" r:id="rId10"/>
    <p:sldLayoutId id="21474836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0144" y="731520"/>
            <a:ext cx="21029831" cy="265112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690144" y="3657601"/>
            <a:ext cx="21029831" cy="870267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200">
                <a:solidFill>
                  <a:schemeClr val="tx1">
                    <a:lumMod val="65000"/>
                    <a:lumOff val="35000"/>
                  </a:schemeClr>
                </a:solidFill>
              </a:defRPr>
            </a:lvl1pPr>
          </a:lstStyle>
          <a:p>
            <a:fld id="{5586B75A-687E-405C-8A0B-8D00578BA2C3}" type="datetime1">
              <a:rPr lang="en-US" smtClean="0"/>
              <a:t>12/8/2023</a:t>
            </a:fld>
            <a:endParaRPr 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7233932" y="12712701"/>
            <a:ext cx="5486043" cy="730250"/>
          </a:xfrm>
          <a:prstGeom prst="rect">
            <a:avLst/>
          </a:prstGeom>
        </p:spPr>
        <p:txBody>
          <a:bodyPr vert="horz" lIns="91440" tIns="45720" rIns="91440" bIns="45720" rtlCol="0" anchor="ctr"/>
          <a:lstStyle>
            <a:lvl1pPr algn="r">
              <a:defRPr sz="2200">
                <a:solidFill>
                  <a:schemeClr val="tx1">
                    <a:tint val="75000"/>
                  </a:schemeClr>
                </a:solidFill>
              </a:defRPr>
            </a:lvl1pPr>
          </a:lstStyle>
          <a:p>
            <a:fld id="{92562EE1-1060-1C4E-BF22-4AEF63B495AB}" type="slidenum">
              <a:rPr lang="en-US" smtClean="0"/>
              <a:pPr/>
              <a:t>‹#›</a:t>
            </a:fld>
            <a:endParaRPr lang="en-US" dirty="0"/>
          </a:p>
        </p:txBody>
      </p:sp>
    </p:spTree>
    <p:extLst>
      <p:ext uri="{BB962C8B-B14F-4D97-AF65-F5344CB8AC3E}">
        <p14:creationId xmlns:p14="http://schemas.microsoft.com/office/powerpoint/2010/main" val="37929131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hdr="0" ftr="0" dt="0"/>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Wingdings 2" pitchFamily="18" charset="2"/>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Wingdings 2" pitchFamily="18" charset="2"/>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Wingdings 2" pitchFamily="18" charset="2"/>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Wingdings 2" pitchFamily="18" charset="2"/>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Wingdings 2" pitchFamily="18" charset="2"/>
        <a:buChar char=""/>
        <a:defRPr sz="3600" kern="1200">
          <a:solidFill>
            <a:schemeClr val="tx1"/>
          </a:solidFill>
          <a:latin typeface="+mn-lt"/>
          <a:ea typeface="+mn-ea"/>
          <a:cs typeface="+mn-cs"/>
        </a:defRPr>
      </a:lvl5pPr>
      <a:lvl6pPr marL="5028949" indent="-457177" algn="l" defTabSz="1828709" rtl="0" eaLnBrk="1" latinLnBrk="0" hangingPunct="1">
        <a:spcBef>
          <a:spcPct val="20000"/>
        </a:spcBef>
        <a:buFont typeface="Wingdings 2" pitchFamily="18" charset="2"/>
        <a:buChar char=""/>
        <a:defRPr sz="3600" kern="1200">
          <a:solidFill>
            <a:schemeClr val="tx1"/>
          </a:solidFill>
          <a:latin typeface="+mn-lt"/>
          <a:ea typeface="+mn-ea"/>
          <a:cs typeface="+mn-cs"/>
        </a:defRPr>
      </a:lvl6pPr>
      <a:lvl7pPr marL="5943303" indent="-457177" algn="l" defTabSz="1828709" rtl="0" eaLnBrk="1" latinLnBrk="0" hangingPunct="1">
        <a:spcBef>
          <a:spcPct val="20000"/>
        </a:spcBef>
        <a:buFont typeface="Wingdings 2" pitchFamily="18" charset="2"/>
        <a:buChar char=""/>
        <a:defRPr sz="3600" kern="1200">
          <a:solidFill>
            <a:schemeClr val="tx1"/>
          </a:solidFill>
          <a:latin typeface="+mn-lt"/>
          <a:ea typeface="+mn-ea"/>
          <a:cs typeface="+mn-cs"/>
        </a:defRPr>
      </a:lvl7pPr>
      <a:lvl8pPr marL="6857657" indent="-457177" algn="l" defTabSz="1828709" rtl="0" eaLnBrk="1" latinLnBrk="0" hangingPunct="1">
        <a:spcBef>
          <a:spcPct val="20000"/>
        </a:spcBef>
        <a:buFont typeface="Wingdings 2" pitchFamily="18" charset="2"/>
        <a:buChar char=""/>
        <a:defRPr sz="3600" kern="1200">
          <a:solidFill>
            <a:schemeClr val="tx1"/>
          </a:solidFill>
          <a:latin typeface="+mn-lt"/>
          <a:ea typeface="+mn-ea"/>
          <a:cs typeface="+mn-cs"/>
        </a:defRPr>
      </a:lvl8pPr>
      <a:lvl9pPr marL="7772011" indent="-457177" algn="l" defTabSz="1828709" rtl="0" eaLnBrk="1" latinLnBrk="0" hangingPunct="1">
        <a:spcBef>
          <a:spcPct val="20000"/>
        </a:spcBef>
        <a:buFont typeface="Wingdings 2" pitchFamily="18" charset="2"/>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3.xml"/><Relationship Id="rId7" Type="http://schemas.openxmlformats.org/officeDocument/2006/relationships/image" Target="../media/image2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notesSlide" Target="../notesSlides/notesSlide11.xml"/><Relationship Id="rId4" Type="http://schemas.openxmlformats.org/officeDocument/2006/relationships/slideLayout" Target="../slideLayouts/slideLayout26.xm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26.xml"/><Relationship Id="rId7" Type="http://schemas.openxmlformats.org/officeDocument/2006/relationships/notesSlide" Target="../notesSlides/notesSlide1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4.xml"/><Relationship Id="rId5" Type="http://schemas.openxmlformats.org/officeDocument/2006/relationships/tags" Target="../tags/tag28.xml"/><Relationship Id="rId4" Type="http://schemas.openxmlformats.org/officeDocument/2006/relationships/tags" Target="../tags/tag27.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6.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8.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image" Target="../media/image41.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40.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39.jpeg"/><Relationship Id="rId5" Type="http://schemas.openxmlformats.org/officeDocument/2006/relationships/tags" Target="../tags/tag34.xml"/><Relationship Id="rId15" Type="http://schemas.openxmlformats.org/officeDocument/2006/relationships/image" Target="../media/image43.png"/><Relationship Id="rId10" Type="http://schemas.openxmlformats.org/officeDocument/2006/relationships/notesSlide" Target="../notesSlides/notesSlide18.xml"/><Relationship Id="rId4" Type="http://schemas.openxmlformats.org/officeDocument/2006/relationships/tags" Target="../tags/tag33.xml"/><Relationship Id="rId9" Type="http://schemas.openxmlformats.org/officeDocument/2006/relationships/slideLayout" Target="../slideLayouts/slideLayout23.xml"/><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3.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47.png"/><Relationship Id="rId4"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4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5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3.png"/><Relationship Id="rId2" Type="http://schemas.openxmlformats.org/officeDocument/2006/relationships/slideLayout" Target="../slideLayouts/slideLayout28.xml"/><Relationship Id="rId1" Type="http://schemas.openxmlformats.org/officeDocument/2006/relationships/tags" Target="../tags/tag44.xml"/><Relationship Id="rId6" Type="http://schemas.openxmlformats.org/officeDocument/2006/relationships/image" Target="../media/image52.png"/><Relationship Id="rId5" Type="http://schemas.openxmlformats.org/officeDocument/2006/relationships/image" Target="../media/image29.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5.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45.xml"/><Relationship Id="rId6" Type="http://schemas.openxmlformats.org/officeDocument/2006/relationships/image" Target="../media/image54.jpeg"/><Relationship Id="rId5" Type="http://schemas.openxmlformats.org/officeDocument/2006/relationships/image" Target="../media/image29.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2.sv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2.xml"/><Relationship Id="rId5" Type="http://schemas.openxmlformats.org/officeDocument/2006/relationships/tags" Target="../tags/tag15.xml"/><Relationship Id="rId15" Type="http://schemas.openxmlformats.org/officeDocument/2006/relationships/image" Target="../media/image13.svg"/><Relationship Id="rId10" Type="http://schemas.openxmlformats.org/officeDocument/2006/relationships/slideLayout" Target="../slideLayouts/slideLayout23.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0.png"/><Relationship Id="rId2" Type="http://schemas.openxmlformats.org/officeDocument/2006/relationships/slideLayout" Target="../slideLayouts/slideLayout29.xml"/><Relationship Id="rId1" Type="http://schemas.openxmlformats.org/officeDocument/2006/relationships/tags" Target="../tags/tag46.xml"/><Relationship Id="rId6" Type="http://schemas.openxmlformats.org/officeDocument/2006/relationships/image" Target="../media/image56.tiff"/><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0.png"/><Relationship Id="rId2" Type="http://schemas.openxmlformats.org/officeDocument/2006/relationships/slideLayout" Target="../slideLayouts/slideLayout24.xml"/><Relationship Id="rId1" Type="http://schemas.openxmlformats.org/officeDocument/2006/relationships/tags" Target="../tags/tag47.xml"/><Relationship Id="rId6" Type="http://schemas.openxmlformats.org/officeDocument/2006/relationships/image" Target="../media/image58.png"/><Relationship Id="rId5" Type="http://schemas.openxmlformats.org/officeDocument/2006/relationships/image" Target="../media/image29.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51.xml"/><Relationship Id="rId5" Type="http://schemas.openxmlformats.org/officeDocument/2006/relationships/image" Target="../media/image72.png"/><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8.xml"/><Relationship Id="rId7"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54.xml"/><Relationship Id="rId7" Type="http://schemas.openxmlformats.org/officeDocument/2006/relationships/notesSlide" Target="../notesSlides/notesSlide4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4.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svg"/></Relationships>
</file>

<file path=ppt/slides/_rels/slide5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slideLayout" Target="../slideLayouts/slideLayout24.xml"/><Relationship Id="rId1" Type="http://schemas.openxmlformats.org/officeDocument/2006/relationships/tags" Target="../tags/tag5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tags" Target="../tags/tag60.xml"/><Relationship Id="rId21" Type="http://schemas.openxmlformats.org/officeDocument/2006/relationships/image" Target="../media/image106.png"/><Relationship Id="rId7" Type="http://schemas.openxmlformats.org/officeDocument/2006/relationships/tags" Target="../tags/tag64.xml"/><Relationship Id="rId12" Type="http://schemas.openxmlformats.org/officeDocument/2006/relationships/notesSlide" Target="../notesSlides/notesSlide49.xml"/><Relationship Id="rId17" Type="http://schemas.openxmlformats.org/officeDocument/2006/relationships/image" Target="../media/image102.png"/><Relationship Id="rId2" Type="http://schemas.openxmlformats.org/officeDocument/2006/relationships/tags" Target="../tags/tag59.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slideLayout" Target="../slideLayouts/slideLayout24.xml"/><Relationship Id="rId5" Type="http://schemas.openxmlformats.org/officeDocument/2006/relationships/tags" Target="../tags/tag62.xml"/><Relationship Id="rId15" Type="http://schemas.openxmlformats.org/officeDocument/2006/relationships/image" Target="../media/image100.png"/><Relationship Id="rId23" Type="http://schemas.openxmlformats.org/officeDocument/2006/relationships/image" Target="../media/image15.png"/><Relationship Id="rId10" Type="http://schemas.openxmlformats.org/officeDocument/2006/relationships/tags" Target="../tags/tag67.xml"/><Relationship Id="rId19" Type="http://schemas.openxmlformats.org/officeDocument/2006/relationships/image" Target="../media/image104.sv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image" Target="../media/image99.png"/><Relationship Id="rId22" Type="http://schemas.openxmlformats.org/officeDocument/2006/relationships/image" Target="../media/image107.sv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电脑游戏的截图&#10;&#10;中度可信度描述已自动生成"/>
          <p:cNvPicPr>
            <a:picLocks noChangeAspect="1"/>
          </p:cNvPicPr>
          <p:nvPr/>
        </p:nvPicPr>
        <p:blipFill>
          <a:blip r:embed="rId2"/>
          <a:stretch>
            <a:fillRect/>
          </a:stretch>
        </p:blipFill>
        <p:spPr>
          <a:xfrm>
            <a:off x="-1366" y="59682"/>
            <a:ext cx="24382413" cy="13716000"/>
          </a:xfrm>
          <a:prstGeom prst="rect">
            <a:avLst/>
          </a:prstGeom>
        </p:spPr>
      </p:pic>
      <p:pic>
        <p:nvPicPr>
          <p:cNvPr id="2" name="Grafik 26"/>
          <p:cNvPicPr>
            <a:picLocks noChangeAspect="1"/>
          </p:cNvPicPr>
          <p:nvPr/>
        </p:nvPicPr>
        <p:blipFill>
          <a:blip r:embed="rId3"/>
          <a:stretch>
            <a:fillRect/>
          </a:stretch>
        </p:blipFill>
        <p:spPr>
          <a:xfrm>
            <a:off x="18023854" y="727323"/>
            <a:ext cx="5411380" cy="1325788"/>
          </a:xfrm>
          <a:prstGeom prst="rect">
            <a:avLst/>
          </a:prstGeom>
        </p:spPr>
      </p:pic>
      <p:sp>
        <p:nvSpPr>
          <p:cNvPr id="9" name="椭圆 8"/>
          <p:cNvSpPr/>
          <p:nvPr/>
        </p:nvSpPr>
        <p:spPr>
          <a:xfrm>
            <a:off x="-3461887" y="-8330858"/>
            <a:ext cx="11079683" cy="11079683"/>
          </a:xfrm>
          <a:prstGeom prst="ellipse">
            <a:avLst/>
          </a:prstGeom>
          <a:gradFill flip="none" rotWithShape="1">
            <a:gsLst>
              <a:gs pos="0">
                <a:srgbClr val="54A62A">
                  <a:alpha val="19517"/>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0" name="椭圆 9"/>
          <p:cNvSpPr/>
          <p:nvPr/>
        </p:nvSpPr>
        <p:spPr>
          <a:xfrm>
            <a:off x="4187234" y="31025"/>
            <a:ext cx="3456384" cy="3456384"/>
          </a:xfrm>
          <a:prstGeom prst="ellipse">
            <a:avLst/>
          </a:prstGeom>
          <a:gradFill flip="none" rotWithShape="1">
            <a:gsLst>
              <a:gs pos="0">
                <a:srgbClr val="24ACA6">
                  <a:alpha val="0"/>
                </a:srgbClr>
              </a:gs>
              <a:gs pos="100000">
                <a:srgbClr val="24ACA6">
                  <a:alpha val="20357"/>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6" name="Kreis 13">
            <a:extLst>
              <a:ext uri="{FF2B5EF4-FFF2-40B4-BE49-F238E27FC236}">
                <a16:creationId xmlns:a16="http://schemas.microsoft.com/office/drawing/2014/main" id="{29324720-8562-307D-199F-E15D6568363C}"/>
              </a:ext>
            </a:extLst>
          </p:cNvPr>
          <p:cNvSpPr/>
          <p:nvPr/>
        </p:nvSpPr>
        <p:spPr>
          <a:xfrm>
            <a:off x="16237589" y="7614800"/>
            <a:ext cx="17525091" cy="12379077"/>
          </a:xfrm>
          <a:prstGeom prst="pie">
            <a:avLst>
              <a:gd name="adj1" fmla="val 10801109"/>
              <a:gd name="adj2" fmla="val 1620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tx1"/>
              </a:solidFill>
              <a:latin typeface="Open Sans" panose="020B0606030504020204" pitchFamily="34" charset="0"/>
              <a:cs typeface="+mn-ea"/>
              <a:sym typeface="+mn-lt"/>
            </a:endParaRPr>
          </a:p>
        </p:txBody>
      </p:sp>
      <p:pic>
        <p:nvPicPr>
          <p:cNvPr id="12" name="图形 32">
            <a:extLst>
              <a:ext uri="{FF2B5EF4-FFF2-40B4-BE49-F238E27FC236}">
                <a16:creationId xmlns:a16="http://schemas.microsoft.com/office/drawing/2014/main" id="{A4F4FCB0-53E4-F723-AF30-0683772A70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57654" y="8458288"/>
            <a:ext cx="1315145" cy="1599063"/>
          </a:xfrm>
          <a:prstGeom prst="rect">
            <a:avLst/>
          </a:prstGeom>
        </p:spPr>
      </p:pic>
      <p:sp>
        <p:nvSpPr>
          <p:cNvPr id="3" name="文本框 2"/>
          <p:cNvSpPr txBox="1"/>
          <p:nvPr/>
        </p:nvSpPr>
        <p:spPr>
          <a:xfrm>
            <a:off x="10983652" y="10270656"/>
            <a:ext cx="12993947" cy="3139321"/>
          </a:xfrm>
          <a:prstGeom prst="rect">
            <a:avLst/>
          </a:prstGeom>
          <a:noFill/>
        </p:spPr>
        <p:txBody>
          <a:bodyPr wrap="square" rtlCol="0">
            <a:spAutoFit/>
          </a:bodyPr>
          <a:lstStyle/>
          <a:p>
            <a:pPr algn="r"/>
            <a:r>
              <a:rPr kumimoji="1" lang="en-US" altLang="zh-CN" sz="6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mn-lt"/>
              </a:rPr>
              <a:t>JUPITER</a:t>
            </a:r>
            <a:r>
              <a:rPr kumimoji="1" lang="en-US" altLang="zh-CN" sz="6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 SERIES</a:t>
            </a:r>
          </a:p>
          <a:p>
            <a:pPr algn="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SERVO</a:t>
            </a:r>
            <a:r>
              <a:rPr kumimoji="1" lang="zh-CN" altLang="en-US" sz="4400" dirty="0">
                <a:solidFill>
                  <a:schemeClr val="accent1"/>
                </a:solidFill>
                <a:latin typeface="Open Sans Light" panose="020B0306030504020204" pitchFamily="34" charset="0"/>
                <a:cs typeface="Open Sans Light" panose="020B0306030504020204" pitchFamily="34" charset="0"/>
                <a:sym typeface="+mn-lt"/>
              </a:rPr>
              <a:t> </a:t>
            </a: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HYDRAULIC</a:t>
            </a:r>
          </a:p>
          <a:p>
            <a:pPr algn="r"/>
            <a:r>
              <a:rPr kumimoji="1" lang="en-GB"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TWO-PLATEN </a:t>
            </a: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SOLUTION</a:t>
            </a:r>
          </a:p>
          <a:p>
            <a:pPr algn="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4,500</a:t>
            </a:r>
            <a:r>
              <a:rPr kumimoji="1" lang="zh-CN" altLang="en-US" sz="4400" dirty="0">
                <a:solidFill>
                  <a:schemeClr val="accent1"/>
                </a:solidFill>
                <a:latin typeface="Open Sans Light" panose="020B0306030504020204" pitchFamily="34" charset="0"/>
                <a:cs typeface="Open Sans Light" panose="020B0306030504020204" pitchFamily="34" charset="0"/>
                <a:sym typeface="+mn-lt"/>
              </a:rPr>
              <a:t> </a:t>
            </a: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a:t>
            </a:r>
            <a:r>
              <a:rPr kumimoji="1" lang="zh-CN" altLang="en-US" sz="4400" dirty="0">
                <a:solidFill>
                  <a:schemeClr val="accent1"/>
                </a:solidFill>
                <a:latin typeface="Open Sans Light" panose="020B0306030504020204" pitchFamily="34" charset="0"/>
                <a:cs typeface="Open Sans Light" panose="020B0306030504020204" pitchFamily="34" charset="0"/>
                <a:sym typeface="+mn-lt"/>
              </a:rPr>
              <a:t> </a:t>
            </a:r>
            <a:r>
              <a:rPr kumimoji="1" lang="en-US" altLang="zh-CN" sz="44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88,000</a:t>
            </a:r>
            <a:r>
              <a:rPr kumimoji="1" lang="zh-CN" altLang="en-US" sz="4400" dirty="0">
                <a:solidFill>
                  <a:schemeClr val="accent1"/>
                </a:solidFill>
                <a:latin typeface="Open Sans Light" panose="020B0306030504020204" pitchFamily="34" charset="0"/>
                <a:cs typeface="Open Sans Light" panose="020B0306030504020204" pitchFamily="34" charset="0"/>
                <a:sym typeface="+mn-lt"/>
              </a:rPr>
              <a:t> </a:t>
            </a:r>
            <a:r>
              <a:rPr kumimoji="1" lang="en-US" altLang="zh-CN" sz="4400" dirty="0" err="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mn-lt"/>
              </a:rPr>
              <a:t>kN</a:t>
            </a:r>
            <a:endParaRPr kumimoji="1" lang="zh-CN" altLang="en-US" sz="4400" dirty="0">
              <a:solidFill>
                <a:schemeClr val="accent1"/>
              </a:solidFill>
              <a:latin typeface="Open Sans Light" panose="020B0306030504020204" pitchFamily="34" charset="0"/>
              <a:cs typeface="Open Sans Light" panose="020B0306030504020204" pitchFamily="34" charset="0"/>
              <a:sym typeface="+mn-lt"/>
            </a:endParaRPr>
          </a:p>
        </p:txBody>
      </p:sp>
      <p:grpSp>
        <p:nvGrpSpPr>
          <p:cNvPr id="13" name="Gruppieren 12">
            <a:extLst>
              <a:ext uri="{FF2B5EF4-FFF2-40B4-BE49-F238E27FC236}">
                <a16:creationId xmlns:a16="http://schemas.microsoft.com/office/drawing/2014/main" id="{584C1E42-9D9C-45B6-9063-877B08458508}"/>
              </a:ext>
            </a:extLst>
          </p:cNvPr>
          <p:cNvGrpSpPr/>
          <p:nvPr/>
        </p:nvGrpSpPr>
        <p:grpSpPr>
          <a:xfrm>
            <a:off x="15580016" y="12224013"/>
            <a:ext cx="1315145" cy="1214621"/>
            <a:chOff x="15575582" y="2151835"/>
            <a:chExt cx="4081661" cy="3769675"/>
          </a:xfrm>
          <a:solidFill>
            <a:schemeClr val="accent5"/>
          </a:solidFill>
        </p:grpSpPr>
        <p:sp>
          <p:nvSpPr>
            <p:cNvPr id="14" name="椭圆 8">
              <a:extLst>
                <a:ext uri="{FF2B5EF4-FFF2-40B4-BE49-F238E27FC236}">
                  <a16:creationId xmlns:a16="http://schemas.microsoft.com/office/drawing/2014/main" id="{D0860720-CD80-73EF-3CED-E84A3EB7F71F}"/>
                </a:ext>
              </a:extLst>
            </p:cNvPr>
            <p:cNvSpPr/>
            <p:nvPr/>
          </p:nvSpPr>
          <p:spPr>
            <a:xfrm>
              <a:off x="15803899" y="2151835"/>
              <a:ext cx="3769675" cy="37696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5" name="文本框 1">
              <a:extLst>
                <a:ext uri="{FF2B5EF4-FFF2-40B4-BE49-F238E27FC236}">
                  <a16:creationId xmlns:a16="http://schemas.microsoft.com/office/drawing/2014/main" id="{9332D962-8196-BCF1-1FF4-00AA64433283}"/>
                </a:ext>
              </a:extLst>
            </p:cNvPr>
            <p:cNvSpPr txBox="1"/>
            <p:nvPr/>
          </p:nvSpPr>
          <p:spPr>
            <a:xfrm>
              <a:off x="15575582" y="3033386"/>
              <a:ext cx="4081661" cy="1884352"/>
            </a:xfrm>
            <a:prstGeom prst="rect">
              <a:avLst/>
            </a:prstGeom>
            <a:noFill/>
          </p:spPr>
          <p:txBody>
            <a:bodyPr wrap="square" anchor="ctr">
              <a:spAutoFit/>
            </a:bodyPr>
            <a:lstStyle>
              <a:defPPr>
                <a:defRPr lang="en-US"/>
              </a:defPPr>
              <a:lvl1pPr marL="579755" indent="-579755">
                <a:lnSpc>
                  <a:spcPct val="120000"/>
                </a:lnSpc>
                <a:spcAft>
                  <a:spcPts val="1800"/>
                </a:spcAft>
                <a:buBlip>
                  <a:blip r:embed="rId6"/>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buNone/>
              </a:pPr>
              <a:r>
                <a:rPr lang="en-US" altLang="zh-CN" sz="3000" dirty="0">
                  <a:solidFill>
                    <a:schemeClr val="bg1"/>
                  </a:solidFill>
                  <a:latin typeface="Open Sans" panose="020B0606030504020204" pitchFamily="34" charset="0"/>
                  <a:cs typeface="+mn-ea"/>
                  <a:sym typeface="+mn-lt"/>
                </a:rPr>
                <a:t>JU</a:t>
              </a:r>
              <a:endParaRPr lang="zh-CN" altLang="en-US" sz="3000" dirty="0">
                <a:solidFill>
                  <a:schemeClr val="bg1"/>
                </a:solidFill>
                <a:latin typeface="Open Sans" panose="020B0606030504020204" pitchFamily="34" charset="0"/>
                <a:cs typeface="+mn-ea"/>
                <a:sym typeface="+mn-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a:spLocks noGrp="1"/>
          </p:cNvSpPr>
          <p:nvPr>
            <p:ph type="title"/>
          </p:nvPr>
        </p:nvSpPr>
        <p:spPr>
          <a:xfrm>
            <a:off x="1004150" y="1213126"/>
            <a:ext cx="21083588" cy="1660525"/>
          </a:xfrm>
          <a:prstGeom prst="rect">
            <a:avLst/>
          </a:prstGeom>
        </p:spPr>
        <p:txBody>
          <a:bodyPr>
            <a:noAutofit/>
          </a:bodyPr>
          <a:lstStyle/>
          <a:p>
            <a:r>
              <a:rPr lang="en-US" altLang="zh-CN" sz="6000" b="0" dirty="0">
                <a:ea typeface="+mn-ea"/>
                <a:cs typeface="+mn-ea"/>
                <a:sym typeface="+mn-lt"/>
              </a:rPr>
              <a:t>Compact overall structure</a:t>
            </a:r>
            <a:endParaRPr lang="zh-CN" altLang="en-US" sz="6000" b="0" dirty="0">
              <a:ea typeface="+mn-ea"/>
              <a:cs typeface="+mn-ea"/>
              <a:sym typeface="+mn-lt"/>
            </a:endParaRPr>
          </a:p>
        </p:txBody>
      </p:sp>
      <p:graphicFrame>
        <p:nvGraphicFramePr>
          <p:cNvPr id="37" name="表格 36"/>
          <p:cNvGraphicFramePr>
            <a:graphicFrameLocks noGrp="1"/>
          </p:cNvGraphicFramePr>
          <p:nvPr>
            <p:custDataLst>
              <p:tags r:id="rId1"/>
            </p:custDataLst>
            <p:extLst>
              <p:ext uri="{D42A27DB-BD31-4B8C-83A1-F6EECF244321}">
                <p14:modId xmlns:p14="http://schemas.microsoft.com/office/powerpoint/2010/main" val="3877322787"/>
              </p:ext>
            </p:extLst>
          </p:nvPr>
        </p:nvGraphicFramePr>
        <p:xfrm>
          <a:off x="1004150" y="8376609"/>
          <a:ext cx="18107844" cy="4152887"/>
        </p:xfrm>
        <a:graphic>
          <a:graphicData uri="http://schemas.openxmlformats.org/drawingml/2006/table">
            <a:tbl>
              <a:tblPr>
                <a:tableStyleId>{5C22544A-7EE6-4342-B048-85BDC9FD1C3A}</a:tableStyleId>
              </a:tblPr>
              <a:tblGrid>
                <a:gridCol w="3407384">
                  <a:extLst>
                    <a:ext uri="{9D8B030D-6E8A-4147-A177-3AD203B41FA5}">
                      <a16:colId xmlns:a16="http://schemas.microsoft.com/office/drawing/2014/main" val="20000"/>
                    </a:ext>
                  </a:extLst>
                </a:gridCol>
                <a:gridCol w="3017980">
                  <a:extLst>
                    <a:ext uri="{9D8B030D-6E8A-4147-A177-3AD203B41FA5}">
                      <a16:colId xmlns:a16="http://schemas.microsoft.com/office/drawing/2014/main" val="20001"/>
                    </a:ext>
                  </a:extLst>
                </a:gridCol>
                <a:gridCol w="2433850">
                  <a:extLst>
                    <a:ext uri="{9D8B030D-6E8A-4147-A177-3AD203B41FA5}">
                      <a16:colId xmlns:a16="http://schemas.microsoft.com/office/drawing/2014/main" val="20002"/>
                    </a:ext>
                  </a:extLst>
                </a:gridCol>
                <a:gridCol w="3017980">
                  <a:extLst>
                    <a:ext uri="{9D8B030D-6E8A-4147-A177-3AD203B41FA5}">
                      <a16:colId xmlns:a16="http://schemas.microsoft.com/office/drawing/2014/main" val="20003"/>
                    </a:ext>
                  </a:extLst>
                </a:gridCol>
                <a:gridCol w="2433850">
                  <a:extLst>
                    <a:ext uri="{9D8B030D-6E8A-4147-A177-3AD203B41FA5}">
                      <a16:colId xmlns:a16="http://schemas.microsoft.com/office/drawing/2014/main" val="20004"/>
                    </a:ext>
                  </a:extLst>
                </a:gridCol>
                <a:gridCol w="3796800">
                  <a:extLst>
                    <a:ext uri="{9D8B030D-6E8A-4147-A177-3AD203B41FA5}">
                      <a16:colId xmlns:a16="http://schemas.microsoft.com/office/drawing/2014/main" val="20005"/>
                    </a:ext>
                  </a:extLst>
                </a:gridCol>
              </a:tblGrid>
              <a:tr h="805180">
                <a:tc>
                  <a:txBody>
                    <a:bodyPr/>
                    <a:lstStyle/>
                    <a:p>
                      <a:pPr algn="ctr" fontAlgn="ctr"/>
                      <a:r>
                        <a:rPr lang="zh-CN" altLang="en-US" sz="2400" u="none" strike="noStrike" dirty="0">
                          <a:solidFill>
                            <a:schemeClr val="bg1"/>
                          </a:solidFill>
                          <a:effectLst/>
                          <a:latin typeface="Open Sans" panose="020B0606030504020204" pitchFamily="34" charset="0"/>
                          <a:ea typeface="+mn-ea"/>
                          <a:cs typeface="+mn-ea"/>
                          <a:sym typeface="+mn-lt"/>
                        </a:rPr>
                        <a:t>　</a:t>
                      </a:r>
                      <a:endParaRPr lang="zh-CN" altLang="en-US" sz="2400" b="0" i="0"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chemeClr val="accent1">
                        <a:lumMod val="75000"/>
                      </a:schemeClr>
                    </a:solidFill>
                  </a:tcPr>
                </a:tc>
                <a:tc gridSpan="2">
                  <a:txBody>
                    <a:bodyPr/>
                    <a:lstStyle/>
                    <a:p>
                      <a:pPr algn="ctr" fontAlgn="ctr"/>
                      <a:r>
                        <a:rPr lang="en-US" altLang="zh-CN" sz="3200" b="1" u="none" strike="noStrike" dirty="0">
                          <a:solidFill>
                            <a:schemeClr val="bg1"/>
                          </a:solidFill>
                          <a:effectLst/>
                          <a:latin typeface="Open Sans" panose="020B0606030504020204" pitchFamily="34" charset="0"/>
                          <a:ea typeface="+mn-ea"/>
                          <a:cs typeface="+mn-ea"/>
                          <a:sym typeface="+mn-lt"/>
                        </a:rPr>
                        <a:t>Width</a:t>
                      </a:r>
                      <a:endParaRPr lang="zh-CN" altLang="en-US" sz="3200" b="1"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chemeClr val="accent1">
                        <a:lumMod val="75000"/>
                      </a:schemeClr>
                    </a:solidFill>
                  </a:tcPr>
                </a:tc>
                <a:tc hMerge="1">
                  <a:txBody>
                    <a:bodyPr/>
                    <a:lstStyle/>
                    <a:p>
                      <a:endParaRPr lang="de-DE"/>
                    </a:p>
                  </a:txBody>
                  <a:tcPr marL="9525" marR="9525" marT="9525" marB="0" anchor="ctr"/>
                </a:tc>
                <a:tc gridSpan="2">
                  <a:txBody>
                    <a:bodyPr/>
                    <a:lstStyle/>
                    <a:p>
                      <a:pPr algn="ctr" fontAlgn="ctr"/>
                      <a:r>
                        <a:rPr lang="en-US" altLang="zh-CN" sz="3200" b="1" u="none" strike="noStrike" dirty="0">
                          <a:solidFill>
                            <a:schemeClr val="bg1"/>
                          </a:solidFill>
                          <a:effectLst/>
                          <a:latin typeface="Open Sans" panose="020B0606030504020204" pitchFamily="34" charset="0"/>
                          <a:ea typeface="+mn-ea"/>
                          <a:cs typeface="+mn-ea"/>
                          <a:sym typeface="+mn-lt"/>
                        </a:rPr>
                        <a:t>Length</a:t>
                      </a:r>
                    </a:p>
                  </a:txBody>
                  <a:tcPr marL="9525" marR="9525" marT="9525" marB="0" anchor="ctr">
                    <a:solidFill>
                      <a:schemeClr val="accent1">
                        <a:lumMod val="75000"/>
                      </a:schemeClr>
                    </a:solidFill>
                  </a:tcPr>
                </a:tc>
                <a:tc hMerge="1">
                  <a:txBody>
                    <a:bodyPr/>
                    <a:lstStyle/>
                    <a:p>
                      <a:endParaRPr lang="de-DE"/>
                    </a:p>
                  </a:txBody>
                  <a:tcPr marL="9525" marR="9525" marT="9525" marB="0" anchor="ctr"/>
                </a:tc>
                <a:tc rowSpan="2">
                  <a:txBody>
                    <a:bodyPr/>
                    <a:lstStyle/>
                    <a:p>
                      <a:pPr algn="ctr" fontAlgn="ctr"/>
                      <a:r>
                        <a:rPr lang="en-US" altLang="zh-CN" sz="2400" u="none" strike="noStrike" dirty="0">
                          <a:solidFill>
                            <a:schemeClr val="bg1"/>
                          </a:solidFill>
                          <a:effectLst/>
                          <a:latin typeface="Open Sans" panose="020B0606030504020204" pitchFamily="34" charset="0"/>
                          <a:ea typeface="+mn-ea"/>
                          <a:cs typeface="+mn-ea"/>
                          <a:sym typeface="+mn-lt"/>
                        </a:rPr>
                        <a:t>Site area comparison</a:t>
                      </a:r>
                      <a:endParaRPr lang="zh-CN" altLang="en-US" sz="2400" b="0" i="0"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chemeClr val="accent1">
                        <a:lumMod val="75000"/>
                      </a:schemeClr>
                    </a:solidFill>
                  </a:tcPr>
                </a:tc>
                <a:extLst>
                  <a:ext uri="{0D108BD9-81ED-4DB2-BD59-A6C34878D82A}">
                    <a16:rowId xmlns:a16="http://schemas.microsoft.com/office/drawing/2014/main" val="10000"/>
                  </a:ext>
                </a:extLst>
              </a:tr>
              <a:tr h="802636">
                <a:tc>
                  <a:txBody>
                    <a:bodyPr/>
                    <a:lstStyle/>
                    <a:p>
                      <a:pPr algn="ctr" fontAlgn="ctr"/>
                      <a:endParaRPr lang="zh-CN" altLang="en-US" sz="2400" u="none" strike="noStrike" kern="1200" dirty="0">
                        <a:solidFill>
                          <a:schemeClr val="bg1"/>
                        </a:solidFill>
                        <a:effectLst/>
                        <a:latin typeface="Open Sans" panose="020B0606030504020204" pitchFamily="34" charset="0"/>
                        <a:ea typeface="+mn-ea"/>
                        <a:cs typeface="+mn-ea"/>
                        <a:sym typeface="+mn-lt"/>
                      </a:endParaRPr>
                    </a:p>
                  </a:txBody>
                  <a:tcPr marL="9525" marR="9525" marT="9525" marB="0" anchor="ctr">
                    <a:solidFill>
                      <a:schemeClr val="accent1">
                        <a:lumMod val="75000"/>
                      </a:schemeClr>
                    </a:solidFill>
                  </a:tcPr>
                </a:tc>
                <a:tc>
                  <a:txBody>
                    <a:bodyPr/>
                    <a:lstStyle/>
                    <a:p>
                      <a:pPr algn="ctr" fontAlgn="ctr"/>
                      <a:r>
                        <a:rPr lang="en-US" altLang="zh-CN" sz="2400" u="none" strike="noStrike" kern="1200" dirty="0">
                          <a:solidFill>
                            <a:schemeClr val="bg1"/>
                          </a:solidFill>
                          <a:effectLst/>
                          <a:latin typeface="Open Sans" panose="020B0606030504020204" pitchFamily="34" charset="0"/>
                          <a:ea typeface="+mn-ea"/>
                          <a:cs typeface="+mn-ea"/>
                          <a:sym typeface="+mn-lt"/>
                        </a:rPr>
                        <a:t>JUIII</a:t>
                      </a:r>
                    </a:p>
                  </a:txBody>
                  <a:tcPr marL="9525" marR="9525" marT="9525" marB="0" anchor="ctr">
                    <a:solidFill>
                      <a:schemeClr val="accent1">
                        <a:lumMod val="75000"/>
                      </a:schemeClr>
                    </a:solidFill>
                  </a:tcPr>
                </a:tc>
                <a:tc>
                  <a:txBody>
                    <a:bodyPr/>
                    <a:lstStyle/>
                    <a:p>
                      <a:pPr algn="ctr" fontAlgn="ctr"/>
                      <a:r>
                        <a:rPr lang="en-US" altLang="zh-CN" sz="2400" u="none" strike="noStrike" kern="1200" dirty="0">
                          <a:solidFill>
                            <a:schemeClr val="bg1"/>
                          </a:solidFill>
                          <a:effectLst/>
                          <a:latin typeface="Open Sans" panose="020B0606030504020204" pitchFamily="34" charset="0"/>
                          <a:ea typeface="+mn-ea"/>
                          <a:cs typeface="+mn-ea"/>
                          <a:sym typeface="+mn-lt"/>
                        </a:rPr>
                        <a:t>JUV</a:t>
                      </a:r>
                    </a:p>
                  </a:txBody>
                  <a:tcPr marL="9525" marR="9525" marT="9525" marB="0" anchor="ctr">
                    <a:solidFill>
                      <a:schemeClr val="accent1">
                        <a:lumMod val="75000"/>
                      </a:schemeClr>
                    </a:solidFill>
                  </a:tcPr>
                </a:tc>
                <a:tc>
                  <a:txBody>
                    <a:bodyPr/>
                    <a:lstStyle/>
                    <a:p>
                      <a:pPr algn="ctr" fontAlgn="ctr"/>
                      <a:r>
                        <a:rPr lang="en-US" altLang="zh-CN" sz="2400" u="none" strike="noStrike" kern="1200" dirty="0">
                          <a:solidFill>
                            <a:schemeClr val="bg1"/>
                          </a:solidFill>
                          <a:effectLst/>
                          <a:latin typeface="Open Sans" panose="020B0606030504020204" pitchFamily="34" charset="0"/>
                          <a:ea typeface="+mn-ea"/>
                          <a:cs typeface="+mn-ea"/>
                          <a:sym typeface="+mn-lt"/>
                        </a:rPr>
                        <a:t>JUIII</a:t>
                      </a:r>
                    </a:p>
                  </a:txBody>
                  <a:tcPr marL="9525" marR="9525" marT="9525" marB="0" anchor="ctr">
                    <a:solidFill>
                      <a:schemeClr val="accent1">
                        <a:lumMod val="75000"/>
                      </a:schemeClr>
                    </a:solidFill>
                  </a:tcPr>
                </a:tc>
                <a:tc>
                  <a:txBody>
                    <a:bodyPr/>
                    <a:lstStyle/>
                    <a:p>
                      <a:pPr algn="ctr" fontAlgn="ctr"/>
                      <a:r>
                        <a:rPr lang="en-US" altLang="zh-CN" sz="2400" u="none" strike="noStrike" kern="1200" dirty="0">
                          <a:solidFill>
                            <a:schemeClr val="bg1"/>
                          </a:solidFill>
                          <a:effectLst/>
                          <a:latin typeface="Open Sans" panose="020B0606030504020204" pitchFamily="34" charset="0"/>
                          <a:ea typeface="+mn-ea"/>
                          <a:cs typeface="+mn-ea"/>
                          <a:sym typeface="+mn-lt"/>
                        </a:rPr>
                        <a:t>JUV</a:t>
                      </a:r>
                    </a:p>
                  </a:txBody>
                  <a:tcPr marL="9525" marR="9525" marT="9525" marB="0" anchor="ctr">
                    <a:solidFill>
                      <a:schemeClr val="accent1">
                        <a:lumMod val="75000"/>
                      </a:schemeClr>
                    </a:solidFill>
                  </a:tcPr>
                </a:tc>
                <a:tc vMerge="1">
                  <a:txBody>
                    <a:bodyPr/>
                    <a:lstStyle/>
                    <a:p>
                      <a:endParaRPr lang="de-DE"/>
                    </a:p>
                  </a:txBody>
                  <a:tcPr marL="9525" marR="9525" marT="9525" marB="0" anchor="ctr"/>
                </a:tc>
                <a:extLst>
                  <a:ext uri="{0D108BD9-81ED-4DB2-BD59-A6C34878D82A}">
                    <a16:rowId xmlns:a16="http://schemas.microsoft.com/office/drawing/2014/main" val="10001"/>
                  </a:ext>
                </a:extLst>
              </a:tr>
              <a:tr h="848357">
                <a:tc>
                  <a:txBody>
                    <a:bodyPr/>
                    <a:lstStyle/>
                    <a:p>
                      <a:pPr algn="ctr" fontAlgn="ctr"/>
                      <a:r>
                        <a:rPr lang="en-US" altLang="zh-CN" sz="2400" u="none" strike="noStrike" dirty="0">
                          <a:effectLst/>
                          <a:latin typeface="Open Sans" panose="020B0606030504020204" pitchFamily="34" charset="0"/>
                          <a:ea typeface="+mn-ea"/>
                          <a:cs typeface="+mn-ea"/>
                          <a:sym typeface="+mn-lt"/>
                        </a:rPr>
                        <a:t>450</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2168</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2168</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6866</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6755</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solidFill>
                            <a:schemeClr val="bg1"/>
                          </a:solidFill>
                          <a:effectLst/>
                          <a:latin typeface="Open Sans" panose="020B0606030504020204" pitchFamily="34" charset="0"/>
                          <a:ea typeface="+mn-ea"/>
                          <a:cs typeface="+mn-ea"/>
                          <a:sym typeface="+mn-lt"/>
                        </a:rPr>
                        <a:t>-1.62%</a:t>
                      </a:r>
                      <a:endParaRPr lang="en-US" altLang="zh-CN" sz="2400" b="0" i="0"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rgbClr val="30903A"/>
                    </a:solidFill>
                  </a:tcPr>
                </a:tc>
                <a:extLst>
                  <a:ext uri="{0D108BD9-81ED-4DB2-BD59-A6C34878D82A}">
                    <a16:rowId xmlns:a16="http://schemas.microsoft.com/office/drawing/2014/main" val="10002"/>
                  </a:ext>
                </a:extLst>
              </a:tr>
              <a:tr h="848357">
                <a:tc>
                  <a:txBody>
                    <a:bodyPr/>
                    <a:lstStyle/>
                    <a:p>
                      <a:pPr algn="ctr" fontAlgn="ctr"/>
                      <a:r>
                        <a:rPr lang="en-US" altLang="zh-CN" sz="2400" u="none" strike="noStrike" dirty="0">
                          <a:effectLst/>
                          <a:latin typeface="Open Sans" panose="020B0606030504020204" pitchFamily="34" charset="0"/>
                          <a:ea typeface="+mn-ea"/>
                          <a:cs typeface="+mn-ea"/>
                          <a:sym typeface="+mn-lt"/>
                        </a:rPr>
                        <a:t>1080</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3301</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3040</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9610</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9302</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solidFill>
                            <a:schemeClr val="bg1"/>
                          </a:solidFill>
                          <a:effectLst/>
                          <a:latin typeface="Open Sans" panose="020B0606030504020204" pitchFamily="34" charset="0"/>
                          <a:ea typeface="+mn-ea"/>
                          <a:cs typeface="+mn-ea"/>
                          <a:sym typeface="+mn-lt"/>
                        </a:rPr>
                        <a:t>-10.86%</a:t>
                      </a:r>
                      <a:endParaRPr lang="en-US" altLang="zh-CN" sz="2400" b="0" i="0"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rgbClr val="30903A"/>
                    </a:solidFill>
                  </a:tcPr>
                </a:tc>
                <a:extLst>
                  <a:ext uri="{0D108BD9-81ED-4DB2-BD59-A6C34878D82A}">
                    <a16:rowId xmlns:a16="http://schemas.microsoft.com/office/drawing/2014/main" val="10003"/>
                  </a:ext>
                </a:extLst>
              </a:tr>
              <a:tr h="848357">
                <a:tc>
                  <a:txBody>
                    <a:bodyPr/>
                    <a:lstStyle/>
                    <a:p>
                      <a:pPr algn="ctr" fontAlgn="ctr"/>
                      <a:r>
                        <a:rPr lang="en-US" altLang="zh-CN" sz="2400" u="none" strike="noStrike" dirty="0">
                          <a:effectLst/>
                          <a:latin typeface="Open Sans" panose="020B0606030504020204" pitchFamily="34" charset="0"/>
                          <a:ea typeface="+mn-ea"/>
                          <a:cs typeface="+mn-ea"/>
                          <a:sym typeface="+mn-lt"/>
                        </a:rPr>
                        <a:t>1850</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4148</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3754</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12277</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effectLst/>
                          <a:latin typeface="Open Sans" panose="020B0606030504020204" pitchFamily="34" charset="0"/>
                          <a:ea typeface="+mn-ea"/>
                          <a:cs typeface="+mn-ea"/>
                          <a:sym typeface="+mn-lt"/>
                        </a:rPr>
                        <a:t>11911</a:t>
                      </a:r>
                      <a:endParaRPr lang="en-US" altLang="zh-CN" sz="2400" b="0" i="0" u="none" strike="noStrike" dirty="0">
                        <a:solidFill>
                          <a:srgbClr val="000000"/>
                        </a:solidFill>
                        <a:effectLst/>
                        <a:latin typeface="Open Sans" panose="020B0606030504020204" pitchFamily="34" charset="0"/>
                        <a:ea typeface="+mn-ea"/>
                        <a:cs typeface="+mn-ea"/>
                        <a:sym typeface="+mn-lt"/>
                      </a:endParaRPr>
                    </a:p>
                  </a:txBody>
                  <a:tcPr marL="9525" marR="9525" marT="9525" marB="0" anchor="ctr"/>
                </a:tc>
                <a:tc>
                  <a:txBody>
                    <a:bodyPr/>
                    <a:lstStyle/>
                    <a:p>
                      <a:pPr algn="ctr" fontAlgn="ctr"/>
                      <a:r>
                        <a:rPr lang="en-US" altLang="zh-CN" sz="2400" u="none" strike="noStrike" dirty="0">
                          <a:solidFill>
                            <a:schemeClr val="bg1"/>
                          </a:solidFill>
                          <a:effectLst/>
                          <a:latin typeface="Open Sans" panose="020B0606030504020204" pitchFamily="34" charset="0"/>
                          <a:ea typeface="+mn-ea"/>
                          <a:cs typeface="+mn-ea"/>
                          <a:sym typeface="+mn-lt"/>
                        </a:rPr>
                        <a:t>-12.20%</a:t>
                      </a:r>
                      <a:endParaRPr lang="en-US" altLang="zh-CN" sz="2400" b="0" i="0" u="none" strike="noStrike" dirty="0">
                        <a:solidFill>
                          <a:schemeClr val="bg1"/>
                        </a:solidFill>
                        <a:effectLst/>
                        <a:latin typeface="Open Sans" panose="020B0606030504020204" pitchFamily="34" charset="0"/>
                        <a:ea typeface="+mn-ea"/>
                        <a:cs typeface="+mn-ea"/>
                        <a:sym typeface="+mn-lt"/>
                      </a:endParaRPr>
                    </a:p>
                  </a:txBody>
                  <a:tcPr marL="9525" marR="9525" marT="9525" marB="0" anchor="ctr">
                    <a:solidFill>
                      <a:srgbClr val="30903A"/>
                    </a:solidFill>
                  </a:tcPr>
                </a:tc>
                <a:extLst>
                  <a:ext uri="{0D108BD9-81ED-4DB2-BD59-A6C34878D82A}">
                    <a16:rowId xmlns:a16="http://schemas.microsoft.com/office/drawing/2014/main" val="10004"/>
                  </a:ext>
                </a:extLst>
              </a:tr>
            </a:tbl>
          </a:graphicData>
        </a:graphic>
      </p:graphicFrame>
      <p:sp>
        <p:nvSpPr>
          <p:cNvPr id="38" name="TextBox 28"/>
          <p:cNvSpPr txBox="1">
            <a:spLocks noChangeArrowheads="1"/>
          </p:cNvSpPr>
          <p:nvPr/>
        </p:nvSpPr>
        <p:spPr bwMode="auto">
          <a:xfrm>
            <a:off x="1004150" y="2832339"/>
            <a:ext cx="12236636" cy="3322955"/>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indent="0">
              <a:lnSpc>
                <a:spcPct val="150000"/>
              </a:lnSpc>
              <a:buClr>
                <a:srgbClr val="30903A"/>
              </a:buClr>
              <a:buNone/>
            </a:pPr>
            <a:r>
              <a:rPr lang="en-US" altLang="zh-CN" sz="2800" dirty="0">
                <a:latin typeface="Open Sans" panose="020B0606030504020204" pitchFamily="34" charset="0"/>
                <a:cs typeface="+mn-ea"/>
                <a:sym typeface="+mn-lt"/>
              </a:rPr>
              <a:t>The compact structure of the whole machine, the floor area is reduced by more than 10%, especially for the large and medium-sized injection molding machine, the demand space is further reduced, the plant utilization rate is greatly improved, and the factory operating costs are reduced.</a:t>
            </a:r>
          </a:p>
        </p:txBody>
      </p:sp>
      <p:grpSp>
        <p:nvGrpSpPr>
          <p:cNvPr id="74" name="组合 73"/>
          <p:cNvGrpSpPr/>
          <p:nvPr/>
        </p:nvGrpSpPr>
        <p:grpSpPr>
          <a:xfrm>
            <a:off x="14365821" y="3101070"/>
            <a:ext cx="8638319" cy="4312420"/>
            <a:chOff x="950176" y="2885170"/>
            <a:chExt cx="8638319" cy="4312420"/>
          </a:xfrm>
        </p:grpSpPr>
        <p:sp>
          <p:nvSpPr>
            <p:cNvPr id="2" name="立方体 1"/>
            <p:cNvSpPr/>
            <p:nvPr/>
          </p:nvSpPr>
          <p:spPr>
            <a:xfrm>
              <a:off x="984250" y="2885170"/>
              <a:ext cx="3481872" cy="2292197"/>
            </a:xfrm>
            <a:prstGeom prst="cube">
              <a:avLst>
                <a:gd name="adj" fmla="val 66551"/>
              </a:avLst>
            </a:prstGeom>
            <a:solidFill>
              <a:srgbClr val="FA62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4" name="平行四边形 3"/>
            <p:cNvSpPr/>
            <p:nvPr/>
          </p:nvSpPr>
          <p:spPr>
            <a:xfrm>
              <a:off x="950176" y="5662237"/>
              <a:ext cx="8638319" cy="1523693"/>
            </a:xfrm>
            <a:prstGeom prst="parallelogram">
              <a:avLst>
                <a:gd name="adj" fmla="val 106495"/>
              </a:avLst>
            </a:prstGeom>
            <a:solidFill>
              <a:srgbClr val="ED9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cxnSp>
          <p:nvCxnSpPr>
            <p:cNvPr id="27" name="直接连接符 26"/>
            <p:cNvCxnSpPr/>
            <p:nvPr/>
          </p:nvCxnSpPr>
          <p:spPr>
            <a:xfrm>
              <a:off x="984250" y="5177367"/>
              <a:ext cx="0" cy="200856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466122" y="3710517"/>
              <a:ext cx="0" cy="192632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580217" y="5178995"/>
              <a:ext cx="0" cy="45784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937889" y="5178995"/>
              <a:ext cx="0" cy="20069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2937889" y="5673897"/>
              <a:ext cx="1532465" cy="152369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63" name="立方体 62"/>
            <p:cNvSpPr/>
            <p:nvPr/>
          </p:nvSpPr>
          <p:spPr>
            <a:xfrm>
              <a:off x="5451320" y="3378467"/>
              <a:ext cx="2743876" cy="1798900"/>
            </a:xfrm>
            <a:prstGeom prst="cube">
              <a:avLst>
                <a:gd name="adj" fmla="val 59060"/>
              </a:avLst>
            </a:prstGeom>
            <a:solidFill>
              <a:srgbClr val="13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cxnSp>
          <p:nvCxnSpPr>
            <p:cNvPr id="67" name="直接连接符 66"/>
            <p:cNvCxnSpPr/>
            <p:nvPr/>
          </p:nvCxnSpPr>
          <p:spPr>
            <a:xfrm>
              <a:off x="5459997" y="5177367"/>
              <a:ext cx="0" cy="200856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134504" y="5178995"/>
              <a:ext cx="0" cy="20069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7131703" y="6140184"/>
              <a:ext cx="1063493" cy="105740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8195196" y="4161880"/>
              <a:ext cx="0" cy="192632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520400" y="6117075"/>
              <a:ext cx="167479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520400" y="5177024"/>
              <a:ext cx="0" cy="96316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468675" y="6140184"/>
              <a:ext cx="1063493" cy="105740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4" name="椭圆 13"/>
          <p:cNvSpPr/>
          <p:nvPr/>
        </p:nvSpPr>
        <p:spPr>
          <a:xfrm>
            <a:off x="-1743496" y="1900091"/>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3" name="椭圆 12"/>
          <p:cNvSpPr/>
          <p:nvPr/>
        </p:nvSpPr>
        <p:spPr>
          <a:xfrm>
            <a:off x="6243857" y="831334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3400" dirty="0">
              <a:latin typeface="Open Sans" panose="020B0606030504020204" pitchFamily="34" charset="0"/>
              <a:cs typeface="+mn-ea"/>
              <a:sym typeface="+mn-lt"/>
            </a:endParaRPr>
          </a:p>
        </p:txBody>
      </p:sp>
      <p:sp>
        <p:nvSpPr>
          <p:cNvPr id="24" name="任意形状 23"/>
          <p:cNvSpPr/>
          <p:nvPr/>
        </p:nvSpPr>
        <p:spPr>
          <a:xfrm>
            <a:off x="12191206" y="0"/>
            <a:ext cx="12191206" cy="13716000"/>
          </a:xfrm>
          <a:custGeom>
            <a:avLst/>
            <a:gdLst>
              <a:gd name="connsiteX0" fmla="*/ 3914815 w 12191206"/>
              <a:gd name="connsiteY0" fmla="*/ 0 h 13716000"/>
              <a:gd name="connsiteX1" fmla="*/ 9196264 w 12191206"/>
              <a:gd name="connsiteY1" fmla="*/ 0 h 13716000"/>
              <a:gd name="connsiteX2" fmla="*/ 9589312 w 12191206"/>
              <a:gd name="connsiteY2" fmla="*/ 0 h 13716000"/>
              <a:gd name="connsiteX3" fmla="*/ 10811388 w 12191206"/>
              <a:gd name="connsiteY3" fmla="*/ 0 h 13716000"/>
              <a:gd name="connsiteX4" fmla="*/ 12191206 w 12191206"/>
              <a:gd name="connsiteY4" fmla="*/ 0 h 13716000"/>
              <a:gd name="connsiteX5" fmla="*/ 12191206 w 12191206"/>
              <a:gd name="connsiteY5" fmla="*/ 13716000 h 13716000"/>
              <a:gd name="connsiteX6" fmla="*/ 10811388 w 12191206"/>
              <a:gd name="connsiteY6" fmla="*/ 13716000 h 13716000"/>
              <a:gd name="connsiteX7" fmla="*/ 9589312 w 12191206"/>
              <a:gd name="connsiteY7" fmla="*/ 13716000 h 13716000"/>
              <a:gd name="connsiteX8" fmla="*/ 9196264 w 12191206"/>
              <a:gd name="connsiteY8" fmla="*/ 13716000 h 13716000"/>
              <a:gd name="connsiteX9" fmla="*/ 3914815 w 12191206"/>
              <a:gd name="connsiteY9" fmla="*/ 13716000 h 13716000"/>
              <a:gd name="connsiteX10" fmla="*/ 3834979 w 12191206"/>
              <a:gd name="connsiteY10" fmla="*/ 13670095 h 13716000"/>
              <a:gd name="connsiteX11" fmla="*/ 0 w 12191206"/>
              <a:gd name="connsiteY11" fmla="*/ 6858000 h 13716000"/>
              <a:gd name="connsiteX12" fmla="*/ 3834979 w 12191206"/>
              <a:gd name="connsiteY12" fmla="*/ 4590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206" h="13716000">
                <a:moveTo>
                  <a:pt x="3914815" y="0"/>
                </a:moveTo>
                <a:lnTo>
                  <a:pt x="9196264" y="0"/>
                </a:lnTo>
                <a:lnTo>
                  <a:pt x="9589312" y="0"/>
                </a:lnTo>
                <a:lnTo>
                  <a:pt x="10811388" y="0"/>
                </a:lnTo>
                <a:lnTo>
                  <a:pt x="12191206" y="0"/>
                </a:lnTo>
                <a:lnTo>
                  <a:pt x="12191206" y="13716000"/>
                </a:lnTo>
                <a:lnTo>
                  <a:pt x="10811388" y="13716000"/>
                </a:lnTo>
                <a:lnTo>
                  <a:pt x="9589312" y="13716000"/>
                </a:lnTo>
                <a:lnTo>
                  <a:pt x="9196264" y="13716000"/>
                </a:lnTo>
                <a:lnTo>
                  <a:pt x="3914815" y="13716000"/>
                </a:lnTo>
                <a:lnTo>
                  <a:pt x="3834979" y="13670095"/>
                </a:lnTo>
                <a:cubicBezTo>
                  <a:pt x="1535818" y="12273092"/>
                  <a:pt x="0" y="9744901"/>
                  <a:pt x="0" y="6858000"/>
                </a:cubicBezTo>
                <a:cubicBezTo>
                  <a:pt x="0" y="3971099"/>
                  <a:pt x="1535818" y="1442909"/>
                  <a:pt x="3834979" y="45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pic>
        <p:nvPicPr>
          <p:cNvPr id="5" name="Grafik 4" descr="图片包含 乐高, 飞机, 游戏机, 男人&#10;&#10;描述已自动生成">
            <a:extLst>
              <a:ext uri="{FF2B5EF4-FFF2-40B4-BE49-F238E27FC236}">
                <a16:creationId xmlns:a16="http://schemas.microsoft.com/office/drawing/2014/main" id="{0E05012D-7359-BF64-D3E9-4E17500BDDF2}"/>
              </a:ext>
            </a:extLst>
          </p:cNvPr>
          <p:cNvPicPr>
            <a:picLocks noChangeAspect="1"/>
          </p:cNvPicPr>
          <p:nvPr/>
        </p:nvPicPr>
        <p:blipFill>
          <a:blip r:embed="rId3"/>
          <a:srcRect l="16011" t="30266" r="17907" b="18828"/>
          <a:stretch>
            <a:fillRect/>
          </a:stretch>
        </p:blipFill>
        <p:spPr>
          <a:xfrm>
            <a:off x="10326369" y="5002530"/>
            <a:ext cx="15043786" cy="6508750"/>
          </a:xfrm>
          <a:custGeom>
            <a:avLst/>
            <a:gdLst>
              <a:gd name="connsiteX0" fmla="*/ 0 w 15043786"/>
              <a:gd name="connsiteY0" fmla="*/ 6419142 h 6508750"/>
              <a:gd name="connsiteX1" fmla="*/ 21117 w 15043786"/>
              <a:gd name="connsiteY1" fmla="*/ 6454835 h 6508750"/>
              <a:gd name="connsiteX2" fmla="*/ 60380 w 15043786"/>
              <a:gd name="connsiteY2" fmla="*/ 6508750 h 6508750"/>
              <a:gd name="connsiteX3" fmla="*/ 0 w 15043786"/>
              <a:gd name="connsiteY3" fmla="*/ 6508750 h 6508750"/>
              <a:gd name="connsiteX4" fmla="*/ 0 w 15043786"/>
              <a:gd name="connsiteY4" fmla="*/ 0 h 6508750"/>
              <a:gd name="connsiteX5" fmla="*/ 15043786 w 15043786"/>
              <a:gd name="connsiteY5" fmla="*/ 0 h 6508750"/>
              <a:gd name="connsiteX6" fmla="*/ 15043786 w 15043786"/>
              <a:gd name="connsiteY6" fmla="*/ 6508750 h 6508750"/>
              <a:gd name="connsiteX7" fmla="*/ 3986582 w 15043786"/>
              <a:gd name="connsiteY7" fmla="*/ 6508750 h 6508750"/>
              <a:gd name="connsiteX8" fmla="*/ 4025845 w 15043786"/>
              <a:gd name="connsiteY8" fmla="*/ 6454835 h 6508750"/>
              <a:gd name="connsiteX9" fmla="*/ 4438250 w 15043786"/>
              <a:gd name="connsiteY9" fmla="*/ 5068477 h 6508750"/>
              <a:gd name="connsiteX10" fmla="*/ 2023481 w 15043786"/>
              <a:gd name="connsiteY10" fmla="*/ 2588895 h 6508750"/>
              <a:gd name="connsiteX11" fmla="*/ 21117 w 15043786"/>
              <a:gd name="connsiteY11" fmla="*/ 3682119 h 6508750"/>
              <a:gd name="connsiteX12" fmla="*/ 0 w 15043786"/>
              <a:gd name="connsiteY12" fmla="*/ 3717812 h 65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43786" h="6508750">
                <a:moveTo>
                  <a:pt x="0" y="6419142"/>
                </a:moveTo>
                <a:lnTo>
                  <a:pt x="21117" y="6454835"/>
                </a:lnTo>
                <a:lnTo>
                  <a:pt x="60380" y="6508750"/>
                </a:lnTo>
                <a:lnTo>
                  <a:pt x="0" y="6508750"/>
                </a:lnTo>
                <a:close/>
                <a:moveTo>
                  <a:pt x="0" y="0"/>
                </a:moveTo>
                <a:lnTo>
                  <a:pt x="15043786" y="0"/>
                </a:lnTo>
                <a:lnTo>
                  <a:pt x="15043786" y="6508750"/>
                </a:lnTo>
                <a:lnTo>
                  <a:pt x="3986582" y="6508750"/>
                </a:lnTo>
                <a:lnTo>
                  <a:pt x="4025845" y="6454835"/>
                </a:lnTo>
                <a:cubicBezTo>
                  <a:pt x="4286216" y="6059091"/>
                  <a:pt x="4438250" y="5582015"/>
                  <a:pt x="4438250" y="5068477"/>
                </a:cubicBezTo>
                <a:cubicBezTo>
                  <a:pt x="4438250" y="3699042"/>
                  <a:pt x="3357121" y="2588895"/>
                  <a:pt x="2023481" y="2588895"/>
                </a:cubicBezTo>
                <a:cubicBezTo>
                  <a:pt x="1189956" y="2588895"/>
                  <a:pt x="455068" y="3022547"/>
                  <a:pt x="21117" y="3682119"/>
                </a:cubicBezTo>
                <a:lnTo>
                  <a:pt x="0" y="3717812"/>
                </a:lnTo>
                <a:close/>
              </a:path>
            </a:pathLst>
          </a:custGeom>
        </p:spPr>
      </p:pic>
      <p:sp>
        <p:nvSpPr>
          <p:cNvPr id="4" name="Rechteck 6"/>
          <p:cNvSpPr>
            <a:spLocks noChangeArrowheads="1"/>
          </p:cNvSpPr>
          <p:nvPr/>
        </p:nvSpPr>
        <p:spPr bwMode="auto">
          <a:xfrm>
            <a:off x="1805620" y="2386859"/>
            <a:ext cx="10211499" cy="8785225"/>
          </a:xfrm>
          <a:prstGeom prst="rect">
            <a:avLst/>
          </a:prstGeom>
        </p:spPr>
        <p:txBody>
          <a:bodyPr wrap="square">
            <a:spAutoFit/>
          </a:bodyPr>
          <a:lstStyle/>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Dual-cylinder balanced injection system</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Double-Layer Linear Guide Structure</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Barrel Support Device</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Screw</a:t>
            </a:r>
            <a:r>
              <a:rPr kumimoji="1" lang="zh-CN" altLang="en-US" sz="3200" dirty="0">
                <a:solidFill>
                  <a:schemeClr val="bg1"/>
                </a:solidFill>
                <a:latin typeface="Open Sans Light" panose="020B0306030504020204" pitchFamily="34" charset="0"/>
                <a:cs typeface="Open Sans Light" panose="020B0306030504020204" pitchFamily="34" charset="0"/>
                <a:sym typeface="+mn-lt"/>
              </a:rPr>
              <a:t> </a:t>
            </a: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Barrel</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Energy-Saving Thermal Insulation Device</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Full Closed Loop Injection</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HT Inject</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Material Leakage Detection</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Electrical</a:t>
            </a:r>
            <a:r>
              <a:rPr kumimoji="1" lang="zh-CN" altLang="en-US" sz="3200" dirty="0">
                <a:solidFill>
                  <a:schemeClr val="bg1"/>
                </a:solidFill>
                <a:latin typeface="Open Sans Light" panose="020B0306030504020204" pitchFamily="34" charset="0"/>
                <a:cs typeface="Open Sans Light" panose="020B0306030504020204" pitchFamily="34" charset="0"/>
                <a:sym typeface="+mn-lt"/>
              </a:rPr>
              <a:t> </a:t>
            </a: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Charging</a:t>
            </a:r>
            <a:endParaRPr kumimoji="1" lang="zh-CN" altLang="en-US" sz="3200" dirty="0">
              <a:solidFill>
                <a:schemeClr val="bg1"/>
              </a:solidFill>
              <a:latin typeface="Open Sans Light" panose="020B0306030504020204" pitchFamily="34" charset="0"/>
              <a:cs typeface="Open Sans Light" panose="020B0306030504020204" pitchFamily="34" charset="0"/>
              <a:sym typeface="+mn-lt"/>
            </a:endParaRP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Easy Maintenance</a:t>
            </a:r>
          </a:p>
        </p:txBody>
      </p:sp>
      <p:sp>
        <p:nvSpPr>
          <p:cNvPr id="15" name="Textfeld 14">
            <a:extLst>
              <a:ext uri="{FF2B5EF4-FFF2-40B4-BE49-F238E27FC236}">
                <a16:creationId xmlns:a16="http://schemas.microsoft.com/office/drawing/2014/main" id="{3A326B60-C6B7-1CF7-8951-3251335AD6BB}"/>
              </a:ext>
            </a:extLst>
          </p:cNvPr>
          <p:cNvSpPr txBox="1"/>
          <p:nvPr/>
        </p:nvSpPr>
        <p:spPr>
          <a:xfrm>
            <a:off x="4382537" y="7827412"/>
            <a:ext cx="7634582" cy="707886"/>
          </a:xfrm>
          <a:prstGeom prst="rect">
            <a:avLst/>
          </a:prstGeom>
          <a:noFill/>
        </p:spPr>
        <p:txBody>
          <a:bodyPr wrap="square">
            <a:spAutoFit/>
          </a:bodyPr>
          <a:lstStyle/>
          <a:p>
            <a:r>
              <a:rPr lang="en-US" sz="4000" b="1" dirty="0">
                <a:solidFill>
                  <a:srgbClr val="0077C5"/>
                </a:solidFill>
                <a:latin typeface="Open Sans" panose="020B0606030504020204" pitchFamily="34" charset="0"/>
                <a:ea typeface="Open Sans" panose="020B0606030504020204" pitchFamily="34" charset="0"/>
                <a:cs typeface="Open Sans" panose="020B0606030504020204" pitchFamily="34" charset="0"/>
              </a:rPr>
              <a:t>HT</a:t>
            </a:r>
            <a:r>
              <a:rPr lang="en-US"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4000" dirty="0">
                <a:solidFill>
                  <a:srgbClr val="04AED4"/>
                </a:solidFill>
                <a:latin typeface="Open Sans Light" panose="020B0306030504020204" pitchFamily="34" charset="0"/>
                <a:ea typeface="Open Sans Light" panose="020B0306030504020204" pitchFamily="34" charset="0"/>
                <a:cs typeface="Open Sans Light" panose="020B0306030504020204" pitchFamily="34" charset="0"/>
              </a:rPr>
              <a:t>XTEND</a:t>
            </a:r>
          </a:p>
        </p:txBody>
      </p:sp>
      <p:sp>
        <p:nvSpPr>
          <p:cNvPr id="16" name="Titel 15">
            <a:extLst>
              <a:ext uri="{FF2B5EF4-FFF2-40B4-BE49-F238E27FC236}">
                <a16:creationId xmlns:a16="http://schemas.microsoft.com/office/drawing/2014/main" id="{4BB25BA8-A88A-D6C6-20A7-10E2FAAF0296}"/>
              </a:ext>
            </a:extLst>
          </p:cNvPr>
          <p:cNvSpPr>
            <a:spLocks noGrp="1"/>
          </p:cNvSpPr>
          <p:nvPr>
            <p:ph type="title"/>
          </p:nvPr>
        </p:nvSpPr>
        <p:spPr/>
        <p:txBody>
          <a:bodyPr/>
          <a:lstStyle/>
          <a:p>
            <a:r>
              <a:rPr lang="en-US" b="1" dirty="0">
                <a:solidFill>
                  <a:schemeClr val="bg1"/>
                </a:solidFill>
              </a:rPr>
              <a:t>INJECTION UNIT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 桌子, 蛋糕, 照片&#10;&#10;描述已自动生成"/>
          <p:cNvPicPr>
            <a:picLocks noChangeAspect="1"/>
          </p:cNvPicPr>
          <p:nvPr/>
        </p:nvPicPr>
        <p:blipFill>
          <a:blip r:embed="rId6"/>
          <a:srcRect l="24858" r="24128" b="8761"/>
          <a:stretch>
            <a:fillRect/>
          </a:stretch>
        </p:blipFill>
        <p:spPr>
          <a:xfrm>
            <a:off x="14080057" y="3351437"/>
            <a:ext cx="10383520" cy="10429240"/>
          </a:xfrm>
          <a:prstGeom prst="rect">
            <a:avLst/>
          </a:prstGeom>
        </p:spPr>
      </p:pic>
      <p:sp>
        <p:nvSpPr>
          <p:cNvPr id="21" name="Titel 20">
            <a:extLst>
              <a:ext uri="{FF2B5EF4-FFF2-40B4-BE49-F238E27FC236}">
                <a16:creationId xmlns:a16="http://schemas.microsoft.com/office/drawing/2014/main" id="{1CA2F7D9-14CA-88D5-AC5F-0876BDF6F343}"/>
              </a:ext>
            </a:extLst>
          </p:cNvPr>
          <p:cNvSpPr>
            <a:spLocks noGrp="1"/>
          </p:cNvSpPr>
          <p:nvPr>
            <p:ph type="title"/>
          </p:nvPr>
        </p:nvSpPr>
        <p:spPr/>
        <p:txBody>
          <a:bodyPr/>
          <a:lstStyle/>
          <a:p>
            <a:r>
              <a:rPr kumimoji="1" lang="en-US" altLang="zh-CN"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Dual-cylinder balanced injection system</a:t>
            </a:r>
            <a:endParaRPr lang="en-US" dirty="0"/>
          </a:p>
        </p:txBody>
      </p:sp>
      <p:cxnSp>
        <p:nvCxnSpPr>
          <p:cNvPr id="14" name="Gerade Verbindung mit Pfeil 13"/>
          <p:cNvCxnSpPr>
            <a:cxnSpLocks/>
          </p:cNvCxnSpPr>
          <p:nvPr/>
        </p:nvCxnSpPr>
        <p:spPr>
          <a:xfrm flipV="1">
            <a:off x="12721590" y="6858000"/>
            <a:ext cx="5396865" cy="2050869"/>
          </a:xfrm>
          <a:prstGeom prst="straightConnector1">
            <a:avLst/>
          </a:prstGeom>
          <a:ln w="19050" cmpd="sng">
            <a:solidFill>
              <a:srgbClr val="30903A"/>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Grafik 14" descr="Ein Bild, das Spiegel enthält.&#10;&#10;Automatisch generierte Beschreibung"/>
          <p:cNvPicPr>
            <a:picLocks noChangeAspect="1"/>
          </p:cNvPicPr>
          <p:nvPr/>
        </p:nvPicPr>
        <p:blipFill>
          <a:blip r:embed="rId7"/>
          <a:stretch>
            <a:fillRect/>
          </a:stretch>
        </p:blipFill>
        <p:spPr>
          <a:xfrm>
            <a:off x="18118455" y="5732145"/>
            <a:ext cx="1819275" cy="1754505"/>
          </a:xfrm>
          <a:prstGeom prst="rect">
            <a:avLst/>
          </a:prstGeom>
        </p:spPr>
      </p:pic>
      <p:sp>
        <p:nvSpPr>
          <p:cNvPr id="16" name="矩形 10"/>
          <p:cNvSpPr>
            <a:spLocks noChangeArrowheads="1"/>
          </p:cNvSpPr>
          <p:nvPr/>
        </p:nvSpPr>
        <p:spPr bwMode="auto">
          <a:xfrm>
            <a:off x="1308533" y="3131006"/>
            <a:ext cx="11413057" cy="4404347"/>
          </a:xfrm>
          <a:prstGeom prst="rect">
            <a:avLst/>
          </a:prstGeom>
        </p:spPr>
        <p:txBody>
          <a:bodyPr wrap="square">
            <a:spAutoFit/>
          </a:bodyPr>
          <a:lstStyle/>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High rigidity balanced dual-cylinder structure design</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Modular system</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Injection cylinder special design, differential injection</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Faster injection speed</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Guarantee low speed stability</a:t>
            </a:r>
          </a:p>
        </p:txBody>
      </p:sp>
      <p:grpSp>
        <p:nvGrpSpPr>
          <p:cNvPr id="8" name="组合 7"/>
          <p:cNvGrpSpPr/>
          <p:nvPr/>
        </p:nvGrpSpPr>
        <p:grpSpPr>
          <a:xfrm>
            <a:off x="2201112" y="7647484"/>
            <a:ext cx="11878945" cy="5875020"/>
            <a:chOff x="1845" y="10774"/>
            <a:chExt cx="18707" cy="9252"/>
          </a:xfrm>
        </p:grpSpPr>
        <p:grpSp>
          <p:nvGrpSpPr>
            <p:cNvPr id="6" name="组合 5"/>
            <p:cNvGrpSpPr/>
            <p:nvPr/>
          </p:nvGrpSpPr>
          <p:grpSpPr>
            <a:xfrm>
              <a:off x="11300" y="10774"/>
              <a:ext cx="9252" cy="9252"/>
              <a:chOff x="8631" y="2826"/>
              <a:chExt cx="9252" cy="9252"/>
            </a:xfrm>
          </p:grpSpPr>
          <p:pic>
            <p:nvPicPr>
              <p:cNvPr id="2" name="图片 1" descr="图片包含 室内, 桌子, 蛋糕, 照片&#10;&#10;描述已自动生成"/>
              <p:cNvPicPr>
                <a:picLocks noChangeAspect="1"/>
              </p:cNvPicPr>
              <p:nvPr>
                <p:custDataLst>
                  <p:tags r:id="rId3"/>
                </p:custDataLst>
              </p:nvPr>
            </p:nvPicPr>
            <p:blipFill>
              <a:blip r:embed="rId6"/>
              <a:srcRect l="42896" t="26204" r="42229" b="49031"/>
              <a:stretch>
                <a:fillRect/>
              </a:stretch>
            </p:blipFill>
            <p:spPr>
              <a:xfrm>
                <a:off x="9149" y="3265"/>
                <a:ext cx="8216" cy="8216"/>
              </a:xfrm>
              <a:prstGeom prst="ellipse">
                <a:avLst/>
              </a:prstGeom>
            </p:spPr>
          </p:pic>
          <p:pic>
            <p:nvPicPr>
              <p:cNvPr id="26" name="Grafik 25" descr="Ein Bild, das Spiegel enthält.&#10;&#10;Automatisch generierte Beschreibung"/>
              <p:cNvPicPr>
                <a:picLocks noChangeAspect="1"/>
              </p:cNvPicPr>
              <p:nvPr/>
            </p:nvPicPr>
            <p:blipFill>
              <a:blip r:embed="rId8"/>
              <a:stretch>
                <a:fillRect/>
              </a:stretch>
            </p:blipFill>
            <p:spPr>
              <a:xfrm>
                <a:off x="8631" y="2826"/>
                <a:ext cx="9252" cy="9252"/>
              </a:xfrm>
              <a:prstGeom prst="rect">
                <a:avLst/>
              </a:prstGeom>
            </p:spPr>
          </p:pic>
        </p:grpSp>
        <p:grpSp>
          <p:nvGrpSpPr>
            <p:cNvPr id="7" name="组合 6"/>
            <p:cNvGrpSpPr/>
            <p:nvPr/>
          </p:nvGrpSpPr>
          <p:grpSpPr>
            <a:xfrm>
              <a:off x="1845" y="10774"/>
              <a:ext cx="9252" cy="9252"/>
              <a:chOff x="1923" y="10467"/>
              <a:chExt cx="9252" cy="9252"/>
            </a:xfrm>
          </p:grpSpPr>
          <p:pic>
            <p:nvPicPr>
              <p:cNvPr id="13" name="图片 2"/>
              <p:cNvPicPr/>
              <p:nvPr>
                <p:custDataLst>
                  <p:tags r:id="rId1"/>
                </p:custDataLst>
              </p:nvPr>
            </p:nvPicPr>
            <p:blipFill>
              <a:blip r:embed="rId9"/>
              <a:stretch>
                <a:fillRect/>
              </a:stretch>
            </p:blipFill>
            <p:spPr>
              <a:xfrm>
                <a:off x="2955" y="11321"/>
                <a:ext cx="7489" cy="7489"/>
              </a:xfrm>
              <a:prstGeom prst="ellipse">
                <a:avLst/>
              </a:prstGeom>
            </p:spPr>
          </p:pic>
          <p:pic>
            <p:nvPicPr>
              <p:cNvPr id="11" name="Grafik 10" descr="Ein Bild, das Spiegel enthält.&#10;&#10;Automatisch generierte Beschreibung"/>
              <p:cNvPicPr>
                <a:picLocks noChangeAspect="1"/>
              </p:cNvPicPr>
              <p:nvPr>
                <p:custDataLst>
                  <p:tags r:id="rId2"/>
                </p:custDataLst>
              </p:nvPr>
            </p:nvPicPr>
            <p:blipFill>
              <a:blip r:embed="rId8"/>
              <a:stretch>
                <a:fillRect/>
              </a:stretch>
            </p:blipFill>
            <p:spPr>
              <a:xfrm>
                <a:off x="1923" y="10467"/>
                <a:ext cx="9252" cy="9252"/>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21985" y="3514725"/>
            <a:ext cx="5027930" cy="5027930"/>
            <a:chOff x="8370" y="2196"/>
            <a:chExt cx="9252" cy="9252"/>
          </a:xfrm>
        </p:grpSpPr>
        <p:pic>
          <p:nvPicPr>
            <p:cNvPr id="10" name="Grafik 9" descr="Ein Bild, das drinnen, Wand, sitzend, Boden enthält.&#10;&#10;Automatisch generierte Beschreibung"/>
            <p:cNvPicPr>
              <a:picLocks noChangeAspect="1"/>
            </p:cNvPicPr>
            <p:nvPr/>
          </p:nvPicPr>
          <p:blipFill rotWithShape="1">
            <a:blip r:embed="rId3"/>
            <a:srcRect/>
            <a:stretch>
              <a:fillRect/>
            </a:stretch>
          </p:blipFill>
          <p:spPr>
            <a:xfrm flipH="1">
              <a:off x="8938" y="3437"/>
              <a:ext cx="8180" cy="6806"/>
            </a:xfrm>
            <a:prstGeom prst="ellipse">
              <a:avLst/>
            </a:prstGeom>
          </p:spPr>
        </p:pic>
        <p:pic>
          <p:nvPicPr>
            <p:cNvPr id="11" name="Grafik 10" descr="Ein Bild, das Spiegel enthält.&#10;&#10;Automatisch generierte Beschreibung"/>
            <p:cNvPicPr>
              <a:picLocks noChangeAspect="1"/>
            </p:cNvPicPr>
            <p:nvPr/>
          </p:nvPicPr>
          <p:blipFill>
            <a:blip r:embed="rId4"/>
            <a:stretch>
              <a:fillRect/>
            </a:stretch>
          </p:blipFill>
          <p:spPr>
            <a:xfrm>
              <a:off x="8370" y="2196"/>
              <a:ext cx="9252" cy="9252"/>
            </a:xfrm>
            <a:prstGeom prst="rect">
              <a:avLst/>
            </a:prstGeom>
          </p:spPr>
        </p:pic>
      </p:grpSp>
      <p:sp>
        <p:nvSpPr>
          <p:cNvPr id="5" name="Titel 4"/>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solidFill>
                  <a:schemeClr val="bg1"/>
                </a:solidFill>
                <a:ea typeface="+mn-ea"/>
                <a:cs typeface="+mn-ea"/>
                <a:sym typeface="+mn-lt"/>
              </a:rPr>
              <a:t>Double-layer Linear </a:t>
            </a:r>
            <a:r>
              <a:rPr lang="en-US" altLang="zh-CN" dirty="0">
                <a:solidFill>
                  <a:schemeClr val="bg1"/>
                </a:solidFill>
                <a:ea typeface="+mn-ea"/>
                <a:cs typeface="+mn-ea"/>
                <a:sym typeface="+mn-lt"/>
              </a:rPr>
              <a:t>G</a:t>
            </a:r>
            <a:r>
              <a:rPr lang="en-US" altLang="zh-CN" sz="6000" b="0" dirty="0">
                <a:solidFill>
                  <a:schemeClr val="bg1"/>
                </a:solidFill>
                <a:ea typeface="+mn-ea"/>
                <a:cs typeface="+mn-ea"/>
                <a:sym typeface="+mn-lt"/>
              </a:rPr>
              <a:t>uide </a:t>
            </a:r>
            <a:r>
              <a:rPr lang="en-US" altLang="zh-CN" dirty="0">
                <a:solidFill>
                  <a:schemeClr val="bg1"/>
                </a:solidFill>
                <a:ea typeface="+mn-ea"/>
                <a:cs typeface="+mn-ea"/>
                <a:sym typeface="+mn-lt"/>
              </a:rPr>
              <a:t>S</a:t>
            </a:r>
            <a:r>
              <a:rPr lang="en-US" altLang="zh-CN" sz="6000" b="0" dirty="0">
                <a:solidFill>
                  <a:schemeClr val="bg1"/>
                </a:solidFill>
                <a:ea typeface="+mn-ea"/>
                <a:cs typeface="+mn-ea"/>
                <a:sym typeface="+mn-lt"/>
              </a:rPr>
              <a:t>tructure</a:t>
            </a:r>
            <a:endParaRPr lang="zh-CN" altLang="en-US" sz="6000" b="0" dirty="0">
              <a:solidFill>
                <a:schemeClr val="bg1"/>
              </a:solidFill>
              <a:ea typeface="+mn-ea"/>
              <a:cs typeface="+mn-ea"/>
              <a:sym typeface="+mn-lt"/>
            </a:endParaRPr>
          </a:p>
        </p:txBody>
      </p:sp>
      <p:sp>
        <p:nvSpPr>
          <p:cNvPr id="8" name="Foliennummernplatzhalter 7">
            <a:extLst>
              <a:ext uri="{FF2B5EF4-FFF2-40B4-BE49-F238E27FC236}">
                <a16:creationId xmlns:a16="http://schemas.microsoft.com/office/drawing/2014/main" id="{28E6C934-8C86-A1E5-3F6C-E14959489FD6}"/>
              </a:ext>
            </a:extLst>
          </p:cNvPr>
          <p:cNvSpPr>
            <a:spLocks noGrp="1"/>
          </p:cNvSpPr>
          <p:nvPr>
            <p:ph type="sldNum" sz="quarter" idx="4"/>
          </p:nvPr>
        </p:nvSpPr>
        <p:spPr/>
        <p:txBody>
          <a:bodyPr/>
          <a:lstStyle/>
          <a:p>
            <a:fld id="{66B5E7CE-AEC1-434D-9908-6A612096EB03}" type="slidenum">
              <a:rPr lang="de-DE" smtClean="0"/>
              <a:t>12</a:t>
            </a:fld>
            <a:endParaRPr lang="de-DE"/>
          </a:p>
        </p:txBody>
      </p:sp>
      <p:pic>
        <p:nvPicPr>
          <p:cNvPr id="14" name="图片 13" descr="E:\1.各机型资料\五代机\介绍资料\机型介绍PPT\JUV\JUV\微信图片_20230920123903.png微信图片_20230920123903"/>
          <p:cNvPicPr>
            <a:picLocks noChangeAspect="1"/>
          </p:cNvPicPr>
          <p:nvPr/>
        </p:nvPicPr>
        <p:blipFill>
          <a:blip r:embed="rId5"/>
          <a:srcRect l="25458" r="82" b="10498"/>
          <a:stretch>
            <a:fillRect/>
          </a:stretch>
        </p:blipFill>
        <p:spPr>
          <a:xfrm>
            <a:off x="8020685" y="2671445"/>
            <a:ext cx="16361410" cy="11044555"/>
          </a:xfrm>
          <a:prstGeom prst="rect">
            <a:avLst/>
          </a:prstGeom>
        </p:spPr>
      </p:pic>
      <p:pic>
        <p:nvPicPr>
          <p:cNvPr id="15" name="Grafik 14" descr="Ein Bild, das Spiegel enthält.&#10;&#10;Automatisch generierte Beschreibung"/>
          <p:cNvPicPr>
            <a:picLocks noChangeAspect="1"/>
          </p:cNvPicPr>
          <p:nvPr/>
        </p:nvPicPr>
        <p:blipFill>
          <a:blip r:embed="rId6"/>
          <a:stretch>
            <a:fillRect/>
          </a:stretch>
        </p:blipFill>
        <p:spPr>
          <a:xfrm>
            <a:off x="12667656" y="9649866"/>
            <a:ext cx="678426" cy="678426"/>
          </a:xfrm>
          <a:prstGeom prst="rect">
            <a:avLst/>
          </a:prstGeom>
        </p:spPr>
      </p:pic>
      <p:cxnSp>
        <p:nvCxnSpPr>
          <p:cNvPr id="17" name="Gerade Verbindung mit Pfeil 16"/>
          <p:cNvCxnSpPr>
            <a:cxnSpLocks/>
            <a:endCxn id="18" idx="1"/>
          </p:cNvCxnSpPr>
          <p:nvPr/>
        </p:nvCxnSpPr>
        <p:spPr>
          <a:xfrm>
            <a:off x="830053" y="8542500"/>
            <a:ext cx="12186652" cy="0"/>
          </a:xfrm>
          <a:prstGeom prst="straightConnector1">
            <a:avLst/>
          </a:prstGeom>
          <a:ln>
            <a:solidFill>
              <a:srgbClr val="39923D"/>
            </a:solidFill>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8" name="Grafik 17" descr="Ein Bild, das Spiegel enthält.&#10;&#10;Automatisch generierte Beschreibung"/>
          <p:cNvPicPr>
            <a:picLocks noChangeAspect="1"/>
          </p:cNvPicPr>
          <p:nvPr/>
        </p:nvPicPr>
        <p:blipFill>
          <a:blip r:embed="rId6"/>
          <a:stretch>
            <a:fillRect/>
          </a:stretch>
        </p:blipFill>
        <p:spPr>
          <a:xfrm>
            <a:off x="13016705" y="8203287"/>
            <a:ext cx="678426" cy="678426"/>
          </a:xfrm>
          <a:prstGeom prst="rect">
            <a:avLst/>
          </a:prstGeom>
        </p:spPr>
      </p:pic>
      <p:sp>
        <p:nvSpPr>
          <p:cNvPr id="12" name="矩形 10"/>
          <p:cNvSpPr>
            <a:spLocks noChangeArrowheads="1"/>
          </p:cNvSpPr>
          <p:nvPr/>
        </p:nvSpPr>
        <p:spPr bwMode="auto">
          <a:xfrm>
            <a:off x="830053" y="8750268"/>
            <a:ext cx="7190468" cy="2983253"/>
          </a:xfrm>
          <a:prstGeom prst="rect">
            <a:avLst/>
          </a:prstGeom>
        </p:spPr>
        <p:txBody>
          <a:bodyPr wrap="square">
            <a:spAutoFit/>
          </a:bodyPr>
          <a:lstStyle/>
          <a:p>
            <a:pPr indent="0">
              <a:lnSpc>
                <a:spcPct val="114000"/>
              </a:lnSpc>
              <a:spcAft>
                <a:spcPts val="1200"/>
              </a:spcAft>
              <a:buClr>
                <a:srgbClr val="73BC38"/>
              </a:buClr>
              <a:buFont typeface="Wingdings" panose="05000000000000000000" charset="0"/>
              <a:buNone/>
            </a:pPr>
            <a:r>
              <a:rPr lang="en-US" altLang="zh-CN" sz="2800" dirty="0">
                <a:solidFill>
                  <a:schemeClr val="bg1"/>
                </a:solidFill>
                <a:latin typeface="Open Sans" panose="020B0606030504020204" pitchFamily="34" charset="0"/>
                <a:cs typeface="+mn-ea"/>
                <a:sym typeface="+mn-lt"/>
              </a:rPr>
              <a:t>Linear guide rails are used for integral movement and injection</a:t>
            </a:r>
            <a:endParaRPr lang="zh-CN" altLang="en-US" sz="2800" dirty="0">
              <a:solidFill>
                <a:schemeClr val="bg1"/>
              </a:solidFill>
              <a:latin typeface="Open Sans" panose="020B0606030504020204" pitchFamily="34" charset="0"/>
              <a:cs typeface="+mn-ea"/>
              <a:sym typeface="+mn-lt"/>
            </a:endParaRPr>
          </a:p>
          <a:p>
            <a:pPr marL="457200" indent="-457200">
              <a:lnSpc>
                <a:spcPct val="114000"/>
              </a:lnSpc>
              <a:spcAft>
                <a:spcPts val="1200"/>
              </a:spcAft>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Low friction coefficient</a:t>
            </a:r>
          </a:p>
          <a:p>
            <a:pPr marL="457200" indent="-457200">
              <a:lnSpc>
                <a:spcPct val="114000"/>
              </a:lnSpc>
              <a:spcAft>
                <a:spcPts val="1200"/>
              </a:spcAft>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Low injection inertia</a:t>
            </a:r>
          </a:p>
          <a:p>
            <a:pPr marL="457200" indent="-457200">
              <a:lnSpc>
                <a:spcPct val="114000"/>
              </a:lnSpc>
              <a:spcAft>
                <a:spcPts val="1200"/>
              </a:spcAft>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High injection precision</a:t>
            </a:r>
            <a:endParaRPr lang="zh-CN" altLang="en-US" sz="2800" dirty="0">
              <a:solidFill>
                <a:schemeClr val="bg1"/>
              </a:solidFill>
              <a:latin typeface="Open Sans" panose="020B0606030504020204" pitchFamily="34" charset="0"/>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30920123920"/>
          <p:cNvPicPr>
            <a:picLocks noChangeAspect="1"/>
          </p:cNvPicPr>
          <p:nvPr/>
        </p:nvPicPr>
        <p:blipFill rotWithShape="1">
          <a:blip r:embed="rId3"/>
          <a:srcRect l="39939" t="38302" r="19200" b="12828"/>
          <a:stretch/>
        </p:blipFill>
        <p:spPr>
          <a:xfrm>
            <a:off x="0" y="4448759"/>
            <a:ext cx="13796808" cy="9267241"/>
          </a:xfrm>
          <a:prstGeom prst="roundRect">
            <a:avLst>
              <a:gd name="adj" fmla="val 0"/>
            </a:avLst>
          </a:prstGeom>
        </p:spPr>
      </p:pic>
      <p:sp>
        <p:nvSpPr>
          <p:cNvPr id="5" name="Titel 4"/>
          <p:cNvSpPr>
            <a:spLocks noGrp="1"/>
          </p:cNvSpPr>
          <p:nvPr>
            <p:ph type="title"/>
          </p:nvPr>
        </p:nvSpPr>
        <p:spPr>
          <a:xfrm>
            <a:off x="1390007" y="1097360"/>
            <a:ext cx="215303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ea typeface="+mn-ea"/>
                <a:cs typeface="+mn-ea"/>
                <a:sym typeface="+mn-lt"/>
              </a:rPr>
              <a:t>Barrel Support </a:t>
            </a:r>
            <a:r>
              <a:rPr lang="en-US" altLang="zh-CN" dirty="0">
                <a:ea typeface="+mn-ea"/>
                <a:cs typeface="+mn-ea"/>
                <a:sym typeface="+mn-lt"/>
              </a:rPr>
              <a:t>D</a:t>
            </a:r>
            <a:r>
              <a:rPr lang="en-US" altLang="zh-CN" sz="6000" b="0" dirty="0">
                <a:ea typeface="+mn-ea"/>
                <a:cs typeface="+mn-ea"/>
                <a:sym typeface="+mn-lt"/>
              </a:rPr>
              <a:t>evice</a:t>
            </a:r>
            <a:endParaRPr lang="zh-CN" altLang="en-US" sz="6000" b="0" dirty="0">
              <a:solidFill>
                <a:schemeClr val="tx1"/>
              </a:solidFill>
              <a:ea typeface="+mn-ea"/>
              <a:cs typeface="+mn-ea"/>
              <a:sym typeface="+mn-lt"/>
            </a:endParaRPr>
          </a:p>
        </p:txBody>
      </p:sp>
      <p:sp>
        <p:nvSpPr>
          <p:cNvPr id="6" name="Foliennummernplatzhalter 5">
            <a:extLst>
              <a:ext uri="{FF2B5EF4-FFF2-40B4-BE49-F238E27FC236}">
                <a16:creationId xmlns:a16="http://schemas.microsoft.com/office/drawing/2014/main" id="{8EA73AB1-2F9E-3919-6141-159FD5F953C1}"/>
              </a:ext>
            </a:extLst>
          </p:cNvPr>
          <p:cNvSpPr>
            <a:spLocks noGrp="1"/>
          </p:cNvSpPr>
          <p:nvPr>
            <p:ph type="sldNum" sz="quarter" idx="4"/>
          </p:nvPr>
        </p:nvSpPr>
        <p:spPr/>
        <p:txBody>
          <a:bodyPr/>
          <a:lstStyle/>
          <a:p>
            <a:fld id="{66B5E7CE-AEC1-434D-9908-6A612096EB03}" type="slidenum">
              <a:rPr lang="de-DE" smtClean="0"/>
              <a:t>13</a:t>
            </a:fld>
            <a:endParaRPr lang="de-DE"/>
          </a:p>
        </p:txBody>
      </p:sp>
      <p:cxnSp>
        <p:nvCxnSpPr>
          <p:cNvPr id="21" name="Gerade Verbindung mit Pfeil 20"/>
          <p:cNvCxnSpPr>
            <a:cxnSpLocks/>
          </p:cNvCxnSpPr>
          <p:nvPr/>
        </p:nvCxnSpPr>
        <p:spPr>
          <a:xfrm flipH="1">
            <a:off x="2853504" y="5328632"/>
            <a:ext cx="55245" cy="1606550"/>
          </a:xfrm>
          <a:prstGeom prst="straightConnector1">
            <a:avLst/>
          </a:prstGeom>
          <a:ln w="19050" cmpd="sng">
            <a:solidFill>
              <a:srgbClr val="30903A"/>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Grafik 21" descr="Ein Bild, das Spiegel enthält.&#10;&#10;Automatisch generierte Beschreibung"/>
          <p:cNvPicPr>
            <a:picLocks noChangeAspect="1"/>
          </p:cNvPicPr>
          <p:nvPr/>
        </p:nvPicPr>
        <p:blipFill>
          <a:blip r:embed="rId4"/>
          <a:stretch>
            <a:fillRect/>
          </a:stretch>
        </p:blipFill>
        <p:spPr>
          <a:xfrm>
            <a:off x="2551181" y="6935182"/>
            <a:ext cx="678426" cy="678426"/>
          </a:xfrm>
          <a:prstGeom prst="rect">
            <a:avLst/>
          </a:prstGeom>
        </p:spPr>
      </p:pic>
      <p:cxnSp>
        <p:nvCxnSpPr>
          <p:cNvPr id="24" name="Gerade Verbindung mit Pfeil 23"/>
          <p:cNvCxnSpPr>
            <a:cxnSpLocks/>
          </p:cNvCxnSpPr>
          <p:nvPr/>
        </p:nvCxnSpPr>
        <p:spPr>
          <a:xfrm flipH="1">
            <a:off x="2881127" y="5290333"/>
            <a:ext cx="13101010" cy="0"/>
          </a:xfrm>
          <a:prstGeom prst="straightConnector1">
            <a:avLst/>
          </a:prstGeom>
          <a:ln w="19050" cmpd="sng">
            <a:solidFill>
              <a:srgbClr val="30903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5302368" y="3171652"/>
            <a:ext cx="5875020" cy="5875020"/>
            <a:chOff x="1678" y="10388"/>
            <a:chExt cx="9252" cy="9252"/>
          </a:xfrm>
        </p:grpSpPr>
        <p:pic>
          <p:nvPicPr>
            <p:cNvPr id="26" name="图片 8"/>
            <p:cNvPicPr>
              <a:picLocks noChangeAspect="1"/>
            </p:cNvPicPr>
            <p:nvPr/>
          </p:nvPicPr>
          <p:blipFill rotWithShape="1">
            <a:blip r:embed="rId5"/>
            <a:srcRect/>
            <a:stretch>
              <a:fillRect/>
            </a:stretch>
          </p:blipFill>
          <p:spPr>
            <a:xfrm>
              <a:off x="2504" y="11148"/>
              <a:ext cx="7723" cy="7688"/>
            </a:xfrm>
            <a:prstGeom prst="ellipse">
              <a:avLst/>
            </a:prstGeom>
          </p:spPr>
        </p:pic>
        <p:pic>
          <p:nvPicPr>
            <p:cNvPr id="25" name="Grafik 24" descr="Ein Bild, das Spiegel enthält.&#10;&#10;Automatisch generierte Beschreibung"/>
            <p:cNvPicPr>
              <a:picLocks noChangeAspect="1"/>
            </p:cNvPicPr>
            <p:nvPr/>
          </p:nvPicPr>
          <p:blipFill>
            <a:blip r:embed="rId6"/>
            <a:stretch>
              <a:fillRect/>
            </a:stretch>
          </p:blipFill>
          <p:spPr>
            <a:xfrm>
              <a:off x="1678" y="10388"/>
              <a:ext cx="9252" cy="9252"/>
            </a:xfrm>
            <a:prstGeom prst="rect">
              <a:avLst/>
            </a:prstGeom>
          </p:spPr>
        </p:pic>
      </p:grpSp>
      <p:sp>
        <p:nvSpPr>
          <p:cNvPr id="18" name="矩形 10"/>
          <p:cNvSpPr>
            <a:spLocks noChangeArrowheads="1"/>
          </p:cNvSpPr>
          <p:nvPr/>
        </p:nvSpPr>
        <p:spPr bwMode="auto">
          <a:xfrm>
            <a:off x="15826878" y="9642427"/>
            <a:ext cx="6189332" cy="1198533"/>
          </a:xfrm>
          <a:prstGeom prst="rect">
            <a:avLst/>
          </a:prstGeom>
        </p:spPr>
        <p:txBody>
          <a:bodyPr wrap="square">
            <a:spAutoFit/>
          </a:bodyPr>
          <a:lstStyle/>
          <a:p>
            <a:pPr marL="457200" indent="-457200">
              <a:lnSpc>
                <a:spcPct val="114000"/>
              </a:lnSpc>
              <a:spcAft>
                <a:spcPts val="12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Easy to adjust</a:t>
            </a:r>
          </a:p>
          <a:p>
            <a:pPr marL="457200" indent="-457200">
              <a:lnSpc>
                <a:spcPct val="114000"/>
              </a:lnSpc>
              <a:spcAft>
                <a:spcPts val="12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Convenient for fine tuning</a:t>
            </a:r>
            <a:endParaRPr lang="zh-CN" altLang="en-US" sz="2800" dirty="0">
              <a:latin typeface="Open Sans" panose="020B0606030504020204" pitchFamily="34" charset="0"/>
              <a:cs typeface="+mn-ea"/>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132218" y="3632167"/>
            <a:ext cx="8100100" cy="8100100"/>
          </a:xfrm>
          <a:prstGeom prst="ellipse">
            <a:avLst/>
          </a:prstGeom>
          <a:noFill/>
          <a:ln w="635000">
            <a:gradFill>
              <a:gsLst>
                <a:gs pos="100000">
                  <a:srgbClr val="39923D">
                    <a:alpha val="62621"/>
                  </a:srgbClr>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Open Sans" panose="020B0606030504020204" pitchFamily="34" charset="0"/>
              <a:cs typeface="Open Sans" panose="020B0606030504020204" pitchFamily="34" charset="0"/>
              <a:sym typeface="+mn-lt"/>
            </a:endParaRPr>
          </a:p>
        </p:txBody>
      </p:sp>
      <p:cxnSp>
        <p:nvCxnSpPr>
          <p:cNvPr id="20" name="直接连接符 19"/>
          <p:cNvCxnSpPr/>
          <p:nvPr/>
        </p:nvCxnSpPr>
        <p:spPr>
          <a:xfrm>
            <a:off x="2947113" y="3772410"/>
            <a:ext cx="625284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174875" y="2685450"/>
            <a:ext cx="5797320" cy="1077218"/>
          </a:xfrm>
          <a:prstGeom prst="rect">
            <a:avLst/>
          </a:prstGeom>
          <a:noFill/>
        </p:spPr>
        <p:txBody>
          <a:bodyPr wrap="square" rtlCol="0">
            <a:spAutoFit/>
          </a:bodyPr>
          <a:lstStyle>
            <a:defPPr>
              <a:defRPr lang="zh-CN"/>
            </a:defPPr>
            <a:lvl1pPr>
              <a:defRPr sz="3200">
                <a:ln w="6350">
                  <a:noFill/>
                  <a:miter lim="800000"/>
                </a:ln>
                <a:gradFill>
                  <a:gsLst>
                    <a:gs pos="20000">
                      <a:srgbClr val="C1C2D7"/>
                    </a:gs>
                    <a:gs pos="100000">
                      <a:srgbClr val="FEFFFF"/>
                    </a:gs>
                  </a:gsLst>
                  <a:lin ang="5400000" scaled="1"/>
                </a:gradFill>
                <a:latin typeface="锐字锐线怒放黑简1.0" panose="02010604000000000000" pitchFamily="2" charset="-122"/>
                <a:ea typeface="锐字锐线怒放黑简1.0" panose="02010604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Standard universal bimetal screw bimetal K1 barrel</a:t>
            </a:r>
            <a:endParaRPr kumimoji="0" lang="zh-CN" altLang="en-US"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mn-ea"/>
              <a:cs typeface="Open Sans" panose="020B0606030504020204" pitchFamily="34" charset="0"/>
              <a:sym typeface="+mn-lt"/>
            </a:endParaRPr>
          </a:p>
        </p:txBody>
      </p:sp>
      <p:sp>
        <p:nvSpPr>
          <p:cNvPr id="34" name="文本框 33"/>
          <p:cNvSpPr txBox="1"/>
          <p:nvPr/>
        </p:nvSpPr>
        <p:spPr>
          <a:xfrm>
            <a:off x="3787215" y="3953114"/>
            <a:ext cx="2559050" cy="635635"/>
          </a:xfrm>
          <a:prstGeom prst="rect">
            <a:avLst/>
          </a:prstGeom>
          <a:noFill/>
        </p:spPr>
        <p:txBody>
          <a:bodyPr wrap="square" lIns="0" tIns="0" rIns="0" bIns="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450t-550t</a:t>
            </a:r>
            <a:r>
              <a:rPr kumimoji="0" lang="zh-CN" altLang="en-US" sz="2400" b="0" i="0" u="none" strike="noStrike" kern="1200" cap="none" spc="0" normalizeH="0" baseline="0" noProof="0" dirty="0">
                <a:ln>
                  <a:noFill/>
                </a:ln>
                <a:solidFill>
                  <a:schemeClr val="bg1"/>
                </a:solidFill>
                <a:effectLst/>
                <a:uLnTx/>
                <a:uFillTx/>
                <a:latin typeface="Open Sans" panose="020B0606030504020204" pitchFamily="34" charset="0"/>
                <a:cs typeface="Open Sans" panose="020B0606030504020204" pitchFamily="34" charset="0"/>
                <a:sym typeface="+mn-lt"/>
              </a:rPr>
              <a:t>：</a:t>
            </a: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ABC</a:t>
            </a:r>
          </a:p>
        </p:txBody>
      </p:sp>
      <p:cxnSp>
        <p:nvCxnSpPr>
          <p:cNvPr id="43" name="直接连接符 42"/>
          <p:cNvCxnSpPr/>
          <p:nvPr/>
        </p:nvCxnSpPr>
        <p:spPr>
          <a:xfrm>
            <a:off x="2334898" y="9728996"/>
            <a:ext cx="510910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669454" y="8512505"/>
            <a:ext cx="5961153" cy="1077218"/>
          </a:xfrm>
          <a:prstGeom prst="rect">
            <a:avLst/>
          </a:prstGeom>
          <a:noFill/>
        </p:spPr>
        <p:txBody>
          <a:bodyPr wrap="square" rtlCol="0">
            <a:spAutoFit/>
          </a:bodyPr>
          <a:lstStyle>
            <a:defPPr>
              <a:defRPr lang="zh-CN"/>
            </a:defPPr>
            <a:lvl1pPr>
              <a:defRPr sz="3200">
                <a:ln w="6350">
                  <a:noFill/>
                  <a:miter lim="800000"/>
                </a:ln>
                <a:gradFill>
                  <a:gsLst>
                    <a:gs pos="20000">
                      <a:srgbClr val="C1C2D7"/>
                    </a:gs>
                    <a:gs pos="100000">
                      <a:srgbClr val="FEFFFF"/>
                    </a:gs>
                  </a:gsLst>
                  <a:lin ang="5400000" scaled="1"/>
                </a:gradFill>
                <a:latin typeface="锐字锐线怒放黑简1.0" panose="02010604000000000000" pitchFamily="2" charset="-122"/>
                <a:ea typeface="锐字锐线怒放黑简1.0" panose="02010604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Variable pitch chrome plated screw bimetal K1 barrel</a:t>
            </a:r>
            <a:endParaRPr kumimoji="0" lang="zh-CN" altLang="en-US"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mn-ea"/>
              <a:cs typeface="Open Sans" panose="020B0606030504020204" pitchFamily="34" charset="0"/>
              <a:sym typeface="+mn-lt"/>
            </a:endParaRPr>
          </a:p>
        </p:txBody>
      </p:sp>
      <p:sp>
        <p:nvSpPr>
          <p:cNvPr id="45" name="文本框 44"/>
          <p:cNvSpPr txBox="1"/>
          <p:nvPr/>
        </p:nvSpPr>
        <p:spPr>
          <a:xfrm>
            <a:off x="3065780" y="9918255"/>
            <a:ext cx="2766060" cy="518160"/>
          </a:xfrm>
          <a:prstGeom prst="rect">
            <a:avLst/>
          </a:prstGeom>
          <a:noFill/>
        </p:spPr>
        <p:txBody>
          <a:bodyPr wrap="square" lIns="0" tIns="0" rIns="0" bIns="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650t-2100t</a:t>
            </a:r>
            <a:r>
              <a:rPr kumimoji="0" lang="zh-CN" altLang="en-US" sz="2400" b="0" i="0" u="none" strike="noStrike" kern="1200" cap="none" spc="0" normalizeH="0" baseline="0" noProof="0" dirty="0">
                <a:ln>
                  <a:noFill/>
                </a:ln>
                <a:solidFill>
                  <a:schemeClr val="bg1"/>
                </a:solidFill>
                <a:effectLst/>
                <a:uLnTx/>
                <a:uFillTx/>
                <a:latin typeface="Open Sans" panose="020B0606030504020204" pitchFamily="34" charset="0"/>
                <a:cs typeface="Open Sans" panose="020B0606030504020204" pitchFamily="34" charset="0"/>
                <a:sym typeface="+mn-lt"/>
              </a:rPr>
              <a:t>：</a:t>
            </a: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AB</a:t>
            </a:r>
          </a:p>
        </p:txBody>
      </p:sp>
      <p:cxnSp>
        <p:nvCxnSpPr>
          <p:cNvPr id="47" name="直接连接符 46"/>
          <p:cNvCxnSpPr/>
          <p:nvPr/>
        </p:nvCxnSpPr>
        <p:spPr>
          <a:xfrm>
            <a:off x="16721262" y="4885935"/>
            <a:ext cx="479996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15857079" y="4208121"/>
            <a:ext cx="7584425" cy="584775"/>
          </a:xfrm>
          <a:prstGeom prst="rect">
            <a:avLst/>
          </a:prstGeom>
          <a:noFill/>
        </p:spPr>
        <p:txBody>
          <a:bodyPr wrap="square" rtlCol="0">
            <a:spAutoFit/>
          </a:bodyPr>
          <a:lstStyle>
            <a:defPPr>
              <a:defRPr lang="zh-CN"/>
            </a:defPPr>
            <a:lvl1pPr>
              <a:defRPr sz="3200">
                <a:ln w="6350">
                  <a:noFill/>
                  <a:miter lim="800000"/>
                </a:ln>
                <a:gradFill>
                  <a:gsLst>
                    <a:gs pos="20000">
                      <a:srgbClr val="C1C2D7"/>
                    </a:gs>
                    <a:gs pos="100000">
                      <a:srgbClr val="FEFFFF"/>
                    </a:gs>
                  </a:gsLst>
                  <a:lin ang="5400000" scaled="1"/>
                </a:gradFill>
                <a:latin typeface="锐字锐线怒放黑简1.0" panose="02010604000000000000" pitchFamily="2" charset="-122"/>
                <a:ea typeface="锐字锐线怒放黑简1.0" panose="02010604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G-type bimetal screw nitriding barrel</a:t>
            </a:r>
            <a:endParaRPr kumimoji="0" lang="zh-CN" altLang="en-US"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mn-ea"/>
              <a:cs typeface="Open Sans" panose="020B0606030504020204" pitchFamily="34" charset="0"/>
              <a:sym typeface="+mn-lt"/>
            </a:endParaRPr>
          </a:p>
        </p:txBody>
      </p:sp>
      <p:sp>
        <p:nvSpPr>
          <p:cNvPr id="49" name="文本框 48"/>
          <p:cNvSpPr txBox="1"/>
          <p:nvPr/>
        </p:nvSpPr>
        <p:spPr>
          <a:xfrm>
            <a:off x="17785244" y="4979645"/>
            <a:ext cx="2900399" cy="814107"/>
          </a:xfrm>
          <a:prstGeom prst="rect">
            <a:avLst/>
          </a:prstGeom>
          <a:noFill/>
        </p:spPr>
        <p:txBody>
          <a:bodyPr wrap="square" lIns="0" tIns="0" rIns="0" bIns="0">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2400t</a:t>
            </a:r>
            <a:r>
              <a:rPr lang="en-US" altLang="zh-CN" sz="2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rPr>
              <a:t> and above</a:t>
            </a:r>
            <a:endParaRPr kumimoji="0" lang="zh-CN" altLang="en-US" sz="2400" b="0" i="0" u="none" strike="noStrike" kern="1200" cap="none" spc="0" normalizeH="0" baseline="0" noProof="0" dirty="0">
              <a:ln>
                <a:noFill/>
              </a:ln>
              <a:solidFill>
                <a:schemeClr val="bg1"/>
              </a:solidFill>
              <a:effectLst/>
              <a:uLnTx/>
              <a:uFillTx/>
              <a:latin typeface="Open Sans" panose="020B0606030504020204" pitchFamily="34" charset="0"/>
              <a:cs typeface="Open Sans" panose="020B0606030504020204" pitchFamily="34" charset="0"/>
              <a:sym typeface="+mn-lt"/>
            </a:endParaRPr>
          </a:p>
        </p:txBody>
      </p:sp>
      <p:pic>
        <p:nvPicPr>
          <p:cNvPr id="18" name="图片 17" descr="图片包含 游戏机, 刀&#10;&#10;描述已自动生成"/>
          <p:cNvPicPr>
            <a:picLocks noChangeAspect="1"/>
          </p:cNvPicPr>
          <p:nvPr/>
        </p:nvPicPr>
        <p:blipFill>
          <a:blip r:embed="rId8">
            <a:extLst>
              <a:ext uri="{BEBA8EAE-BF5A-486C-A8C5-ECC9F3942E4B}">
                <a14:imgProps xmlns:a14="http://schemas.microsoft.com/office/drawing/2010/main">
                  <a14:imgLayer r:embed="rId9">
                    <a14:imgEffect>
                      <a14:backgroundRemoval t="6109" b="97964" l="1903" r="99147"/>
                    </a14:imgEffect>
                  </a14:imgLayer>
                </a14:imgProps>
              </a:ext>
            </a:extLst>
          </a:blip>
          <a:stretch>
            <a:fillRect/>
          </a:stretch>
        </p:blipFill>
        <p:spPr>
          <a:xfrm>
            <a:off x="6842947" y="4876023"/>
            <a:ext cx="10679322" cy="3919769"/>
          </a:xfrm>
          <a:prstGeom prst="rect">
            <a:avLst/>
          </a:prstGeom>
        </p:spPr>
      </p:pic>
      <p:sp>
        <p:nvSpPr>
          <p:cNvPr id="3" name="文本框 2"/>
          <p:cNvSpPr txBox="1"/>
          <p:nvPr>
            <p:custDataLst>
              <p:tags r:id="rId1"/>
            </p:custDataLst>
          </p:nvPr>
        </p:nvSpPr>
        <p:spPr>
          <a:xfrm>
            <a:off x="2934970" y="6604825"/>
            <a:ext cx="2915920" cy="1149985"/>
          </a:xfrm>
          <a:prstGeom prst="rect">
            <a:avLst/>
          </a:prstGeom>
          <a:noFill/>
        </p:spPr>
        <p:txBody>
          <a:bodyPr wrap="square" lIns="0" tIns="0" rIns="0" bIns="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1300t-1400t</a:t>
            </a:r>
            <a:r>
              <a:rPr kumimoji="0" lang="zh-CN" altLang="en-US" sz="2400" b="0" i="0" u="none" strike="noStrike" kern="1200" cap="none" spc="0" normalizeH="0" baseline="0" noProof="0" dirty="0">
                <a:ln>
                  <a:noFill/>
                </a:ln>
                <a:solidFill>
                  <a:schemeClr val="bg1"/>
                </a:solidFill>
                <a:effectLst/>
                <a:uLnTx/>
                <a:uFillTx/>
                <a:latin typeface="Open Sans" panose="020B0606030504020204" pitchFamily="34" charset="0"/>
                <a:cs typeface="Open Sans" panose="020B0606030504020204" pitchFamily="34" charset="0"/>
                <a:sym typeface="+mn-lt"/>
              </a:rPr>
              <a:t>：</a:t>
            </a: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CD</a:t>
            </a: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650t-2100t</a:t>
            </a:r>
            <a:r>
              <a:rPr kumimoji="0" lang="zh-CN" altLang="en-US" sz="2400" b="0" i="0" u="none" strike="noStrike" kern="1200" cap="none" spc="0" normalizeH="0" baseline="0" noProof="0" dirty="0">
                <a:ln>
                  <a:noFill/>
                </a:ln>
                <a:solidFill>
                  <a:schemeClr val="bg1"/>
                </a:solidFill>
                <a:effectLst/>
                <a:uLnTx/>
                <a:uFillTx/>
                <a:latin typeface="Open Sans" panose="020B0606030504020204" pitchFamily="34" charset="0"/>
                <a:cs typeface="Open Sans" panose="020B0606030504020204" pitchFamily="34" charset="0"/>
                <a:sym typeface="+mn-lt"/>
              </a:rPr>
              <a:t>：</a:t>
            </a: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C</a:t>
            </a:r>
          </a:p>
        </p:txBody>
      </p:sp>
      <p:sp>
        <p:nvSpPr>
          <p:cNvPr id="4" name="文本框 3"/>
          <p:cNvSpPr txBox="1"/>
          <p:nvPr>
            <p:custDataLst>
              <p:tags r:id="rId2"/>
            </p:custDataLst>
          </p:nvPr>
        </p:nvSpPr>
        <p:spPr>
          <a:xfrm>
            <a:off x="2305624" y="5297073"/>
            <a:ext cx="5400569" cy="1077218"/>
          </a:xfrm>
          <a:prstGeom prst="rect">
            <a:avLst/>
          </a:prstGeom>
          <a:noFill/>
        </p:spPr>
        <p:txBody>
          <a:bodyPr wrap="square" rtlCol="0">
            <a:spAutoFit/>
          </a:bodyPr>
          <a:lstStyle>
            <a:defPPr>
              <a:defRPr lang="zh-CN"/>
            </a:defPPr>
            <a:lvl1pPr>
              <a:defRPr sz="3200">
                <a:ln w="6350">
                  <a:noFill/>
                  <a:miter lim="800000"/>
                </a:ln>
                <a:gradFill>
                  <a:gsLst>
                    <a:gs pos="20000">
                      <a:srgbClr val="C1C2D7"/>
                    </a:gs>
                    <a:gs pos="100000">
                      <a:srgbClr val="FEFFFF"/>
                    </a:gs>
                  </a:gsLst>
                  <a:lin ang="5400000" scaled="1"/>
                </a:gradFill>
                <a:latin typeface="锐字锐线怒放黑简1.0" panose="02010604000000000000" pitchFamily="2" charset="-122"/>
                <a:ea typeface="锐字锐线怒放黑简1.0" panose="02010604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Variable pitch bimetal screw bimetal K1 barrel</a:t>
            </a:r>
            <a:endParaRPr kumimoji="0" b="0" i="0" u="none" strike="noStrike" kern="1200" cap="none" spc="0" normalizeH="0" baseline="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endParaRPr>
          </a:p>
        </p:txBody>
      </p:sp>
      <p:cxnSp>
        <p:nvCxnSpPr>
          <p:cNvPr id="5" name="直接连接符 4"/>
          <p:cNvCxnSpPr/>
          <p:nvPr>
            <p:custDataLst>
              <p:tags r:id="rId3"/>
            </p:custDataLst>
          </p:nvPr>
        </p:nvCxnSpPr>
        <p:spPr>
          <a:xfrm>
            <a:off x="2171068" y="6374291"/>
            <a:ext cx="510910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6459835" y="7902764"/>
            <a:ext cx="7922578" cy="1241377"/>
          </a:xfrm>
          <a:prstGeom prst="rect">
            <a:avLst/>
          </a:prstGeom>
          <a:noFill/>
        </p:spPr>
        <p:txBody>
          <a:bodyPr wrap="square" rtlCol="0">
            <a:noAutofit/>
          </a:bodyPr>
          <a:lstStyle/>
          <a:p>
            <a:endParaRPr lang="zh-CN" altLang="en-US" dirty="0">
              <a:solidFill>
                <a:schemeClr val="bg1"/>
              </a:solidFill>
              <a:latin typeface="Open Sans" panose="020B0606030504020204" pitchFamily="34" charset="0"/>
              <a:cs typeface="Open Sans" panose="020B0606030504020204" pitchFamily="34" charset="0"/>
              <a:sym typeface="+mn-lt"/>
            </a:endParaRPr>
          </a:p>
          <a:p>
            <a:r>
              <a:rPr lang="en-US" altLang="zh-CN" sz="3200" noProof="0" dirty="0">
                <a:ln w="6350">
                  <a:noFill/>
                  <a:miter lim="800000"/>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G-type bimetal screw bimetal K1 barrel</a:t>
            </a:r>
            <a:endParaRPr lang="zh-CN" altLang="en-US" sz="3200" noProof="0" dirty="0">
              <a:ln w="6350">
                <a:noFill/>
                <a:miter lim="800000"/>
              </a:ln>
              <a:solidFill>
                <a:schemeClr val="bg1"/>
              </a:solidFill>
              <a:effectLst/>
              <a:uLnTx/>
              <a:uFillTx/>
              <a:latin typeface="Open Sans" panose="020B0606030504020204" pitchFamily="34" charset="0"/>
              <a:cs typeface="Open Sans" panose="020B0606030504020204" pitchFamily="34" charset="0"/>
              <a:sym typeface="+mn-lt"/>
            </a:endParaRPr>
          </a:p>
        </p:txBody>
      </p:sp>
      <p:cxnSp>
        <p:nvCxnSpPr>
          <p:cNvPr id="8" name="直接连接符 7"/>
          <p:cNvCxnSpPr/>
          <p:nvPr>
            <p:custDataLst>
              <p:tags r:id="rId4"/>
            </p:custDataLst>
          </p:nvPr>
        </p:nvCxnSpPr>
        <p:spPr>
          <a:xfrm>
            <a:off x="16459591" y="9051114"/>
            <a:ext cx="513599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5"/>
            </p:custDataLst>
          </p:nvPr>
        </p:nvSpPr>
        <p:spPr>
          <a:xfrm>
            <a:off x="17207249" y="9249284"/>
            <a:ext cx="1983740" cy="526415"/>
          </a:xfrm>
          <a:prstGeom prst="rect">
            <a:avLst/>
          </a:prstGeom>
          <a:noFill/>
        </p:spPr>
        <p:txBody>
          <a:bodyPr wrap="square" lIns="0" tIns="0" rIns="0" bIns="0">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2100t: D</a:t>
            </a:r>
          </a:p>
        </p:txBody>
      </p:sp>
      <p:sp>
        <p:nvSpPr>
          <p:cNvPr id="10" name="文本框 9"/>
          <p:cNvSpPr txBox="1"/>
          <p:nvPr/>
        </p:nvSpPr>
        <p:spPr>
          <a:xfrm>
            <a:off x="10291665" y="8867604"/>
            <a:ext cx="4540025" cy="707886"/>
          </a:xfrm>
          <a:prstGeom prst="rect">
            <a:avLst/>
          </a:prstGeom>
          <a:noFill/>
        </p:spPr>
        <p:txBody>
          <a:bodyPr wrap="none" rtlCol="0">
            <a:spAutoFit/>
          </a:bodyPr>
          <a:lstStyle/>
          <a:p>
            <a:r>
              <a:rPr lang="en-US" altLang="zh-CN" sz="4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rPr>
              <a:t>Longer Service life</a:t>
            </a:r>
          </a:p>
        </p:txBody>
      </p:sp>
      <p:sp>
        <p:nvSpPr>
          <p:cNvPr id="12" name="Titel 11">
            <a:extLst>
              <a:ext uri="{FF2B5EF4-FFF2-40B4-BE49-F238E27FC236}">
                <a16:creationId xmlns:a16="http://schemas.microsoft.com/office/drawing/2014/main" id="{69F24977-EB31-519B-4C87-ED3F5F768577}"/>
              </a:ext>
            </a:extLst>
          </p:cNvPr>
          <p:cNvSpPr>
            <a:spLocks noGrp="1"/>
          </p:cNvSpPr>
          <p:nvPr>
            <p:ph type="title"/>
          </p:nvPr>
        </p:nvSpPr>
        <p:spPr>
          <a:prstGeom prst="rect">
            <a:avLst/>
          </a:prstGeom>
        </p:spPr>
        <p:txBody>
          <a:bodyPr/>
          <a:lstStyle/>
          <a:p>
            <a:r>
              <a:rPr lang="en-US" altLang="zh-CN" sz="6000" dirty="0">
                <a:solidFill>
                  <a:schemeClr val="bg1"/>
                </a:solidFill>
                <a:sym typeface="+mn-lt"/>
              </a:rPr>
              <a:t>Screw </a:t>
            </a:r>
            <a:r>
              <a:rPr lang="en-US" altLang="zh-CN" dirty="0">
                <a:solidFill>
                  <a:schemeClr val="bg1"/>
                </a:solidFill>
                <a:sym typeface="+mn-lt"/>
              </a:rPr>
              <a:t>B</a:t>
            </a:r>
            <a:r>
              <a:rPr lang="en-US" altLang="zh-CN" sz="6000" dirty="0">
                <a:solidFill>
                  <a:schemeClr val="bg1"/>
                </a:solidFill>
                <a:sym typeface="+mn-lt"/>
              </a:rPr>
              <a:t>arrel</a:t>
            </a:r>
            <a:endParaRPr lang="en-US" dirty="0"/>
          </a:p>
        </p:txBody>
      </p:sp>
      <p:sp>
        <p:nvSpPr>
          <p:cNvPr id="15" name="Foliennummernplatzhalter 14">
            <a:extLst>
              <a:ext uri="{FF2B5EF4-FFF2-40B4-BE49-F238E27FC236}">
                <a16:creationId xmlns:a16="http://schemas.microsoft.com/office/drawing/2014/main" id="{D9172D5A-8C3A-C7CB-DB77-59BB667302A0}"/>
              </a:ext>
            </a:extLst>
          </p:cNvPr>
          <p:cNvSpPr>
            <a:spLocks noGrp="1"/>
          </p:cNvSpPr>
          <p:nvPr>
            <p:ph type="sldNum" sz="quarter" idx="4"/>
          </p:nvPr>
        </p:nvSpPr>
        <p:spPr/>
        <p:txBody>
          <a:bodyPr/>
          <a:lstStyle/>
          <a:p>
            <a:fld id="{92562EE1-1060-1C4E-BF22-4AEF63B495AB}" type="slidenum">
              <a:rPr lang="en-US" smtClean="0"/>
              <a:pPr/>
              <a:t>14</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320" y="8255"/>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50" name="椭圆 49"/>
          <p:cNvSpPr/>
          <p:nvPr/>
        </p:nvSpPr>
        <p:spPr>
          <a:xfrm>
            <a:off x="957354" y="8658377"/>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52" name="椭圆 51"/>
          <p:cNvSpPr/>
          <p:nvPr/>
        </p:nvSpPr>
        <p:spPr>
          <a:xfrm>
            <a:off x="-1723176" y="1908346"/>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66" name="任意多边形: 形状 65"/>
          <p:cNvSpPr/>
          <p:nvPr/>
        </p:nvSpPr>
        <p:spPr>
          <a:xfrm>
            <a:off x="4977765" y="1908810"/>
            <a:ext cx="19424650" cy="11807190"/>
          </a:xfrm>
          <a:custGeom>
            <a:avLst/>
            <a:gdLst>
              <a:gd name="connsiteX0" fmla="*/ 12148595 w 18517943"/>
              <a:gd name="connsiteY0" fmla="*/ 0 h 11173674"/>
              <a:gd name="connsiteX1" fmla="*/ 18470177 w 18517943"/>
              <a:gd name="connsiteY1" fmla="*/ 1764962 h 11173674"/>
              <a:gd name="connsiteX2" fmla="*/ 18517943 w 18517943"/>
              <a:gd name="connsiteY2" fmla="*/ 1795583 h 11173674"/>
              <a:gd name="connsiteX3" fmla="*/ 18517943 w 18517943"/>
              <a:gd name="connsiteY3" fmla="*/ 11173674 h 11173674"/>
              <a:gd name="connsiteX4" fmla="*/ 0 w 18517943"/>
              <a:gd name="connsiteY4" fmla="*/ 11173674 h 11173674"/>
              <a:gd name="connsiteX5" fmla="*/ 20331 w 18517943"/>
              <a:gd name="connsiteY5" fmla="*/ 10944725 h 11173674"/>
              <a:gd name="connsiteX6" fmla="*/ 12148595 w 18517943"/>
              <a:gd name="connsiteY6" fmla="*/ 0 h 111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7943" h="11173674">
                <a:moveTo>
                  <a:pt x="12148595" y="0"/>
                </a:moveTo>
                <a:cubicBezTo>
                  <a:pt x="14463069" y="0"/>
                  <a:pt x="16626905" y="644961"/>
                  <a:pt x="18470177" y="1764962"/>
                </a:cubicBezTo>
                <a:lnTo>
                  <a:pt x="18517943" y="1795583"/>
                </a:lnTo>
                <a:lnTo>
                  <a:pt x="18517943" y="11173674"/>
                </a:lnTo>
                <a:lnTo>
                  <a:pt x="0" y="11173674"/>
                </a:lnTo>
                <a:lnTo>
                  <a:pt x="20331" y="10944725"/>
                </a:lnTo>
                <a:cubicBezTo>
                  <a:pt x="644642" y="4797236"/>
                  <a:pt x="5836391" y="0"/>
                  <a:pt x="12148595"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Open Sans" panose="020B0606030504020204" pitchFamily="34" charset="0"/>
              <a:cs typeface="+mn-ea"/>
              <a:sym typeface="+mn-lt"/>
            </a:endParaRPr>
          </a:p>
        </p:txBody>
      </p:sp>
      <p:pic>
        <p:nvPicPr>
          <p:cNvPr id="2" name="图片 1" descr="图片包含 室内, 桌子, 蛋糕, 照片&#10;&#10;描述已自动生成"/>
          <p:cNvPicPr>
            <a:picLocks noChangeAspect="1"/>
          </p:cNvPicPr>
          <p:nvPr/>
        </p:nvPicPr>
        <p:blipFill>
          <a:blip r:embed="rId3"/>
          <a:stretch>
            <a:fillRect/>
          </a:stretch>
        </p:blipFill>
        <p:spPr>
          <a:xfrm>
            <a:off x="4507551" y="3024806"/>
            <a:ext cx="19425616" cy="10909426"/>
          </a:xfrm>
          <a:prstGeom prst="rect">
            <a:avLst/>
          </a:prstGeom>
        </p:spPr>
      </p:pic>
      <p:sp>
        <p:nvSpPr>
          <p:cNvPr id="5" name="Titel 4"/>
          <p:cNvSpPr>
            <a:spLocks noGrp="1"/>
          </p:cNvSpPr>
          <p:nvPr>
            <p:ph type="title"/>
          </p:nvPr>
        </p:nvSpPr>
        <p:spPr>
          <a:xfrm>
            <a:off x="1390007" y="1097360"/>
            <a:ext cx="215303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solidFill>
                  <a:schemeClr val="bg1"/>
                </a:solidFill>
                <a:ea typeface="+mn-ea"/>
                <a:cs typeface="+mn-ea"/>
                <a:sym typeface="+mn-lt"/>
              </a:rPr>
              <a:t>S</a:t>
            </a:r>
            <a:r>
              <a:rPr lang="en-US" altLang="zh-CN" b="0" dirty="0">
                <a:solidFill>
                  <a:schemeClr val="bg1"/>
                </a:solidFill>
                <a:ea typeface="+mn-ea"/>
                <a:cs typeface="+mn-ea"/>
                <a:sym typeface="+mn-lt"/>
              </a:rPr>
              <a:t>crew </a:t>
            </a:r>
            <a:r>
              <a:rPr lang="en-US" altLang="zh-CN" dirty="0">
                <a:solidFill>
                  <a:schemeClr val="bg1"/>
                </a:solidFill>
                <a:ea typeface="+mn-ea"/>
                <a:cs typeface="+mn-ea"/>
                <a:sym typeface="+mn-lt"/>
              </a:rPr>
              <a:t>B</a:t>
            </a:r>
            <a:r>
              <a:rPr lang="en-US" altLang="zh-CN" b="0" dirty="0">
                <a:solidFill>
                  <a:schemeClr val="bg1"/>
                </a:solidFill>
                <a:ea typeface="+mn-ea"/>
                <a:cs typeface="+mn-ea"/>
                <a:sym typeface="+mn-lt"/>
              </a:rPr>
              <a:t>arrel </a:t>
            </a:r>
            <a:r>
              <a:rPr lang="en-US" altLang="zh-CN" dirty="0">
                <a:solidFill>
                  <a:schemeClr val="bg1"/>
                </a:solidFill>
                <a:ea typeface="+mn-ea"/>
                <a:cs typeface="+mn-ea"/>
                <a:sym typeface="+mn-lt"/>
              </a:rPr>
              <a:t>R</a:t>
            </a:r>
            <a:r>
              <a:rPr lang="en-US" altLang="zh-CN" b="0" dirty="0">
                <a:solidFill>
                  <a:schemeClr val="bg1"/>
                </a:solidFill>
                <a:ea typeface="+mn-ea"/>
                <a:cs typeface="+mn-ea"/>
                <a:sym typeface="+mn-lt"/>
              </a:rPr>
              <a:t>emoval</a:t>
            </a:r>
          </a:p>
        </p:txBody>
      </p:sp>
      <p:sp>
        <p:nvSpPr>
          <p:cNvPr id="9" name="Foliennummernplatzhalter 8">
            <a:extLst>
              <a:ext uri="{FF2B5EF4-FFF2-40B4-BE49-F238E27FC236}">
                <a16:creationId xmlns:a16="http://schemas.microsoft.com/office/drawing/2014/main" id="{DF15056D-6809-F7A0-FA8E-5EBF10AAD2FF}"/>
              </a:ext>
            </a:extLst>
          </p:cNvPr>
          <p:cNvSpPr>
            <a:spLocks noGrp="1"/>
          </p:cNvSpPr>
          <p:nvPr>
            <p:ph type="sldNum" sz="quarter" idx="4"/>
          </p:nvPr>
        </p:nvSpPr>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15</a:t>
            </a:fld>
            <a:endParaRPr lang="de-DE" dirty="0">
              <a:latin typeface="微软雅黑" panose="020B0503020204020204" pitchFamily="34" charset="-122"/>
              <a:ea typeface="微软雅黑" panose="020B0503020204020204" pitchFamily="34" charset="-122"/>
            </a:endParaRPr>
          </a:p>
        </p:txBody>
      </p:sp>
      <p:cxnSp>
        <p:nvCxnSpPr>
          <p:cNvPr id="17" name="Gerade Verbindung mit Pfeil 16"/>
          <p:cNvCxnSpPr>
            <a:cxnSpLocks/>
          </p:cNvCxnSpPr>
          <p:nvPr/>
        </p:nvCxnSpPr>
        <p:spPr>
          <a:xfrm flipV="1">
            <a:off x="7853680" y="6862177"/>
            <a:ext cx="6203110" cy="1796200"/>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8" name="Grafik 17" descr="Ein Bild, das Spiegel enthält.&#10;&#10;Automatisch generierte Beschreibung"/>
          <p:cNvPicPr>
            <a:picLocks noChangeAspect="1"/>
          </p:cNvPicPr>
          <p:nvPr/>
        </p:nvPicPr>
        <p:blipFill>
          <a:blip r:embed="rId4"/>
          <a:stretch>
            <a:fillRect/>
          </a:stretch>
        </p:blipFill>
        <p:spPr>
          <a:xfrm>
            <a:off x="14156797" y="6522964"/>
            <a:ext cx="678426" cy="678426"/>
          </a:xfrm>
          <a:prstGeom prst="rect">
            <a:avLst/>
          </a:prstGeom>
        </p:spPr>
      </p:pic>
      <p:sp>
        <p:nvSpPr>
          <p:cNvPr id="20" name="矩形 10"/>
          <p:cNvSpPr>
            <a:spLocks noChangeArrowheads="1"/>
          </p:cNvSpPr>
          <p:nvPr/>
        </p:nvSpPr>
        <p:spPr bwMode="auto">
          <a:xfrm>
            <a:off x="994185" y="3445360"/>
            <a:ext cx="7572300" cy="1403461"/>
          </a:xfrm>
          <a:prstGeom prst="rect">
            <a:avLst/>
          </a:prstGeom>
        </p:spPr>
        <p:txBody>
          <a:bodyPr wrap="square">
            <a:spAutoFit/>
          </a:bodyPr>
          <a:lstStyle/>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3000" dirty="0">
                <a:solidFill>
                  <a:schemeClr val="bg1"/>
                </a:solidFill>
                <a:latin typeface="Open Sans" panose="020B0606030504020204" pitchFamily="34" charset="0"/>
                <a:cs typeface="+mn-ea"/>
                <a:sym typeface="+mn-lt"/>
              </a:rPr>
              <a:t>Rapid screw barrel change design (11,500 injection equivalent and above)</a:t>
            </a:r>
          </a:p>
        </p:txBody>
      </p:sp>
      <p:grpSp>
        <p:nvGrpSpPr>
          <p:cNvPr id="3" name="组合 2"/>
          <p:cNvGrpSpPr/>
          <p:nvPr/>
        </p:nvGrpSpPr>
        <p:grpSpPr>
          <a:xfrm>
            <a:off x="2538730" y="7343140"/>
            <a:ext cx="5875020" cy="5875020"/>
            <a:chOff x="1678" y="10388"/>
            <a:chExt cx="9252" cy="9252"/>
          </a:xfrm>
        </p:grpSpPr>
        <p:pic>
          <p:nvPicPr>
            <p:cNvPr id="25" name="图片 2"/>
            <p:cNvPicPr>
              <a:picLocks noChangeAspect="1"/>
            </p:cNvPicPr>
            <p:nvPr/>
          </p:nvPicPr>
          <p:blipFill rotWithShape="1">
            <a:blip r:embed="rId5"/>
            <a:srcRect/>
            <a:stretch>
              <a:fillRect/>
            </a:stretch>
          </p:blipFill>
          <p:spPr>
            <a:xfrm>
              <a:off x="2558" y="11225"/>
              <a:ext cx="7490" cy="7579"/>
            </a:xfrm>
            <a:prstGeom prst="ellipse">
              <a:avLst/>
            </a:prstGeom>
          </p:spPr>
        </p:pic>
        <p:pic>
          <p:nvPicPr>
            <p:cNvPr id="23" name="Grafik 22" descr="Ein Bild, das Spiegel enthält.&#10;&#10;Automatisch generierte Beschreibung"/>
            <p:cNvPicPr>
              <a:picLocks noChangeAspect="1"/>
            </p:cNvPicPr>
            <p:nvPr/>
          </p:nvPicPr>
          <p:blipFill>
            <a:blip r:embed="rId6"/>
            <a:stretch>
              <a:fillRect/>
            </a:stretch>
          </p:blipFill>
          <p:spPr>
            <a:xfrm>
              <a:off x="1678" y="10388"/>
              <a:ext cx="9252" cy="92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415522" y="6102546"/>
            <a:ext cx="14278525" cy="14278525"/>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graphicFrame>
        <p:nvGraphicFramePr>
          <p:cNvPr id="4" name="对象 3"/>
          <p:cNvGraphicFramePr/>
          <p:nvPr>
            <p:custDataLst>
              <p:tags r:id="rId1"/>
            </p:custDataLst>
          </p:nvPr>
        </p:nvGraphicFramePr>
        <p:xfrm>
          <a:off x="10766425" y="3900805"/>
          <a:ext cx="12684760" cy="8108950"/>
        </p:xfrm>
        <a:graphic>
          <a:graphicData uri="http://schemas.openxmlformats.org/presentationml/2006/ole">
            <mc:AlternateContent xmlns:mc="http://schemas.openxmlformats.org/markup-compatibility/2006">
              <mc:Choice xmlns:v="urn:schemas-microsoft-com:vml" Requires="v">
                <p:oleObj r:id="rId4" imgW="10918190" imgH="8102600" progId="Paint.Picture">
                  <p:embed/>
                </p:oleObj>
              </mc:Choice>
              <mc:Fallback>
                <p:oleObj r:id="rId4" imgW="10918190" imgH="8102600" progId="Paint.Picture">
                  <p:embed/>
                  <p:pic>
                    <p:nvPicPr>
                      <p:cNvPr id="0" name="对象 3"/>
                      <p:cNvPicPr/>
                      <p:nvPr/>
                    </p:nvPicPr>
                    <p:blipFill>
                      <a:blip r:embed="rId5"/>
                      <a:stretch>
                        <a:fillRect/>
                      </a:stretch>
                    </p:blipFill>
                    <p:spPr>
                      <a:xfrm>
                        <a:off x="10766425" y="3900805"/>
                        <a:ext cx="12684760" cy="8108950"/>
                      </a:xfrm>
                      <a:prstGeom prst="rect">
                        <a:avLst/>
                      </a:prstGeom>
                    </p:spPr>
                  </p:pic>
                </p:oleObj>
              </mc:Fallback>
            </mc:AlternateContent>
          </a:graphicData>
        </a:graphic>
      </p:graphicFrame>
      <p:sp>
        <p:nvSpPr>
          <p:cNvPr id="5" name="Titel 4"/>
          <p:cNvSpPr>
            <a:spLocks noGrp="1"/>
          </p:cNvSpPr>
          <p:nvPr>
            <p:ph type="title"/>
          </p:nvPr>
        </p:nvSpPr>
        <p:spPr>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0" dirty="0">
                <a:solidFill>
                  <a:schemeClr val="tx1"/>
                </a:solidFill>
                <a:ea typeface="+mn-ea"/>
                <a:cs typeface="+mn-ea"/>
                <a:sym typeface="+mn-lt"/>
              </a:rPr>
              <a:t>Energy-saving thermal insulation device</a:t>
            </a:r>
            <a:endParaRPr lang="zh-CN" altLang="en-US" b="0" dirty="0">
              <a:solidFill>
                <a:schemeClr val="tx1"/>
              </a:solidFill>
              <a:ea typeface="+mn-ea"/>
              <a:cs typeface="+mn-ea"/>
              <a:sym typeface="+mn-lt"/>
            </a:endParaRPr>
          </a:p>
        </p:txBody>
      </p:sp>
      <p:sp>
        <p:nvSpPr>
          <p:cNvPr id="7" name="Foliennummernplatzhalter 6">
            <a:extLst>
              <a:ext uri="{FF2B5EF4-FFF2-40B4-BE49-F238E27FC236}">
                <a16:creationId xmlns:a16="http://schemas.microsoft.com/office/drawing/2014/main" id="{55594D08-A44D-CFF4-269D-866D80558805}"/>
              </a:ext>
            </a:extLst>
          </p:cNvPr>
          <p:cNvSpPr>
            <a:spLocks noGrp="1"/>
          </p:cNvSpPr>
          <p:nvPr>
            <p:ph type="sldNum" sz="quarter" idx="4"/>
          </p:nvPr>
        </p:nvSpPr>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16</a:t>
            </a:fld>
            <a:endParaRPr lang="de-DE" dirty="0">
              <a:latin typeface="微软雅黑" panose="020B0503020204020204" pitchFamily="34" charset="-122"/>
              <a:ea typeface="微软雅黑" panose="020B0503020204020204" pitchFamily="34" charset="-122"/>
            </a:endParaRPr>
          </a:p>
        </p:txBody>
      </p:sp>
      <p:cxnSp>
        <p:nvCxnSpPr>
          <p:cNvPr id="15" name="Gerade Verbindung mit Pfeil 14"/>
          <p:cNvCxnSpPr/>
          <p:nvPr/>
        </p:nvCxnSpPr>
        <p:spPr>
          <a:xfrm>
            <a:off x="1647476" y="9167044"/>
            <a:ext cx="12578715" cy="0"/>
          </a:xfrm>
          <a:prstGeom prst="straightConnector1">
            <a:avLst/>
          </a:prstGeom>
          <a:ln w="19050" cmpd="sng">
            <a:solidFill>
              <a:schemeClr val="accent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矩形 10"/>
          <p:cNvSpPr>
            <a:spLocks noChangeArrowheads="1"/>
          </p:cNvSpPr>
          <p:nvPr/>
        </p:nvSpPr>
        <p:spPr bwMode="auto">
          <a:xfrm>
            <a:off x="1646873" y="9526702"/>
            <a:ext cx="8199755" cy="2027158"/>
          </a:xfrm>
          <a:prstGeom prst="rect">
            <a:avLst/>
          </a:prstGeom>
        </p:spPr>
        <p:txBody>
          <a:bodyPr wrap="square">
            <a:spAutoFit/>
          </a:bodyPr>
          <a:lstStyle/>
          <a:p>
            <a:pPr marL="457200" indent="-457200">
              <a:lnSpc>
                <a:spcPct val="114000"/>
              </a:lnSpc>
              <a:spcAft>
                <a:spcPts val="1200"/>
              </a:spcAft>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Double barrel shell structure, removable energy-saving insulation structure design, effectively improve the heating and insulation effect</a:t>
            </a:r>
          </a:p>
        </p:txBody>
      </p:sp>
      <p:sp>
        <p:nvSpPr>
          <p:cNvPr id="6" name="椭圆 5"/>
          <p:cNvSpPr/>
          <p:nvPr/>
        </p:nvSpPr>
        <p:spPr>
          <a:xfrm>
            <a:off x="-7675118" y="5757483"/>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 name="椭圆 2"/>
          <p:cNvSpPr/>
          <p:nvPr/>
        </p:nvSpPr>
        <p:spPr>
          <a:xfrm>
            <a:off x="1137698" y="11302119"/>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grpSp>
        <p:nvGrpSpPr>
          <p:cNvPr id="37" name="组合 36"/>
          <p:cNvGrpSpPr/>
          <p:nvPr/>
        </p:nvGrpSpPr>
        <p:grpSpPr>
          <a:xfrm>
            <a:off x="6908999" y="5757264"/>
            <a:ext cx="1927581" cy="1927581"/>
            <a:chOff x="10136839" y="9052105"/>
            <a:chExt cx="2774447" cy="2774447"/>
          </a:xfrm>
        </p:grpSpPr>
        <p:sp>
          <p:nvSpPr>
            <p:cNvPr id="38" name="椭圆 37"/>
            <p:cNvSpPr/>
            <p:nvPr/>
          </p:nvSpPr>
          <p:spPr>
            <a:xfrm>
              <a:off x="10136839" y="9052105"/>
              <a:ext cx="2774447" cy="2774447"/>
            </a:xfrm>
            <a:prstGeom prst="ellipse">
              <a:avLst/>
            </a:prstGeom>
            <a:solidFill>
              <a:schemeClr val="bg1"/>
            </a:solidFill>
            <a:ln w="73025">
              <a:solidFill>
                <a:srgbClr val="54A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pic>
          <p:nvPicPr>
            <p:cNvPr id="41" name="图片 40"/>
            <p:cNvPicPr>
              <a:picLocks noChangeAspect="1"/>
            </p:cNvPicPr>
            <p:nvPr/>
          </p:nvPicPr>
          <p:blipFill>
            <a:blip r:embed="rId6" cstate="screen"/>
            <a:stretch>
              <a:fillRect/>
            </a:stretch>
          </p:blipFill>
          <p:spPr>
            <a:xfrm>
              <a:off x="10494385" y="9104787"/>
              <a:ext cx="2242916" cy="224291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6">
            <a:extLst>
              <a:ext uri="{FF2B5EF4-FFF2-40B4-BE49-F238E27FC236}">
                <a16:creationId xmlns:a16="http://schemas.microsoft.com/office/drawing/2014/main" id="{E942C590-468D-8BD1-4B7B-660EAA97B771}"/>
              </a:ext>
            </a:extLst>
          </p:cNvPr>
          <p:cNvGrpSpPr/>
          <p:nvPr/>
        </p:nvGrpSpPr>
        <p:grpSpPr>
          <a:xfrm>
            <a:off x="540652" y="2888694"/>
            <a:ext cx="13572274" cy="6872346"/>
            <a:chOff x="2544418" y="2079455"/>
            <a:chExt cx="19759543" cy="8787190"/>
          </a:xfrm>
        </p:grpSpPr>
        <p:pic>
          <p:nvPicPr>
            <p:cNvPr id="12" name="图片 2" descr="1200曲线B_画板 1">
              <a:extLst>
                <a:ext uri="{FF2B5EF4-FFF2-40B4-BE49-F238E27FC236}">
                  <a16:creationId xmlns:a16="http://schemas.microsoft.com/office/drawing/2014/main" id="{F6DC1B88-3903-7F13-7DAA-3EF1BBFFF409}"/>
                </a:ext>
              </a:extLst>
            </p:cNvPr>
            <p:cNvPicPr>
              <a:picLocks noChangeAspect="1"/>
            </p:cNvPicPr>
            <p:nvPr/>
          </p:nvPicPr>
          <p:blipFill>
            <a:blip r:embed="rId3"/>
            <a:srcRect t="29731" b="31513"/>
            <a:stretch>
              <a:fillRect/>
            </a:stretch>
          </p:blipFill>
          <p:spPr>
            <a:xfrm>
              <a:off x="2544418" y="2079455"/>
              <a:ext cx="19759543" cy="8787190"/>
            </a:xfrm>
            <a:prstGeom prst="rect">
              <a:avLst/>
            </a:prstGeom>
          </p:spPr>
        </p:pic>
        <p:sp>
          <p:nvSpPr>
            <p:cNvPr id="14" name="文本框 4">
              <a:extLst>
                <a:ext uri="{FF2B5EF4-FFF2-40B4-BE49-F238E27FC236}">
                  <a16:creationId xmlns:a16="http://schemas.microsoft.com/office/drawing/2014/main" id="{A80B8E38-953E-F706-F861-06BB5C2FD449}"/>
                </a:ext>
              </a:extLst>
            </p:cNvPr>
            <p:cNvSpPr txBox="1"/>
            <p:nvPr/>
          </p:nvSpPr>
          <p:spPr>
            <a:xfrm>
              <a:off x="2647587" y="3030720"/>
              <a:ext cx="5653279" cy="525298"/>
            </a:xfrm>
            <a:prstGeom prst="rect">
              <a:avLst/>
            </a:prstGeom>
            <a:solidFill>
              <a:schemeClr val="bg1"/>
            </a:solidFill>
          </p:spPr>
          <p:txBody>
            <a:bodyPr wrap="square" rtlCol="0">
              <a:spAutoFit/>
            </a:bodyPr>
            <a:lstStyle/>
            <a:p>
              <a:r>
                <a:rPr lang="en-US" altLang="zh-CN" dirty="0">
                  <a:solidFill>
                    <a:schemeClr val="tx2"/>
                  </a:solidFill>
                  <a:latin typeface="Open Sans" panose="020B0606030504020204" pitchFamily="34" charset="0"/>
                  <a:ea typeface="Open Sans" panose="020B0606030504020204" pitchFamily="34" charset="0"/>
                  <a:cs typeface="Open Sans" panose="020B0606030504020204" pitchFamily="34" charset="0"/>
                </a:rPr>
                <a:t>Product weight (g)</a:t>
              </a:r>
              <a:endParaRPr lang="zh-CN" altLang="en-US" dirty="0">
                <a:solidFill>
                  <a:schemeClr val="tx2"/>
                </a:solidFill>
                <a:latin typeface="Open Sans" panose="020B0606030504020204" pitchFamily="34" charset="0"/>
                <a:cs typeface="Open Sans" panose="020B0606030504020204" pitchFamily="34" charset="0"/>
              </a:endParaRPr>
            </a:p>
          </p:txBody>
        </p:sp>
        <p:sp>
          <p:nvSpPr>
            <p:cNvPr id="15" name="文本框 5">
              <a:extLst>
                <a:ext uri="{FF2B5EF4-FFF2-40B4-BE49-F238E27FC236}">
                  <a16:creationId xmlns:a16="http://schemas.microsoft.com/office/drawing/2014/main" id="{6654BBEC-3580-C123-B77E-20D025221B5F}"/>
                </a:ext>
              </a:extLst>
            </p:cNvPr>
            <p:cNvSpPr txBox="1"/>
            <p:nvPr/>
          </p:nvSpPr>
          <p:spPr>
            <a:xfrm>
              <a:off x="19419245" y="10129836"/>
              <a:ext cx="2612781" cy="472239"/>
            </a:xfrm>
            <a:prstGeom prst="rect">
              <a:avLst/>
            </a:prstGeom>
            <a:solidFill>
              <a:schemeClr val="bg1"/>
            </a:solidFill>
          </p:spPr>
          <p:txBody>
            <a:bodyPr wrap="square" rtlCol="0">
              <a:spAutoFit/>
            </a:bodyPr>
            <a:lstStyle/>
            <a:p>
              <a:r>
                <a:rPr lang="en-US" altLang="zh-CN" dirty="0">
                  <a:solidFill>
                    <a:schemeClr val="tx2"/>
                  </a:solidFill>
                  <a:latin typeface="Open Sans" panose="020B0606030504020204" pitchFamily="34" charset="0"/>
                  <a:ea typeface="Open Sans" panose="020B0606030504020204" pitchFamily="34" charset="0"/>
                  <a:cs typeface="Open Sans" panose="020B0606030504020204" pitchFamily="34" charset="0"/>
                </a:rPr>
                <a:t>Shots</a:t>
              </a:r>
              <a:endParaRPr lang="zh-CN" altLang="en-US" dirty="0">
                <a:solidFill>
                  <a:schemeClr val="tx2"/>
                </a:solidFill>
                <a:latin typeface="Open Sans" panose="020B0606030504020204" pitchFamily="34" charset="0"/>
                <a:cs typeface="Open Sans" panose="020B0606030504020204" pitchFamily="34" charset="0"/>
              </a:endParaRPr>
            </a:p>
          </p:txBody>
        </p:sp>
      </p:grpSp>
      <p:sp>
        <p:nvSpPr>
          <p:cNvPr id="13" name="Titel 3"/>
          <p:cNvSpPr>
            <a:spLocks noGrp="1"/>
          </p:cNvSpPr>
          <p:nvPr>
            <p:ph type="title"/>
          </p:nvPr>
        </p:nvSpPr>
        <p:spPr/>
        <p:txBody>
          <a:bodyPr>
            <a:normAutofit/>
          </a:bodyPr>
          <a:lstStyle/>
          <a:p>
            <a:r>
              <a:rPr lang="en-US" altLang="zh-CN" b="0" dirty="0">
                <a:ea typeface="+mn-ea"/>
                <a:cs typeface="+mn-ea"/>
                <a:sym typeface="+mn-lt"/>
              </a:rPr>
              <a:t>Injection fully closed loop</a:t>
            </a:r>
            <a:endParaRPr lang="zh-CN" altLang="en-US" b="0" dirty="0">
              <a:ea typeface="+mn-ea"/>
              <a:cs typeface="+mn-ea"/>
              <a:sym typeface="+mn-lt"/>
            </a:endParaRPr>
          </a:p>
        </p:txBody>
      </p:sp>
      <p:sp>
        <p:nvSpPr>
          <p:cNvPr id="4" name="矩形 3"/>
          <p:cNvSpPr/>
          <p:nvPr/>
        </p:nvSpPr>
        <p:spPr>
          <a:xfrm>
            <a:off x="777871" y="2895118"/>
            <a:ext cx="2263489" cy="816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6" name="TextBox 28">
            <a:extLst>
              <a:ext uri="{FF2B5EF4-FFF2-40B4-BE49-F238E27FC236}">
                <a16:creationId xmlns:a16="http://schemas.microsoft.com/office/drawing/2014/main" id="{C01D81AF-D495-9E02-DC0F-125BD289CFC4}"/>
              </a:ext>
            </a:extLst>
          </p:cNvPr>
          <p:cNvSpPr txBox="1">
            <a:spLocks noChangeArrowheads="1"/>
          </p:cNvSpPr>
          <p:nvPr/>
        </p:nvSpPr>
        <p:spPr bwMode="auto">
          <a:xfrm>
            <a:off x="15581816" y="4652629"/>
            <a:ext cx="9361348" cy="4322465"/>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nSpc>
                <a:spcPct val="150000"/>
              </a:lnSpc>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High precision and repeatability</a:t>
            </a:r>
          </a:p>
          <a:p>
            <a:pPr>
              <a:lnSpc>
                <a:spcPct val="150000"/>
              </a:lnSpc>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Fast response</a:t>
            </a:r>
          </a:p>
          <a:p>
            <a:pPr>
              <a:lnSpc>
                <a:spcPct val="150000"/>
              </a:lnSpc>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Stability also at low injection-speeds</a:t>
            </a:r>
          </a:p>
          <a:p>
            <a:pPr>
              <a:lnSpc>
                <a:spcPct val="150000"/>
              </a:lnSpc>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Process adaptability</a:t>
            </a:r>
          </a:p>
          <a:p>
            <a:pPr>
              <a:lnSpc>
                <a:spcPct val="150000"/>
              </a:lnSpc>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Consistent product quality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704850" y="3296285"/>
            <a:ext cx="9860280" cy="2597827"/>
          </a:xfrm>
          <a:prstGeom prst="rect">
            <a:avLst/>
          </a:prstGeom>
          <a:noFill/>
        </p:spPr>
        <p:txBody>
          <a:bodyPr wrap="square" rtlCol="0">
            <a:spAutoFit/>
          </a:bodyPr>
          <a:lstStyle/>
          <a:p>
            <a:pPr marL="457200" indent="-457200">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Improving weight stability of injection molded products</a:t>
            </a:r>
          </a:p>
          <a:p>
            <a:pPr marL="457200" indent="-457200">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Some disturbance factors in the injection filling process are controlled in real time to achieve the weight stability control goal of the injection product</a:t>
            </a:r>
            <a:endParaRPr lang="zh-CN" altLang="en-US" sz="2800" dirty="0">
              <a:latin typeface="Open Sans" panose="020B0606030504020204" pitchFamily="34" charset="0"/>
              <a:cs typeface="+mn-ea"/>
              <a:sym typeface="+mn-lt"/>
            </a:endParaRPr>
          </a:p>
        </p:txBody>
      </p:sp>
      <p:pic>
        <p:nvPicPr>
          <p:cNvPr id="65" name="图片 64" descr="E:\1.各机型资料\五代机\宣传资料\照片\螺杆料筒图纸.jpg螺杆料筒图纸"/>
          <p:cNvPicPr>
            <a:picLocks noChangeAspect="1"/>
          </p:cNvPicPr>
          <p:nvPr/>
        </p:nvPicPr>
        <p:blipFill>
          <a:blip r:embed="rId11"/>
          <a:srcRect/>
          <a:stretch>
            <a:fillRect/>
          </a:stretch>
        </p:blipFill>
        <p:spPr>
          <a:xfrm>
            <a:off x="11178978" y="2954965"/>
            <a:ext cx="4303762" cy="1631944"/>
          </a:xfrm>
          <a:prstGeom prst="rect">
            <a:avLst/>
          </a:prstGeom>
        </p:spPr>
      </p:pic>
      <p:sp>
        <p:nvSpPr>
          <p:cNvPr id="66" name="矩形: 圆角 66"/>
          <p:cNvSpPr/>
          <p:nvPr>
            <p:custDataLst>
              <p:tags r:id="rId1"/>
            </p:custDataLst>
          </p:nvPr>
        </p:nvSpPr>
        <p:spPr>
          <a:xfrm>
            <a:off x="20453704" y="4203828"/>
            <a:ext cx="2140585" cy="795020"/>
          </a:xfrm>
          <a:prstGeom prst="roundRect">
            <a:avLst>
              <a:gd name="adj" fmla="val 433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153986"/>
                </a:solidFill>
                <a:latin typeface="Open Sans" panose="020B0606030504020204" pitchFamily="34" charset="0"/>
                <a:cs typeface="+mn-ea"/>
                <a:sym typeface="+mn-lt"/>
              </a:rPr>
              <a:t>HT Inject</a:t>
            </a:r>
            <a:endParaRPr lang="zh-CN" altLang="en-US" sz="3200" b="1" dirty="0">
              <a:solidFill>
                <a:srgbClr val="153986"/>
              </a:solidFill>
              <a:latin typeface="Open Sans" panose="020B0606030504020204" pitchFamily="34" charset="0"/>
              <a:cs typeface="+mn-ea"/>
              <a:sym typeface="+mn-lt"/>
            </a:endParaRPr>
          </a:p>
        </p:txBody>
      </p:sp>
      <p:pic>
        <p:nvPicPr>
          <p:cNvPr id="67" name="Grafik 33"/>
          <p:cNvPicPr>
            <a:picLocks noChangeAspect="1"/>
          </p:cNvPicPr>
          <p:nvPr>
            <p:custDataLst>
              <p:tags r:id="rId2"/>
            </p:custDataLst>
          </p:nvPr>
        </p:nvPicPr>
        <p:blipFill>
          <a:blip r:embed="rId12"/>
          <a:stretch>
            <a:fillRect/>
          </a:stretch>
        </p:blipFill>
        <p:spPr>
          <a:xfrm>
            <a:off x="19608030" y="5446523"/>
            <a:ext cx="3649092" cy="3725854"/>
          </a:xfrm>
          <a:prstGeom prst="rect">
            <a:avLst/>
          </a:prstGeom>
        </p:spPr>
      </p:pic>
      <p:pic>
        <p:nvPicPr>
          <p:cNvPr id="68" name="图片 67" descr="电脑萤幕&#10;&#10;描述已自动生成"/>
          <p:cNvPicPr>
            <a:picLocks noChangeAspect="1"/>
          </p:cNvPicPr>
          <p:nvPr>
            <p:custDataLst>
              <p:tags r:id="rId3"/>
            </p:custDataLst>
          </p:nvPr>
        </p:nvPicPr>
        <p:blipFill>
          <a:blip r:embed="rId13"/>
          <a:stretch>
            <a:fillRect/>
          </a:stretch>
        </p:blipFill>
        <p:spPr>
          <a:xfrm>
            <a:off x="16233166" y="5130666"/>
            <a:ext cx="2391410" cy="4208780"/>
          </a:xfrm>
          <a:prstGeom prst="rect">
            <a:avLst/>
          </a:prstGeom>
        </p:spPr>
      </p:pic>
      <p:grpSp>
        <p:nvGrpSpPr>
          <p:cNvPr id="69" name="组合 68"/>
          <p:cNvGrpSpPr/>
          <p:nvPr/>
        </p:nvGrpSpPr>
        <p:grpSpPr>
          <a:xfrm>
            <a:off x="9393587" y="8235409"/>
            <a:ext cx="5429108" cy="3776200"/>
            <a:chOff x="10717396" y="7351141"/>
            <a:chExt cx="6677320" cy="4644390"/>
          </a:xfrm>
        </p:grpSpPr>
        <p:pic>
          <p:nvPicPr>
            <p:cNvPr id="70" name="图片 69"/>
            <p:cNvPicPr>
              <a:picLocks noChangeAspect="1"/>
            </p:cNvPicPr>
            <p:nvPr>
              <p:custDataLst>
                <p:tags r:id="rId8"/>
              </p:custDataLst>
            </p:nvPr>
          </p:nvPicPr>
          <p:blipFill>
            <a:blip r:embed="rId14"/>
            <a:stretch>
              <a:fillRect/>
            </a:stretch>
          </p:blipFill>
          <p:spPr>
            <a:xfrm>
              <a:off x="10717396" y="7351141"/>
              <a:ext cx="6229985" cy="4644390"/>
            </a:xfrm>
            <a:prstGeom prst="rect">
              <a:avLst/>
            </a:prstGeom>
          </p:spPr>
        </p:pic>
        <p:sp>
          <p:nvSpPr>
            <p:cNvPr id="71" name="矩形 70"/>
            <p:cNvSpPr/>
            <p:nvPr/>
          </p:nvSpPr>
          <p:spPr>
            <a:xfrm>
              <a:off x="15432725" y="8787768"/>
              <a:ext cx="1961991" cy="503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solidFill>
                    <a:sysClr val="windowText" lastClr="000000"/>
                  </a:solidFill>
                  <a:latin typeface="Open Sans" panose="020B0606030504020204" pitchFamily="34" charset="0"/>
                  <a:cs typeface="+mn-ea"/>
                  <a:sym typeface="+mn-lt"/>
                </a:rPr>
                <a:t>Holding</a:t>
              </a:r>
              <a:endParaRPr lang="zh-CN" altLang="en-US" sz="2800" dirty="0">
                <a:solidFill>
                  <a:sysClr val="windowText" lastClr="000000"/>
                </a:solidFill>
                <a:latin typeface="Open Sans" panose="020B0606030504020204" pitchFamily="34" charset="0"/>
                <a:cs typeface="+mn-ea"/>
                <a:sym typeface="+mn-lt"/>
              </a:endParaRPr>
            </a:p>
          </p:txBody>
        </p:sp>
        <p:sp>
          <p:nvSpPr>
            <p:cNvPr id="72" name="矩形 71"/>
            <p:cNvSpPr/>
            <p:nvPr/>
          </p:nvSpPr>
          <p:spPr>
            <a:xfrm>
              <a:off x="13062996" y="11404440"/>
              <a:ext cx="1774371" cy="452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ysClr val="windowText" lastClr="000000"/>
                  </a:solidFill>
                  <a:latin typeface="Open Sans" panose="020B0606030504020204" pitchFamily="34" charset="0"/>
                  <a:cs typeface="+mn-ea"/>
                  <a:sym typeface="+mn-lt"/>
                </a:rPr>
                <a:t>Time</a:t>
              </a:r>
              <a:endParaRPr lang="zh-CN" altLang="en-US" sz="2800" dirty="0">
                <a:solidFill>
                  <a:sysClr val="windowText" lastClr="000000"/>
                </a:solidFill>
                <a:latin typeface="Open Sans" panose="020B0606030504020204" pitchFamily="34" charset="0"/>
                <a:cs typeface="+mn-ea"/>
                <a:sym typeface="+mn-lt"/>
              </a:endParaRPr>
            </a:p>
          </p:txBody>
        </p:sp>
        <p:sp>
          <p:nvSpPr>
            <p:cNvPr id="73" name="矩形 72"/>
            <p:cNvSpPr/>
            <p:nvPr/>
          </p:nvSpPr>
          <p:spPr>
            <a:xfrm rot="16200000">
              <a:off x="9960703" y="9073533"/>
              <a:ext cx="2160519" cy="452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ysClr val="windowText" lastClr="000000"/>
                  </a:solidFill>
                  <a:latin typeface="Open Sans" panose="020B0606030504020204" pitchFamily="34" charset="0"/>
                  <a:cs typeface="+mn-ea"/>
                  <a:sym typeface="+mn-lt"/>
                </a:rPr>
                <a:t>Pressure</a:t>
              </a:r>
              <a:endParaRPr lang="zh-CN" altLang="en-US" sz="2800" dirty="0">
                <a:solidFill>
                  <a:sysClr val="windowText" lastClr="000000"/>
                </a:solidFill>
                <a:latin typeface="Open Sans" panose="020B0606030504020204" pitchFamily="34" charset="0"/>
                <a:cs typeface="+mn-ea"/>
                <a:sym typeface="+mn-lt"/>
              </a:endParaRPr>
            </a:p>
          </p:txBody>
        </p:sp>
      </p:grpSp>
      <p:pic>
        <p:nvPicPr>
          <p:cNvPr id="74" name="图片 73"/>
          <p:cNvPicPr>
            <a:picLocks noChangeAspect="1"/>
          </p:cNvPicPr>
          <p:nvPr>
            <p:custDataLst>
              <p:tags r:id="rId4"/>
            </p:custDataLst>
          </p:nvPr>
        </p:nvPicPr>
        <p:blipFill>
          <a:blip r:embed="rId15"/>
          <a:stretch>
            <a:fillRect/>
          </a:stretch>
        </p:blipFill>
        <p:spPr>
          <a:xfrm>
            <a:off x="1260668" y="7155785"/>
            <a:ext cx="6953026" cy="5505045"/>
          </a:xfrm>
          <a:prstGeom prst="rect">
            <a:avLst/>
          </a:prstGeom>
        </p:spPr>
      </p:pic>
      <p:cxnSp>
        <p:nvCxnSpPr>
          <p:cNvPr id="75" name="直接连接符 74"/>
          <p:cNvCxnSpPr/>
          <p:nvPr>
            <p:custDataLst>
              <p:tags r:id="rId5"/>
            </p:custDataLst>
          </p:nvPr>
        </p:nvCxnSpPr>
        <p:spPr bwMode="auto">
          <a:xfrm>
            <a:off x="6200046" y="8576543"/>
            <a:ext cx="0" cy="1895001"/>
          </a:xfrm>
          <a:prstGeom prst="line">
            <a:avLst/>
          </a:prstGeom>
          <a:noFill/>
          <a:ln w="28575" cap="flat" cmpd="sng" algn="ctr">
            <a:solidFill>
              <a:schemeClr val="tx1"/>
            </a:solidFill>
            <a:prstDash val="dash"/>
            <a:round/>
            <a:headEnd type="none" w="med" len="med"/>
            <a:tailEnd type="none" w="med" len="med"/>
          </a:ln>
          <a:effectLst/>
        </p:spPr>
      </p:cxnSp>
      <p:grpSp>
        <p:nvGrpSpPr>
          <p:cNvPr id="76" name="组合 75"/>
          <p:cNvGrpSpPr/>
          <p:nvPr/>
        </p:nvGrpSpPr>
        <p:grpSpPr>
          <a:xfrm>
            <a:off x="3539220" y="7463484"/>
            <a:ext cx="1856339" cy="400428"/>
            <a:chOff x="1033018" y="2473134"/>
            <a:chExt cx="1565300" cy="724958"/>
          </a:xfrm>
        </p:grpSpPr>
        <p:sp>
          <p:nvSpPr>
            <p:cNvPr id="77" name="椭圆 76"/>
            <p:cNvSpPr/>
            <p:nvPr>
              <p:custDataLst>
                <p:tags r:id="rId6"/>
              </p:custDataLst>
            </p:nvPr>
          </p:nvSpPr>
          <p:spPr bwMode="auto">
            <a:xfrm>
              <a:off x="1033018" y="2473134"/>
              <a:ext cx="144016" cy="705197"/>
            </a:xfrm>
            <a:prstGeom prst="ellipse">
              <a:avLst/>
            </a:prstGeom>
            <a:solidFill>
              <a:schemeClr val="accent2"/>
            </a:soli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sp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dirty="0">
                <a:ln>
                  <a:noFill/>
                </a:ln>
                <a:solidFill>
                  <a:schemeClr val="tx1"/>
                </a:solidFill>
                <a:effectLst/>
                <a:latin typeface="Open Sans" panose="020B0606030504020204" pitchFamily="34" charset="0"/>
                <a:cs typeface="+mn-ea"/>
                <a:sym typeface="+mn-lt"/>
              </a:endParaRPr>
            </a:p>
          </p:txBody>
        </p:sp>
        <p:sp>
          <p:nvSpPr>
            <p:cNvPr id="78" name="椭圆 77"/>
            <p:cNvSpPr/>
            <p:nvPr>
              <p:custDataLst>
                <p:tags r:id="rId7"/>
              </p:custDataLst>
            </p:nvPr>
          </p:nvSpPr>
          <p:spPr bwMode="auto">
            <a:xfrm>
              <a:off x="2454302" y="2492895"/>
              <a:ext cx="144016" cy="705197"/>
            </a:xfrm>
            <a:prstGeom prst="ellipse">
              <a:avLst/>
            </a:prstGeom>
            <a:solidFill>
              <a:srgbClr val="FF70FF"/>
            </a:solidFill>
            <a:ln w="12700" cap="flat" cmpd="sng" algn="ctr">
              <a:solidFill>
                <a:srgbClr val="FF59FF"/>
              </a:solidFill>
              <a:prstDash val="solid"/>
              <a:round/>
              <a:headEnd type="none" w="med" len="med"/>
              <a:tailEnd type="none" w="med" len="med"/>
            </a:ln>
            <a:effectLst/>
          </p:spPr>
          <p:txBody>
            <a:bodyPr vert="horz" wrap="square" lIns="91440" tIns="45720" rIns="91440" bIns="45720" numCol="1" rtlCol="0" anchor="t" anchorCtr="0" compatLnSpc="1">
              <a:sp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dirty="0">
                <a:ln>
                  <a:noFill/>
                </a:ln>
                <a:solidFill>
                  <a:schemeClr val="tx1"/>
                </a:solidFill>
                <a:effectLst/>
                <a:latin typeface="Open Sans" panose="020B0606030504020204" pitchFamily="34" charset="0"/>
                <a:cs typeface="+mn-ea"/>
                <a:sym typeface="+mn-lt"/>
              </a:endParaRPr>
            </a:p>
          </p:txBody>
        </p:sp>
      </p:grpSp>
      <p:sp>
        <p:nvSpPr>
          <p:cNvPr id="79" name="矩形 78"/>
          <p:cNvSpPr/>
          <p:nvPr/>
        </p:nvSpPr>
        <p:spPr>
          <a:xfrm>
            <a:off x="3725362" y="7390040"/>
            <a:ext cx="1158677" cy="348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ysClr val="windowText" lastClr="000000"/>
                </a:solidFill>
                <a:latin typeface="Open Sans" panose="020B0606030504020204" pitchFamily="34" charset="0"/>
                <a:cs typeface="+mn-ea"/>
                <a:sym typeface="+mn-lt"/>
              </a:rPr>
              <a:t>Close</a:t>
            </a:r>
            <a:endParaRPr lang="zh-CN" altLang="en-US" sz="2800" dirty="0">
              <a:solidFill>
                <a:sysClr val="windowText" lastClr="000000"/>
              </a:solidFill>
              <a:latin typeface="Open Sans" panose="020B0606030504020204" pitchFamily="34" charset="0"/>
              <a:cs typeface="+mn-ea"/>
              <a:sym typeface="+mn-lt"/>
            </a:endParaRPr>
          </a:p>
        </p:txBody>
      </p:sp>
      <p:sp>
        <p:nvSpPr>
          <p:cNvPr id="80" name="矩形 79"/>
          <p:cNvSpPr/>
          <p:nvPr/>
        </p:nvSpPr>
        <p:spPr>
          <a:xfrm>
            <a:off x="5542229" y="7387188"/>
            <a:ext cx="1158677" cy="334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ysClr val="windowText" lastClr="000000"/>
                </a:solidFill>
                <a:latin typeface="Open Sans" panose="020B0606030504020204" pitchFamily="34" charset="0"/>
                <a:cs typeface="+mn-ea"/>
                <a:sym typeface="+mn-lt"/>
              </a:rPr>
              <a:t>Open</a:t>
            </a:r>
            <a:endParaRPr lang="zh-CN" altLang="en-US" sz="2800" dirty="0">
              <a:solidFill>
                <a:sysClr val="windowText" lastClr="000000"/>
              </a:solidFill>
              <a:latin typeface="Open Sans" panose="020B0606030504020204" pitchFamily="34" charset="0"/>
              <a:cs typeface="+mn-ea"/>
              <a:sym typeface="+mn-lt"/>
            </a:endParaRPr>
          </a:p>
        </p:txBody>
      </p:sp>
      <p:sp>
        <p:nvSpPr>
          <p:cNvPr id="81" name="矩形 80"/>
          <p:cNvSpPr/>
          <p:nvPr/>
        </p:nvSpPr>
        <p:spPr>
          <a:xfrm>
            <a:off x="4282730" y="12406353"/>
            <a:ext cx="2054864" cy="498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ysClr val="windowText" lastClr="000000"/>
                </a:solidFill>
                <a:latin typeface="Open Sans" panose="020B0606030504020204" pitchFamily="34" charset="0"/>
                <a:cs typeface="+mn-ea"/>
                <a:sym typeface="+mn-lt"/>
              </a:rPr>
              <a:t>Cycle time</a:t>
            </a:r>
            <a:endParaRPr lang="zh-CN" altLang="en-US" sz="2800" dirty="0">
              <a:solidFill>
                <a:sysClr val="windowText" lastClr="000000"/>
              </a:solidFill>
              <a:latin typeface="Open Sans" panose="020B0606030504020204" pitchFamily="34" charset="0"/>
              <a:cs typeface="+mn-ea"/>
              <a:sym typeface="+mn-lt"/>
            </a:endParaRPr>
          </a:p>
        </p:txBody>
      </p:sp>
      <p:sp>
        <p:nvSpPr>
          <p:cNvPr id="82" name="矩形 81"/>
          <p:cNvSpPr/>
          <p:nvPr/>
        </p:nvSpPr>
        <p:spPr>
          <a:xfrm rot="16200000">
            <a:off x="316561" y="9462272"/>
            <a:ext cx="2054864" cy="498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Open Sans" panose="020B0606030504020204" pitchFamily="34" charset="0"/>
                <a:cs typeface="+mn-ea"/>
                <a:sym typeface="+mn-lt"/>
              </a:rPr>
              <a:t>Product weight (g)</a:t>
            </a:r>
            <a:endParaRPr lang="zh-CN" altLang="en-US" sz="2000" dirty="0">
              <a:solidFill>
                <a:sysClr val="windowText" lastClr="000000"/>
              </a:solidFill>
              <a:latin typeface="Open Sans" panose="020B0606030504020204" pitchFamily="34" charset="0"/>
              <a:cs typeface="+mn-ea"/>
              <a:sym typeface="+mn-lt"/>
            </a:endParaRPr>
          </a:p>
        </p:txBody>
      </p:sp>
      <p:sp>
        <p:nvSpPr>
          <p:cNvPr id="83" name="文本框 82"/>
          <p:cNvSpPr txBox="1"/>
          <p:nvPr/>
        </p:nvSpPr>
        <p:spPr>
          <a:xfrm>
            <a:off x="2594041" y="10962045"/>
            <a:ext cx="1158677" cy="369332"/>
          </a:xfrm>
          <a:prstGeom prst="rect">
            <a:avLst/>
          </a:prstGeom>
          <a:solidFill>
            <a:schemeClr val="bg1"/>
          </a:solidFill>
        </p:spPr>
        <p:txBody>
          <a:bodyPr wrap="square">
            <a:spAutoFit/>
          </a:bodyPr>
          <a:lstStyle/>
          <a:p>
            <a:r>
              <a:rPr lang="de-DE" altLang="zh-CN" b="0" i="0" dirty="0">
                <a:solidFill>
                  <a:srgbClr val="7474FF"/>
                </a:solidFill>
                <a:effectLst/>
                <a:latin typeface="Open Sans" panose="020B0606030504020204" pitchFamily="34" charset="0"/>
                <a:cs typeface="+mn-ea"/>
                <a:sym typeface="+mn-lt"/>
              </a:rPr>
              <a:t>Variance:</a:t>
            </a:r>
            <a:endParaRPr lang="zh-CN" altLang="en-US" dirty="0">
              <a:solidFill>
                <a:srgbClr val="7474FF"/>
              </a:solidFill>
              <a:latin typeface="Open Sans" panose="020B0606030504020204" pitchFamily="34" charset="0"/>
              <a:cs typeface="+mn-ea"/>
              <a:sym typeface="+mn-lt"/>
            </a:endParaRPr>
          </a:p>
        </p:txBody>
      </p:sp>
      <p:sp>
        <p:nvSpPr>
          <p:cNvPr id="84" name="文本框 83"/>
          <p:cNvSpPr txBox="1"/>
          <p:nvPr/>
        </p:nvSpPr>
        <p:spPr>
          <a:xfrm>
            <a:off x="6053039" y="10943447"/>
            <a:ext cx="1158677" cy="369332"/>
          </a:xfrm>
          <a:prstGeom prst="rect">
            <a:avLst/>
          </a:prstGeom>
          <a:solidFill>
            <a:schemeClr val="bg1"/>
          </a:solidFill>
        </p:spPr>
        <p:txBody>
          <a:bodyPr wrap="square">
            <a:spAutoFit/>
          </a:bodyPr>
          <a:lstStyle/>
          <a:p>
            <a:r>
              <a:rPr lang="de-DE" altLang="zh-CN" b="0" i="0" dirty="0">
                <a:solidFill>
                  <a:srgbClr val="FF50FF"/>
                </a:solidFill>
                <a:effectLst/>
                <a:latin typeface="Open Sans" panose="020B0606030504020204" pitchFamily="34" charset="0"/>
                <a:cs typeface="+mn-ea"/>
                <a:sym typeface="+mn-lt"/>
              </a:rPr>
              <a:t>Variance:</a:t>
            </a:r>
            <a:endParaRPr lang="zh-CN" altLang="en-US" dirty="0">
              <a:solidFill>
                <a:srgbClr val="FF50FF"/>
              </a:solidFill>
              <a:latin typeface="Open Sans" panose="020B0606030504020204" pitchFamily="34" charset="0"/>
              <a:cs typeface="+mn-ea"/>
              <a:sym typeface="+mn-lt"/>
            </a:endParaRPr>
          </a:p>
        </p:txBody>
      </p:sp>
      <p:sp>
        <p:nvSpPr>
          <p:cNvPr id="85" name="文本框 84"/>
          <p:cNvSpPr txBox="1"/>
          <p:nvPr/>
        </p:nvSpPr>
        <p:spPr>
          <a:xfrm>
            <a:off x="2594041" y="10674013"/>
            <a:ext cx="1158677" cy="646331"/>
          </a:xfrm>
          <a:prstGeom prst="rect">
            <a:avLst/>
          </a:prstGeom>
          <a:solidFill>
            <a:schemeClr val="bg1"/>
          </a:solidFill>
        </p:spPr>
        <p:txBody>
          <a:bodyPr wrap="square">
            <a:spAutoFit/>
          </a:bodyPr>
          <a:lstStyle/>
          <a:p>
            <a:r>
              <a:rPr lang="de-DE" altLang="zh-CN" b="0" i="0" dirty="0">
                <a:solidFill>
                  <a:srgbClr val="7474FF"/>
                </a:solidFill>
                <a:effectLst/>
                <a:latin typeface="Open Sans" panose="020B0606030504020204" pitchFamily="34" charset="0"/>
                <a:cs typeface="+mn-ea"/>
                <a:sym typeface="+mn-lt"/>
              </a:rPr>
              <a:t>Average: </a:t>
            </a:r>
            <a:endParaRPr lang="zh-CN" altLang="en-US" dirty="0">
              <a:solidFill>
                <a:srgbClr val="7474FF"/>
              </a:solidFill>
              <a:latin typeface="Open Sans" panose="020B0606030504020204" pitchFamily="34" charset="0"/>
              <a:cs typeface="+mn-ea"/>
              <a:sym typeface="+mn-lt"/>
            </a:endParaRPr>
          </a:p>
        </p:txBody>
      </p:sp>
      <p:sp>
        <p:nvSpPr>
          <p:cNvPr id="86" name="文本框 85"/>
          <p:cNvSpPr txBox="1"/>
          <p:nvPr/>
        </p:nvSpPr>
        <p:spPr>
          <a:xfrm>
            <a:off x="6053040" y="10654517"/>
            <a:ext cx="1091650" cy="369332"/>
          </a:xfrm>
          <a:prstGeom prst="rect">
            <a:avLst/>
          </a:prstGeom>
          <a:solidFill>
            <a:schemeClr val="bg1"/>
          </a:solidFill>
        </p:spPr>
        <p:txBody>
          <a:bodyPr wrap="square">
            <a:spAutoFit/>
          </a:bodyPr>
          <a:lstStyle/>
          <a:p>
            <a:r>
              <a:rPr lang="de-DE" altLang="zh-CN" b="0" i="0" dirty="0">
                <a:solidFill>
                  <a:srgbClr val="FF50FF"/>
                </a:solidFill>
                <a:effectLst/>
                <a:latin typeface="Open Sans" panose="020B0606030504020204" pitchFamily="34" charset="0"/>
                <a:cs typeface="+mn-ea"/>
                <a:sym typeface="+mn-lt"/>
              </a:rPr>
              <a:t>Average:</a:t>
            </a:r>
            <a:endParaRPr lang="zh-CN" altLang="en-US" dirty="0">
              <a:solidFill>
                <a:srgbClr val="FF50FF"/>
              </a:solidFill>
              <a:latin typeface="Open Sans" panose="020B0606030504020204" pitchFamily="34" charset="0"/>
              <a:cs typeface="+mn-ea"/>
              <a:sym typeface="+mn-lt"/>
            </a:endParaRPr>
          </a:p>
        </p:txBody>
      </p:sp>
      <p:sp>
        <p:nvSpPr>
          <p:cNvPr id="87" name="椭圆 86"/>
          <p:cNvSpPr/>
          <p:nvPr/>
        </p:nvSpPr>
        <p:spPr>
          <a:xfrm>
            <a:off x="19541151" y="5475123"/>
            <a:ext cx="3766011" cy="3766011"/>
          </a:xfrm>
          <a:prstGeom prst="ellipse">
            <a:avLst/>
          </a:prstGeom>
          <a:noFill/>
          <a:ln w="635000">
            <a:gradFill>
              <a:gsLst>
                <a:gs pos="100000">
                  <a:srgbClr val="39923D"/>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Open Sans" panose="020B0606030504020204" pitchFamily="34" charset="0"/>
                <a:cs typeface="+mn-ea"/>
                <a:sym typeface="+mn-lt"/>
              </a:rPr>
              <a:t> </a:t>
            </a:r>
            <a:endParaRPr lang="zh-CN" altLang="en-US" dirty="0">
              <a:latin typeface="Open Sans" panose="020B0606030504020204" pitchFamily="34" charset="0"/>
              <a:cs typeface="+mn-ea"/>
              <a:sym typeface="+mn-lt"/>
            </a:endParaRPr>
          </a:p>
        </p:txBody>
      </p:sp>
      <p:sp>
        <p:nvSpPr>
          <p:cNvPr id="88" name="文本框 87"/>
          <p:cNvSpPr txBox="1"/>
          <p:nvPr/>
        </p:nvSpPr>
        <p:spPr>
          <a:xfrm>
            <a:off x="19567814" y="9831122"/>
            <a:ext cx="3888661" cy="584775"/>
          </a:xfrm>
          <a:prstGeom prst="rect">
            <a:avLst/>
          </a:prstGeom>
          <a:noFill/>
        </p:spPr>
        <p:txBody>
          <a:bodyPr wrap="square" rtlCol="0">
            <a:spAutoFit/>
          </a:bodyPr>
          <a:lstStyle/>
          <a:p>
            <a:pPr algn="ctr"/>
            <a:r>
              <a:rPr lang="en-US" altLang="zh-CN" sz="3200" b="1" dirty="0">
                <a:solidFill>
                  <a:srgbClr val="39923D"/>
                </a:solidFill>
                <a:latin typeface="Open Sans" panose="020B0606030504020204" pitchFamily="34" charset="0"/>
                <a:cs typeface="+mn-ea"/>
                <a:sym typeface="+mn-lt"/>
              </a:rPr>
              <a:t>Data processing</a:t>
            </a:r>
          </a:p>
        </p:txBody>
      </p:sp>
      <p:cxnSp>
        <p:nvCxnSpPr>
          <p:cNvPr id="89" name="连接符: 肘形 8"/>
          <p:cNvCxnSpPr/>
          <p:nvPr/>
        </p:nvCxnSpPr>
        <p:spPr>
          <a:xfrm rot="10800000">
            <a:off x="15692190" y="3057849"/>
            <a:ext cx="5831808" cy="1019287"/>
          </a:xfrm>
          <a:prstGeom prst="bentConnector3">
            <a:avLst>
              <a:gd name="adj1" fmla="val 898"/>
            </a:avLst>
          </a:prstGeom>
          <a:ln w="127000">
            <a:solidFill>
              <a:srgbClr val="153986"/>
            </a:solidFill>
            <a:tailEnd type="triangle"/>
          </a:ln>
        </p:spPr>
        <p:style>
          <a:lnRef idx="1">
            <a:schemeClr val="accent1"/>
          </a:lnRef>
          <a:fillRef idx="0">
            <a:schemeClr val="accent1"/>
          </a:fillRef>
          <a:effectRef idx="0">
            <a:schemeClr val="accent1"/>
          </a:effectRef>
          <a:fontRef idx="minor">
            <a:schemeClr val="tx1"/>
          </a:fontRef>
        </p:style>
      </p:cxnSp>
      <p:cxnSp>
        <p:nvCxnSpPr>
          <p:cNvPr id="90" name="连接符: 肘形 25"/>
          <p:cNvCxnSpPr/>
          <p:nvPr/>
        </p:nvCxnSpPr>
        <p:spPr>
          <a:xfrm flipV="1">
            <a:off x="14965896" y="10402495"/>
            <a:ext cx="6546248" cy="1024589"/>
          </a:xfrm>
          <a:prstGeom prst="bentConnector3">
            <a:avLst>
              <a:gd name="adj1" fmla="val 100359"/>
            </a:avLst>
          </a:prstGeom>
          <a:ln w="127000">
            <a:solidFill>
              <a:srgbClr val="39923D"/>
            </a:solidFill>
            <a:tailEnd type="triangle"/>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a:off x="16115273" y="9862936"/>
            <a:ext cx="2627197" cy="2627197"/>
          </a:xfrm>
          <a:prstGeom prst="ellipse">
            <a:avLst/>
          </a:prstGeom>
          <a:solidFill>
            <a:srgbClr val="3992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800" b="1" i="0" u="none" strike="noStrike" cap="none" normalizeH="0" baseline="0" dirty="0">
              <a:ln>
                <a:noFill/>
              </a:ln>
              <a:solidFill>
                <a:schemeClr val="bg1"/>
              </a:solidFill>
              <a:effectLst/>
              <a:latin typeface="Open Sans" panose="020B0606030504020204" pitchFamily="34" charset="0"/>
              <a:cs typeface="+mn-ea"/>
              <a:sym typeface="+mn-lt"/>
            </a:endParaRPr>
          </a:p>
        </p:txBody>
      </p:sp>
      <p:sp>
        <p:nvSpPr>
          <p:cNvPr id="92" name="文本框 91"/>
          <p:cNvSpPr txBox="1"/>
          <p:nvPr/>
        </p:nvSpPr>
        <p:spPr>
          <a:xfrm>
            <a:off x="16215087" y="10521680"/>
            <a:ext cx="2427568" cy="1077218"/>
          </a:xfrm>
          <a:prstGeom prst="rect">
            <a:avLst/>
          </a:prstGeom>
          <a:noFill/>
        </p:spPr>
        <p:txBody>
          <a:bodyPr wrap="square" rtlCol="0">
            <a:spAutoFit/>
          </a:bodyPr>
          <a:lstStyle/>
          <a:p>
            <a:pPr algn="ctr"/>
            <a:r>
              <a:rPr kumimoji="1" lang="en-US" altLang="zh-CN" sz="3200" b="1" i="0" u="none" strike="noStrike" cap="none" normalizeH="0" baseline="0" dirty="0">
                <a:ln>
                  <a:noFill/>
                </a:ln>
                <a:solidFill>
                  <a:schemeClr val="bg1"/>
                </a:solidFill>
                <a:effectLst/>
                <a:latin typeface="Open Sans" panose="020B0606030504020204" pitchFamily="34" charset="0"/>
                <a:cs typeface="+mn-ea"/>
                <a:sym typeface="+mn-lt"/>
              </a:rPr>
              <a:t>Key Algorithm</a:t>
            </a:r>
            <a:endParaRPr kumimoji="1" lang="zh-CN" altLang="en-US" sz="3200" b="1" i="0" u="none" strike="noStrike" cap="none" normalizeH="0" baseline="0" dirty="0">
              <a:ln>
                <a:noFill/>
              </a:ln>
              <a:solidFill>
                <a:schemeClr val="bg1"/>
              </a:solidFill>
              <a:effectLst/>
              <a:latin typeface="Open Sans" panose="020B0606030504020204" pitchFamily="34" charset="0"/>
              <a:cs typeface="+mn-ea"/>
              <a:sym typeface="+mn-lt"/>
            </a:endParaRPr>
          </a:p>
        </p:txBody>
      </p:sp>
      <p:sp>
        <p:nvSpPr>
          <p:cNvPr id="93" name="椭圆 92"/>
          <p:cNvSpPr/>
          <p:nvPr/>
        </p:nvSpPr>
        <p:spPr>
          <a:xfrm>
            <a:off x="10858211" y="1449564"/>
            <a:ext cx="4729740" cy="4729740"/>
          </a:xfrm>
          <a:prstGeom prst="ellipse">
            <a:avLst/>
          </a:prstGeom>
          <a:noFill/>
          <a:ln w="1016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94" name="椭圆 93"/>
          <p:cNvSpPr/>
          <p:nvPr/>
        </p:nvSpPr>
        <p:spPr>
          <a:xfrm>
            <a:off x="17310977" y="1770795"/>
            <a:ext cx="2627197" cy="2627197"/>
          </a:xfrm>
          <a:prstGeom prst="ellipse">
            <a:avLst/>
          </a:prstGeom>
          <a:solidFill>
            <a:srgbClr val="1539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800" b="1" i="0" u="none" strike="noStrike" cap="none" normalizeH="0" baseline="0" dirty="0">
              <a:ln>
                <a:noFill/>
              </a:ln>
              <a:solidFill>
                <a:schemeClr val="bg1"/>
              </a:solidFill>
              <a:effectLst/>
              <a:latin typeface="Open Sans" panose="020B0606030504020204" pitchFamily="34" charset="0"/>
              <a:cs typeface="+mn-ea"/>
              <a:sym typeface="+mn-lt"/>
            </a:endParaRPr>
          </a:p>
        </p:txBody>
      </p:sp>
      <p:sp>
        <p:nvSpPr>
          <p:cNvPr id="95" name="文本框 94"/>
          <p:cNvSpPr txBox="1"/>
          <p:nvPr/>
        </p:nvSpPr>
        <p:spPr>
          <a:xfrm>
            <a:off x="17310977" y="2464482"/>
            <a:ext cx="2627197" cy="1569660"/>
          </a:xfrm>
          <a:prstGeom prst="rect">
            <a:avLst/>
          </a:prstGeom>
          <a:noFill/>
        </p:spPr>
        <p:txBody>
          <a:bodyPr wrap="square" rtlCol="0">
            <a:spAutoFit/>
          </a:bodyPr>
          <a:lstStyle/>
          <a:p>
            <a:pPr algn="ctr"/>
            <a:r>
              <a:rPr kumimoji="1" lang="en-US" altLang="zh-CN" sz="3200" b="1" i="0" u="none" strike="noStrike" cap="none" spc="-150" normalizeH="0" baseline="0" dirty="0">
                <a:ln>
                  <a:noFill/>
                </a:ln>
                <a:solidFill>
                  <a:schemeClr val="bg1"/>
                </a:solidFill>
                <a:effectLst/>
                <a:latin typeface="Open Sans" panose="020B0606030504020204" pitchFamily="34" charset="0"/>
                <a:cs typeface="+mn-ea"/>
                <a:sym typeface="+mn-lt"/>
              </a:rPr>
              <a:t>Mechanical control output</a:t>
            </a:r>
          </a:p>
        </p:txBody>
      </p:sp>
      <p:sp>
        <p:nvSpPr>
          <p:cNvPr id="96" name="椭圆 95"/>
          <p:cNvSpPr/>
          <p:nvPr/>
        </p:nvSpPr>
        <p:spPr>
          <a:xfrm>
            <a:off x="8906632" y="6975626"/>
            <a:ext cx="6047078" cy="6047078"/>
          </a:xfrm>
          <a:prstGeom prst="ellipse">
            <a:avLst/>
          </a:prstGeom>
          <a:noFill/>
          <a:ln w="101600">
            <a:solidFill>
              <a:srgbClr val="3992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99" name="标题 2"/>
          <p:cNvSpPr>
            <a:spLocks noGrp="1"/>
          </p:cNvSpPr>
          <p:nvPr>
            <p:ph type="title"/>
          </p:nvPr>
        </p:nvSpPr>
        <p:spPr>
          <a:prstGeom prst="rect">
            <a:avLst/>
          </a:prstGeom>
        </p:spPr>
        <p:txBody>
          <a:bodyPr>
            <a:normAutofit/>
          </a:bodyPr>
          <a:lstStyle/>
          <a:p>
            <a:r>
              <a:rPr lang="en-US" altLang="zh-CN" b="0" dirty="0">
                <a:ea typeface="+mn-ea"/>
                <a:cs typeface="+mn-ea"/>
                <a:sym typeface="+mn-lt"/>
              </a:rPr>
              <a:t>HT Inject</a:t>
            </a:r>
          </a:p>
        </p:txBody>
      </p:sp>
      <p:sp>
        <p:nvSpPr>
          <p:cNvPr id="2" name="Foliennummernplatzhalter 1">
            <a:extLst>
              <a:ext uri="{FF2B5EF4-FFF2-40B4-BE49-F238E27FC236}">
                <a16:creationId xmlns:a16="http://schemas.microsoft.com/office/drawing/2014/main" id="{D00B5D55-5586-3222-4A36-29E4B3ABE764}"/>
              </a:ext>
            </a:extLst>
          </p:cNvPr>
          <p:cNvSpPr>
            <a:spLocks noGrp="1"/>
          </p:cNvSpPr>
          <p:nvPr>
            <p:ph type="sldNum" sz="quarter" idx="4"/>
          </p:nvPr>
        </p:nvSpPr>
        <p:spPr/>
        <p:txBody>
          <a:bodyPr/>
          <a:lstStyle/>
          <a:p>
            <a:r>
              <a:rPr lang="de-DE"/>
              <a:t>Page  </a:t>
            </a:r>
            <a:fld id="{40ABFDA0-30CA-D749-AA37-09DF4F42551B}" type="slidenum">
              <a:rPr lang="de-DE" smtClean="0"/>
              <a:t>18</a:t>
            </a:fld>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H_SubTitle_2"/>
          <p:cNvSpPr txBox="1">
            <a:spLocks noChangeArrowheads="1"/>
          </p:cNvSpPr>
          <p:nvPr>
            <p:custDataLst>
              <p:tags r:id="rId1"/>
            </p:custDataLst>
          </p:nvPr>
        </p:nvSpPr>
        <p:spPr bwMode="auto">
          <a:xfrm>
            <a:off x="4895205" y="3518164"/>
            <a:ext cx="2163358"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2003</a:t>
            </a:r>
            <a:endParaRPr lang="zh-CN" altLang="en-US" sz="5600" dirty="0">
              <a:solidFill>
                <a:schemeClr val="accent1"/>
              </a:solidFill>
              <a:latin typeface="Open Sans" panose="020B0606030504020204" pitchFamily="34" charset="0"/>
              <a:ea typeface="+mn-ea"/>
              <a:cs typeface="+mn-ea"/>
              <a:sym typeface="+mn-lt"/>
            </a:endParaRPr>
          </a:p>
        </p:txBody>
      </p:sp>
      <p:sp>
        <p:nvSpPr>
          <p:cNvPr id="16" name="MH_SubTitle_3"/>
          <p:cNvSpPr txBox="1">
            <a:spLocks noChangeArrowheads="1"/>
          </p:cNvSpPr>
          <p:nvPr>
            <p:custDataLst>
              <p:tags r:id="rId2"/>
            </p:custDataLst>
          </p:nvPr>
        </p:nvSpPr>
        <p:spPr bwMode="auto">
          <a:xfrm>
            <a:off x="8408521" y="3518164"/>
            <a:ext cx="2311889"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2007</a:t>
            </a:r>
            <a:endParaRPr lang="zh-CN" altLang="en-US" sz="5600" dirty="0">
              <a:solidFill>
                <a:schemeClr val="accent1"/>
              </a:solidFill>
              <a:latin typeface="Open Sans" panose="020B0606030504020204" pitchFamily="34" charset="0"/>
              <a:ea typeface="+mn-ea"/>
              <a:cs typeface="+mn-ea"/>
              <a:sym typeface="+mn-lt"/>
            </a:endParaRPr>
          </a:p>
        </p:txBody>
      </p:sp>
      <p:sp>
        <p:nvSpPr>
          <p:cNvPr id="17" name="MH_SubTitle_4"/>
          <p:cNvSpPr txBox="1">
            <a:spLocks noChangeArrowheads="1"/>
          </p:cNvSpPr>
          <p:nvPr>
            <p:custDataLst>
              <p:tags r:id="rId3"/>
            </p:custDataLst>
          </p:nvPr>
        </p:nvSpPr>
        <p:spPr bwMode="auto">
          <a:xfrm>
            <a:off x="11590419" y="3518164"/>
            <a:ext cx="2793637"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2012</a:t>
            </a:r>
            <a:endParaRPr lang="zh-CN" altLang="en-US" sz="5600" dirty="0">
              <a:solidFill>
                <a:schemeClr val="accent1"/>
              </a:solidFill>
              <a:latin typeface="Open Sans" panose="020B0606030504020204" pitchFamily="34" charset="0"/>
              <a:ea typeface="+mn-ea"/>
              <a:cs typeface="+mn-ea"/>
              <a:sym typeface="+mn-lt"/>
            </a:endParaRPr>
          </a:p>
        </p:txBody>
      </p:sp>
      <p:sp>
        <p:nvSpPr>
          <p:cNvPr id="18" name="MH_SubTitle_5"/>
          <p:cNvSpPr txBox="1">
            <a:spLocks noChangeArrowheads="1"/>
          </p:cNvSpPr>
          <p:nvPr>
            <p:custDataLst>
              <p:tags r:id="rId4"/>
            </p:custDataLst>
          </p:nvPr>
        </p:nvSpPr>
        <p:spPr bwMode="auto">
          <a:xfrm>
            <a:off x="15211816" y="3518164"/>
            <a:ext cx="2793637"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2015</a:t>
            </a:r>
            <a:endParaRPr lang="zh-CN" altLang="en-US" sz="5600" dirty="0">
              <a:solidFill>
                <a:schemeClr val="accent1"/>
              </a:solidFill>
              <a:latin typeface="Open Sans" panose="020B0606030504020204" pitchFamily="34" charset="0"/>
              <a:ea typeface="+mn-ea"/>
              <a:cs typeface="+mn-ea"/>
              <a:sym typeface="+mn-lt"/>
            </a:endParaRPr>
          </a:p>
        </p:txBody>
      </p:sp>
      <p:sp>
        <p:nvSpPr>
          <p:cNvPr id="19" name="MH_SubTitle_1"/>
          <p:cNvSpPr txBox="1">
            <a:spLocks noChangeArrowheads="1"/>
          </p:cNvSpPr>
          <p:nvPr>
            <p:custDataLst>
              <p:tags r:id="rId5"/>
            </p:custDataLst>
          </p:nvPr>
        </p:nvSpPr>
        <p:spPr bwMode="auto">
          <a:xfrm>
            <a:off x="991584" y="3518164"/>
            <a:ext cx="2793637"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1997</a:t>
            </a:r>
            <a:endParaRPr lang="zh-CN" altLang="en-US" sz="5600" dirty="0">
              <a:solidFill>
                <a:schemeClr val="accent1"/>
              </a:solidFill>
              <a:latin typeface="Open Sans" panose="020B0606030504020204" pitchFamily="34" charset="0"/>
              <a:ea typeface="+mn-ea"/>
              <a:cs typeface="+mn-ea"/>
              <a:sym typeface="+mn-lt"/>
            </a:endParaRPr>
          </a:p>
        </p:txBody>
      </p:sp>
      <p:sp>
        <p:nvSpPr>
          <p:cNvPr id="23" name="MH_Text_1"/>
          <p:cNvSpPr txBox="1">
            <a:spLocks noChangeArrowheads="1"/>
          </p:cNvSpPr>
          <p:nvPr>
            <p:custDataLst>
              <p:tags r:id="rId6"/>
            </p:custDataLst>
          </p:nvPr>
        </p:nvSpPr>
        <p:spPr bwMode="auto">
          <a:xfrm>
            <a:off x="4075595" y="5800394"/>
            <a:ext cx="3532946" cy="269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HTK</a:t>
            </a:r>
          </a:p>
          <a:p>
            <a:pPr algn="ctr">
              <a:lnSpc>
                <a:spcPct val="130000"/>
              </a:lnSpc>
              <a:spcAft>
                <a:spcPts val="1200"/>
              </a:spcAft>
            </a:pPr>
            <a:r>
              <a:rPr lang="en-US" altLang="zh-CN" sz="2800" dirty="0">
                <a:latin typeface="Open Sans" panose="020B0606030504020204" pitchFamily="34" charset="0"/>
                <a:ea typeface="+mn-ea"/>
                <a:cs typeface="+mn-ea"/>
                <a:sym typeface="+mn-lt"/>
              </a:rPr>
              <a:t>Two and a half platen</a:t>
            </a:r>
          </a:p>
          <a:p>
            <a:pPr algn="ctr">
              <a:lnSpc>
                <a:spcPct val="130000"/>
              </a:lnSpc>
              <a:spcAft>
                <a:spcPts val="1200"/>
              </a:spcAft>
            </a:pPr>
            <a:r>
              <a:rPr lang="en-US" altLang="zh-CN" sz="2800" dirty="0">
                <a:latin typeface="Open Sans" panose="020B0606030504020204" pitchFamily="34" charset="0"/>
                <a:ea typeface="+mn-ea"/>
                <a:cs typeface="+mn-ea"/>
                <a:sym typeface="+mn-lt"/>
              </a:rPr>
              <a:t>General Motor</a:t>
            </a:r>
            <a:endParaRPr lang="da-DK" altLang="zh-CN" sz="2800" dirty="0">
              <a:latin typeface="Open Sans" panose="020B0606030504020204" pitchFamily="34" charset="0"/>
              <a:ea typeface="+mn-ea"/>
              <a:cs typeface="+mn-ea"/>
              <a:sym typeface="+mn-lt"/>
            </a:endParaRPr>
          </a:p>
        </p:txBody>
      </p:sp>
      <p:sp>
        <p:nvSpPr>
          <p:cNvPr id="24" name="MH_Text_2"/>
          <p:cNvSpPr txBox="1">
            <a:spLocks noChangeArrowheads="1"/>
          </p:cNvSpPr>
          <p:nvPr>
            <p:custDataLst>
              <p:tags r:id="rId7"/>
            </p:custDataLst>
          </p:nvPr>
        </p:nvSpPr>
        <p:spPr bwMode="auto">
          <a:xfrm>
            <a:off x="7467578" y="5811716"/>
            <a:ext cx="3532943" cy="298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JU</a:t>
            </a:r>
          </a:p>
          <a:p>
            <a:pPr algn="ctr">
              <a:lnSpc>
                <a:spcPct val="130000"/>
              </a:lnSpc>
              <a:spcAft>
                <a:spcPts val="1200"/>
              </a:spcAft>
            </a:pPr>
            <a:r>
              <a:rPr lang="en-US" altLang="zh-CN" sz="2800" dirty="0">
                <a:latin typeface="Open Sans" panose="020B0606030504020204" pitchFamily="34" charset="0"/>
                <a:ea typeface="+mn-ea"/>
                <a:cs typeface="+mn-ea"/>
                <a:sym typeface="+mn-lt"/>
              </a:rPr>
              <a:t>Two and a half platen</a:t>
            </a:r>
          </a:p>
          <a:p>
            <a:pPr algn="ctr">
              <a:lnSpc>
                <a:spcPct val="130000"/>
              </a:lnSpc>
              <a:spcAft>
                <a:spcPts val="1200"/>
              </a:spcAft>
            </a:pPr>
            <a:r>
              <a:rPr lang="en-US" altLang="zh-CN" sz="2800" dirty="0">
                <a:latin typeface="Open Sans" panose="020B0606030504020204" pitchFamily="34" charset="0"/>
                <a:ea typeface="+mn-ea"/>
                <a:cs typeface="+mn-ea"/>
                <a:sym typeface="+mn-lt"/>
              </a:rPr>
              <a:t>Servo Motor</a:t>
            </a:r>
          </a:p>
          <a:p>
            <a:pPr algn="ctr">
              <a:lnSpc>
                <a:spcPct val="130000"/>
              </a:lnSpc>
              <a:spcAft>
                <a:spcPts val="1200"/>
              </a:spcAft>
            </a:pPr>
            <a:r>
              <a:rPr lang="en-US" altLang="zh-CN" sz="2800" dirty="0">
                <a:latin typeface="Open Sans" panose="020B0606030504020204" pitchFamily="34" charset="0"/>
                <a:ea typeface="+mn-ea"/>
                <a:cs typeface="+mn-ea"/>
                <a:sym typeface="+mn-lt"/>
              </a:rPr>
              <a:t>J5 Control System</a:t>
            </a:r>
            <a:endParaRPr lang="da-DK" altLang="zh-CN" sz="2800" dirty="0">
              <a:latin typeface="Open Sans" panose="020B0606030504020204" pitchFamily="34" charset="0"/>
              <a:ea typeface="+mn-ea"/>
              <a:cs typeface="+mn-ea"/>
              <a:sym typeface="+mn-lt"/>
            </a:endParaRPr>
          </a:p>
        </p:txBody>
      </p:sp>
      <p:sp>
        <p:nvSpPr>
          <p:cNvPr id="25" name="MH_Text_3"/>
          <p:cNvSpPr txBox="1">
            <a:spLocks noChangeArrowheads="1"/>
          </p:cNvSpPr>
          <p:nvPr>
            <p:custDataLst>
              <p:tags r:id="rId8"/>
            </p:custDataLst>
          </p:nvPr>
        </p:nvSpPr>
        <p:spPr bwMode="auto">
          <a:xfrm>
            <a:off x="11245143" y="5843035"/>
            <a:ext cx="3186718" cy="298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JUII</a:t>
            </a:r>
          </a:p>
          <a:p>
            <a:pPr algn="ctr">
              <a:lnSpc>
                <a:spcPct val="130000"/>
              </a:lnSpc>
              <a:spcAft>
                <a:spcPts val="1200"/>
              </a:spcAft>
            </a:pPr>
            <a:r>
              <a:rPr lang="en-US" altLang="zh-CN" sz="2800" dirty="0">
                <a:latin typeface="Open Sans" panose="020B0606030504020204" pitchFamily="34" charset="0"/>
                <a:ea typeface="+mn-ea"/>
                <a:cs typeface="+mn-ea"/>
                <a:sym typeface="+mn-lt"/>
              </a:rPr>
              <a:t>Two-Platen</a:t>
            </a:r>
          </a:p>
          <a:p>
            <a:pPr algn="ctr">
              <a:lnSpc>
                <a:spcPct val="130000"/>
              </a:lnSpc>
              <a:spcAft>
                <a:spcPts val="1200"/>
              </a:spcAft>
            </a:pPr>
            <a:r>
              <a:rPr lang="en-US" altLang="zh-CN" sz="2800" dirty="0">
                <a:latin typeface="Open Sans" panose="020B0606030504020204" pitchFamily="34" charset="0"/>
                <a:ea typeface="+mn-ea"/>
                <a:cs typeface="+mn-ea"/>
                <a:sym typeface="+mn-lt"/>
              </a:rPr>
              <a:t>Servo Motor</a:t>
            </a:r>
          </a:p>
          <a:p>
            <a:pPr algn="ctr">
              <a:lnSpc>
                <a:spcPct val="130000"/>
              </a:lnSpc>
              <a:spcAft>
                <a:spcPts val="1200"/>
              </a:spcAft>
            </a:pPr>
            <a:r>
              <a:rPr lang="en-US" altLang="zh-CN" sz="2800" dirty="0">
                <a:latin typeface="Open Sans" panose="020B0606030504020204" pitchFamily="34" charset="0"/>
                <a:ea typeface="+mn-ea"/>
                <a:cs typeface="+mn-ea"/>
                <a:sym typeface="+mn-lt"/>
              </a:rPr>
              <a:t>J5 Control System</a:t>
            </a:r>
            <a:endParaRPr lang="da-DK" altLang="zh-CN" sz="2800" dirty="0">
              <a:latin typeface="Open Sans" panose="020B0606030504020204" pitchFamily="34" charset="0"/>
              <a:ea typeface="+mn-ea"/>
              <a:cs typeface="+mn-ea"/>
              <a:sym typeface="+mn-lt"/>
            </a:endParaRPr>
          </a:p>
          <a:p>
            <a:pPr algn="ctr">
              <a:lnSpc>
                <a:spcPct val="130000"/>
              </a:lnSpc>
              <a:spcAft>
                <a:spcPts val="1200"/>
              </a:spcAft>
            </a:pPr>
            <a:endParaRPr lang="da-DK" altLang="zh-CN" sz="3200" dirty="0">
              <a:latin typeface="Open Sans" panose="020B0606030504020204" pitchFamily="34" charset="0"/>
              <a:ea typeface="+mn-ea"/>
              <a:cs typeface="+mn-ea"/>
              <a:sym typeface="+mn-lt"/>
            </a:endParaRPr>
          </a:p>
        </p:txBody>
      </p:sp>
      <p:sp>
        <p:nvSpPr>
          <p:cNvPr id="28" name="MH_Text_1"/>
          <p:cNvSpPr txBox="1">
            <a:spLocks noChangeArrowheads="1"/>
          </p:cNvSpPr>
          <p:nvPr>
            <p:custDataLst>
              <p:tags r:id="rId9"/>
            </p:custDataLst>
          </p:nvPr>
        </p:nvSpPr>
        <p:spPr bwMode="auto">
          <a:xfrm>
            <a:off x="1305887" y="5794750"/>
            <a:ext cx="2418560" cy="22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en-US" altLang="zh-CN" sz="2800" b="1" dirty="0">
                <a:solidFill>
                  <a:srgbClr val="2F5593"/>
                </a:solidFill>
                <a:latin typeface="Open Sans" panose="020B0606030504020204" pitchFamily="34" charset="0"/>
                <a:ea typeface="+mn-ea"/>
                <a:cs typeface="+mn-ea"/>
                <a:sym typeface="+mn-lt"/>
              </a:rPr>
              <a:t>Two-Platen Machine</a:t>
            </a:r>
          </a:p>
          <a:p>
            <a:pPr algn="ctr">
              <a:lnSpc>
                <a:spcPct val="130000"/>
              </a:lnSpc>
              <a:spcAft>
                <a:spcPts val="1200"/>
              </a:spcAft>
            </a:pPr>
            <a:r>
              <a:rPr lang="en-US" altLang="zh-CN" sz="2800" dirty="0">
                <a:latin typeface="Open Sans" panose="020B0606030504020204" pitchFamily="34" charset="0"/>
                <a:ea typeface="+mn-ea"/>
                <a:cs typeface="+mn-ea"/>
                <a:sym typeface="+mn-lt"/>
              </a:rPr>
              <a:t>Research Phase</a:t>
            </a:r>
            <a:endParaRPr lang="da-DK" altLang="zh-CN" sz="2800" dirty="0">
              <a:latin typeface="Open Sans" panose="020B0606030504020204" pitchFamily="34" charset="0"/>
              <a:ea typeface="+mn-ea"/>
              <a:cs typeface="+mn-ea"/>
              <a:sym typeface="+mn-lt"/>
            </a:endParaRPr>
          </a:p>
        </p:txBody>
      </p:sp>
      <p:sp>
        <p:nvSpPr>
          <p:cNvPr id="43" name="MH_Text_5"/>
          <p:cNvSpPr txBox="1">
            <a:spLocks noChangeArrowheads="1"/>
          </p:cNvSpPr>
          <p:nvPr>
            <p:custDataLst>
              <p:tags r:id="rId10"/>
            </p:custDataLst>
          </p:nvPr>
        </p:nvSpPr>
        <p:spPr bwMode="auto">
          <a:xfrm>
            <a:off x="7096841" y="10366441"/>
            <a:ext cx="8503381" cy="312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nSpc>
                <a:spcPct val="130000"/>
              </a:lnSpc>
              <a:spcAft>
                <a:spcPts val="1200"/>
              </a:spcAft>
            </a:pPr>
            <a:r>
              <a:rPr lang="en-US" altLang="zh-CN" sz="2800" dirty="0">
                <a:latin typeface="Open Sans" panose="020B0606030504020204" pitchFamily="34" charset="0"/>
                <a:ea typeface="+mn-ea"/>
                <a:cs typeface="+mn-ea"/>
                <a:sym typeface="+mn-lt"/>
              </a:rPr>
              <a:t>      Early development of Haitian two-platen machine: servo motor and J5 card make Haitian second board machine become energy-saving (analog communication) injection molding machine</a:t>
            </a:r>
          </a:p>
        </p:txBody>
      </p:sp>
      <p:grpSp>
        <p:nvGrpSpPr>
          <p:cNvPr id="87" name="组合 86"/>
          <p:cNvGrpSpPr/>
          <p:nvPr/>
        </p:nvGrpSpPr>
        <p:grpSpPr>
          <a:xfrm>
            <a:off x="3200040" y="9653397"/>
            <a:ext cx="3473339" cy="3432038"/>
            <a:chOff x="401926" y="4490131"/>
            <a:chExt cx="1736895" cy="1716242"/>
          </a:xfrm>
        </p:grpSpPr>
        <p:pic>
          <p:nvPicPr>
            <p:cNvPr id="75" name="图形 7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422579" y="4490131"/>
              <a:ext cx="1716242" cy="1716242"/>
            </a:xfrm>
            <a:prstGeom prst="rect">
              <a:avLst/>
            </a:prstGeom>
          </p:spPr>
        </p:pic>
        <p:sp>
          <p:nvSpPr>
            <p:cNvPr id="76" name="文本框 75"/>
            <p:cNvSpPr txBox="1"/>
            <p:nvPr/>
          </p:nvSpPr>
          <p:spPr>
            <a:xfrm>
              <a:off x="401926" y="5117342"/>
              <a:ext cx="1580128" cy="415026"/>
            </a:xfrm>
            <a:prstGeom prst="rect">
              <a:avLst/>
            </a:prstGeom>
            <a:noFill/>
          </p:spPr>
          <p:txBody>
            <a:bodyPr wrap="square" rtlCol="0">
              <a:spAutoFit/>
            </a:bodyPr>
            <a:lstStyle/>
            <a:p>
              <a:pPr algn="ctr"/>
              <a:r>
                <a:rPr lang="en-US" altLang="zh-CN" sz="4800" b="1" spc="1200" dirty="0">
                  <a:solidFill>
                    <a:srgbClr val="2F5593"/>
                  </a:solidFill>
                  <a:latin typeface="Open Sans" panose="020B0606030504020204" pitchFamily="34" charset="0"/>
                  <a:cs typeface="+mn-ea"/>
                  <a:sym typeface="+mn-lt"/>
                </a:rPr>
                <a:t>1997</a:t>
              </a:r>
            </a:p>
          </p:txBody>
        </p:sp>
      </p:grpSp>
      <p:grpSp>
        <p:nvGrpSpPr>
          <p:cNvPr id="88" name="2012"/>
          <p:cNvGrpSpPr/>
          <p:nvPr/>
        </p:nvGrpSpPr>
        <p:grpSpPr>
          <a:xfrm>
            <a:off x="15787434" y="9653386"/>
            <a:ext cx="3546270" cy="3432038"/>
            <a:chOff x="4252499" y="4490131"/>
            <a:chExt cx="1773366" cy="1716242"/>
          </a:xfrm>
        </p:grpSpPr>
        <p:pic>
          <p:nvPicPr>
            <p:cNvPr id="77" name="图形 7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52499" y="4490131"/>
              <a:ext cx="1716242" cy="1716242"/>
            </a:xfrm>
            <a:prstGeom prst="rect">
              <a:avLst/>
            </a:prstGeom>
          </p:spPr>
        </p:pic>
        <p:sp>
          <p:nvSpPr>
            <p:cNvPr id="83" name="文本框 82"/>
            <p:cNvSpPr txBox="1"/>
            <p:nvPr/>
          </p:nvSpPr>
          <p:spPr>
            <a:xfrm>
              <a:off x="4366746" y="5158310"/>
              <a:ext cx="1659119" cy="415026"/>
            </a:xfrm>
            <a:prstGeom prst="rect">
              <a:avLst/>
            </a:prstGeom>
            <a:noFill/>
          </p:spPr>
          <p:txBody>
            <a:bodyPr wrap="square" rtlCol="0">
              <a:spAutoFit/>
            </a:bodyPr>
            <a:lstStyle/>
            <a:p>
              <a:pPr algn="ctr"/>
              <a:r>
                <a:rPr lang="en-US" altLang="zh-CN" sz="4800" b="1" spc="1200" dirty="0">
                  <a:solidFill>
                    <a:srgbClr val="2F5593"/>
                  </a:solidFill>
                  <a:latin typeface="Open Sans" panose="020B0606030504020204" pitchFamily="34" charset="0"/>
                  <a:cs typeface="+mn-ea"/>
                  <a:sym typeface="+mn-lt"/>
                </a:rPr>
                <a:t>2012</a:t>
              </a:r>
            </a:p>
          </p:txBody>
        </p:sp>
      </p:grpSp>
      <p:sp>
        <p:nvSpPr>
          <p:cNvPr id="2" name="Titel 4"/>
          <p:cNvSpPr>
            <a:spLocks noGrp="1"/>
          </p:cNvSpPr>
          <p:nvPr>
            <p:ph type="title"/>
          </p:nvPr>
        </p:nvSpPr>
        <p:spPr>
          <a:prstGeom prst="rect">
            <a:avLst/>
          </a:prstGeom>
        </p:spPr>
        <p:txBody>
          <a:bodyPr/>
          <a:lstStyle/>
          <a:p>
            <a:r>
              <a:rPr lang="en-US" sz="6000" dirty="0">
                <a:latin typeface="Open Sans Light" panose="020B0306030504020204" pitchFamily="34" charset="0"/>
                <a:ea typeface="Open Sans Light" panose="020B0306030504020204" pitchFamily="34" charset="0"/>
                <a:cs typeface="Open Sans Light" panose="020B0306030504020204" pitchFamily="34" charset="0"/>
                <a:sym typeface="+mn-lt"/>
              </a:rPr>
              <a:t>Research &amp; Development</a:t>
            </a:r>
            <a:endParaRPr lang="zh-CN" altLang="en-US" sz="6000" dirty="0">
              <a:latin typeface="Open Sans Light" panose="020B0306030504020204" pitchFamily="34" charset="0"/>
              <a:ea typeface="+mn-ea"/>
              <a:cs typeface="Open Sans Light" panose="020B0306030504020204" pitchFamily="34" charset="0"/>
              <a:sym typeface="+mn-lt"/>
            </a:endParaRPr>
          </a:p>
        </p:txBody>
      </p:sp>
      <p:cxnSp>
        <p:nvCxnSpPr>
          <p:cNvPr id="3" name="直接连接符 12">
            <a:extLst>
              <a:ext uri="{FF2B5EF4-FFF2-40B4-BE49-F238E27FC236}">
                <a16:creationId xmlns:a16="http://schemas.microsoft.com/office/drawing/2014/main" id="{4D517514-B069-FF53-F053-0E16EE1DE03A}"/>
              </a:ext>
            </a:extLst>
          </p:cNvPr>
          <p:cNvCxnSpPr>
            <a:cxnSpLocks/>
          </p:cNvCxnSpPr>
          <p:nvPr/>
        </p:nvCxnSpPr>
        <p:spPr>
          <a:xfrm>
            <a:off x="2492188" y="5213396"/>
            <a:ext cx="21890225"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椭圆 13">
            <a:extLst>
              <a:ext uri="{FF2B5EF4-FFF2-40B4-BE49-F238E27FC236}">
                <a16:creationId xmlns:a16="http://schemas.microsoft.com/office/drawing/2014/main" id="{6253B9A7-8E3E-C0F7-71A3-63D914488F2B}"/>
              </a:ext>
            </a:extLst>
          </p:cNvPr>
          <p:cNvSpPr/>
          <p:nvPr/>
        </p:nvSpPr>
        <p:spPr>
          <a:xfrm>
            <a:off x="2337300"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6" name="椭圆 14">
            <a:extLst>
              <a:ext uri="{FF2B5EF4-FFF2-40B4-BE49-F238E27FC236}">
                <a16:creationId xmlns:a16="http://schemas.microsoft.com/office/drawing/2014/main" id="{87075393-6511-3FC7-582E-AC4082DC18F5}"/>
              </a:ext>
            </a:extLst>
          </p:cNvPr>
          <p:cNvSpPr/>
          <p:nvPr/>
        </p:nvSpPr>
        <p:spPr>
          <a:xfrm>
            <a:off x="5645125"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7" name="椭圆 15">
            <a:extLst>
              <a:ext uri="{FF2B5EF4-FFF2-40B4-BE49-F238E27FC236}">
                <a16:creationId xmlns:a16="http://schemas.microsoft.com/office/drawing/2014/main" id="{E2629653-0C3F-DB23-95D4-0BF21927DD24}"/>
              </a:ext>
            </a:extLst>
          </p:cNvPr>
          <p:cNvSpPr/>
          <p:nvPr/>
        </p:nvSpPr>
        <p:spPr>
          <a:xfrm>
            <a:off x="9110522"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8" name="椭圆 16">
            <a:extLst>
              <a:ext uri="{FF2B5EF4-FFF2-40B4-BE49-F238E27FC236}">
                <a16:creationId xmlns:a16="http://schemas.microsoft.com/office/drawing/2014/main" id="{7C0F4933-CFA5-6E1C-84AD-90FAF5A59D01}"/>
              </a:ext>
            </a:extLst>
          </p:cNvPr>
          <p:cNvSpPr/>
          <p:nvPr/>
        </p:nvSpPr>
        <p:spPr>
          <a:xfrm>
            <a:off x="12701742"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0" name="椭圆 24">
            <a:extLst>
              <a:ext uri="{FF2B5EF4-FFF2-40B4-BE49-F238E27FC236}">
                <a16:creationId xmlns:a16="http://schemas.microsoft.com/office/drawing/2014/main" id="{BE478264-6CB1-7FD8-6B73-0051CA21712B}"/>
              </a:ext>
            </a:extLst>
          </p:cNvPr>
          <p:cNvSpPr/>
          <p:nvPr/>
        </p:nvSpPr>
        <p:spPr>
          <a:xfrm>
            <a:off x="16226276"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2CDB8528-4E94-B71B-7405-2B9B7D1A7C4C}"/>
              </a:ext>
            </a:extLst>
          </p:cNvPr>
          <p:cNvSpPr/>
          <p:nvPr/>
        </p:nvSpPr>
        <p:spPr>
          <a:xfrm>
            <a:off x="11547452" y="-40421"/>
            <a:ext cx="13524657" cy="13726924"/>
          </a:xfrm>
          <a:custGeom>
            <a:avLst/>
            <a:gdLst>
              <a:gd name="connsiteX0" fmla="*/ 3914815 w 13524657"/>
              <a:gd name="connsiteY0" fmla="*/ 0 h 13726924"/>
              <a:gd name="connsiteX1" fmla="*/ 8174213 w 13524657"/>
              <a:gd name="connsiteY1" fmla="*/ 0 h 13726924"/>
              <a:gd name="connsiteX2" fmla="*/ 9196265 w 13524657"/>
              <a:gd name="connsiteY2" fmla="*/ 0 h 13726924"/>
              <a:gd name="connsiteX3" fmla="*/ 11094029 w 13524657"/>
              <a:gd name="connsiteY3" fmla="*/ 0 h 13726924"/>
              <a:gd name="connsiteX4" fmla="*/ 11839013 w 13524657"/>
              <a:gd name="connsiteY4" fmla="*/ 0 h 13726924"/>
              <a:gd name="connsiteX5" fmla="*/ 13524657 w 13524657"/>
              <a:gd name="connsiteY5" fmla="*/ 0 h 13726924"/>
              <a:gd name="connsiteX6" fmla="*/ 13524657 w 13524657"/>
              <a:gd name="connsiteY6" fmla="*/ 10924 h 13726924"/>
              <a:gd name="connsiteX7" fmla="*/ 12883249 w 13524657"/>
              <a:gd name="connsiteY7" fmla="*/ 10924 h 13726924"/>
              <a:gd name="connsiteX8" fmla="*/ 12883249 w 13524657"/>
              <a:gd name="connsiteY8" fmla="*/ 13716000 h 13726924"/>
              <a:gd name="connsiteX9" fmla="*/ 11839013 w 13524657"/>
              <a:gd name="connsiteY9" fmla="*/ 13716000 h 13726924"/>
              <a:gd name="connsiteX10" fmla="*/ 11839013 w 13524657"/>
              <a:gd name="connsiteY10" fmla="*/ 13726924 h 13726924"/>
              <a:gd name="connsiteX11" fmla="*/ 11094029 w 13524657"/>
              <a:gd name="connsiteY11" fmla="*/ 13726924 h 13726924"/>
              <a:gd name="connsiteX12" fmla="*/ 9196265 w 13524657"/>
              <a:gd name="connsiteY12" fmla="*/ 13726924 h 13726924"/>
              <a:gd name="connsiteX13" fmla="*/ 3914815 w 13524657"/>
              <a:gd name="connsiteY13" fmla="*/ 13726924 h 13726924"/>
              <a:gd name="connsiteX14" fmla="*/ 3834979 w 13524657"/>
              <a:gd name="connsiteY14" fmla="*/ 13680982 h 13726924"/>
              <a:gd name="connsiteX15" fmla="*/ 0 w 13524657"/>
              <a:gd name="connsiteY15" fmla="*/ 6863462 h 13726924"/>
              <a:gd name="connsiteX16" fmla="*/ 3834979 w 13524657"/>
              <a:gd name="connsiteY16" fmla="*/ 45942 h 137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24657" h="13726924">
                <a:moveTo>
                  <a:pt x="3914815" y="0"/>
                </a:moveTo>
                <a:lnTo>
                  <a:pt x="8174213" y="0"/>
                </a:lnTo>
                <a:lnTo>
                  <a:pt x="9196265" y="0"/>
                </a:lnTo>
                <a:lnTo>
                  <a:pt x="11094029" y="0"/>
                </a:lnTo>
                <a:lnTo>
                  <a:pt x="11839013" y="0"/>
                </a:lnTo>
                <a:lnTo>
                  <a:pt x="13524657" y="0"/>
                </a:lnTo>
                <a:lnTo>
                  <a:pt x="13524657" y="10924"/>
                </a:lnTo>
                <a:lnTo>
                  <a:pt x="12883249" y="10924"/>
                </a:lnTo>
                <a:lnTo>
                  <a:pt x="12883249" y="13716000"/>
                </a:lnTo>
                <a:lnTo>
                  <a:pt x="11839013" y="13716000"/>
                </a:lnTo>
                <a:lnTo>
                  <a:pt x="11839013" y="13726924"/>
                </a:lnTo>
                <a:lnTo>
                  <a:pt x="11094029" y="13726924"/>
                </a:lnTo>
                <a:lnTo>
                  <a:pt x="9196265" y="13726924"/>
                </a:lnTo>
                <a:lnTo>
                  <a:pt x="3914815" y="13726924"/>
                </a:lnTo>
                <a:lnTo>
                  <a:pt x="3834979" y="13680982"/>
                </a:lnTo>
                <a:cubicBezTo>
                  <a:pt x="1535818" y="12282867"/>
                  <a:pt x="0" y="9752662"/>
                  <a:pt x="0" y="6863462"/>
                </a:cubicBezTo>
                <a:cubicBezTo>
                  <a:pt x="0" y="3974262"/>
                  <a:pt x="1535818" y="1444058"/>
                  <a:pt x="3834979" y="45942"/>
                </a:cubicBezTo>
                <a:close/>
              </a:path>
            </a:pathLst>
          </a:cu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endParaRPr>
          </a:p>
        </p:txBody>
      </p:sp>
      <p:sp>
        <p:nvSpPr>
          <p:cNvPr id="3" name="灯片编号占位符 2">
            <a:extLst>
              <a:ext uri="{FF2B5EF4-FFF2-40B4-BE49-F238E27FC236}">
                <a16:creationId xmlns:a16="http://schemas.microsoft.com/office/drawing/2014/main" id="{4A488F7E-A12F-6B89-2D7A-9C2A95D78385}"/>
              </a:ext>
            </a:extLst>
          </p:cNvPr>
          <p:cNvSpPr>
            <a:spLocks noGrp="1"/>
          </p:cNvSpPr>
          <p:nvPr>
            <p:ph type="sldNum" sz="quarter" idx="4"/>
          </p:nvPr>
        </p:nvSpPr>
        <p:spPr/>
        <p:txBody>
          <a:bodyPr/>
          <a:lstStyle/>
          <a:p>
            <a:r>
              <a:rPr lang="de-DE"/>
              <a:t>Page  </a:t>
            </a:r>
            <a:fld id="{40ABFDA0-30CA-D749-AA37-09DF4F42551B}" type="slidenum">
              <a:rPr lang="de-DE" smtClean="0"/>
              <a:pPr/>
              <a:t>19</a:t>
            </a:fld>
            <a:endParaRPr lang="de-DE" dirty="0"/>
          </a:p>
        </p:txBody>
      </p:sp>
      <p:pic>
        <p:nvPicPr>
          <p:cNvPr id="1028" name="Picture 4">
            <a:extLst>
              <a:ext uri="{FF2B5EF4-FFF2-40B4-BE49-F238E27FC236}">
                <a16:creationId xmlns:a16="http://schemas.microsoft.com/office/drawing/2014/main" id="{B1B361FB-C162-534D-DCBC-7C3FA3253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5072" y="3710296"/>
            <a:ext cx="8106928" cy="6069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BE391E86-BF4A-9F54-924E-9EB27FA37AD5}"/>
              </a:ext>
            </a:extLst>
          </p:cNvPr>
          <p:cNvSpPr>
            <a:spLocks noChangeArrowheads="1"/>
          </p:cNvSpPr>
          <p:nvPr/>
        </p:nvSpPr>
        <p:spPr bwMode="auto">
          <a:xfrm rot="10800000" flipV="1">
            <a:off x="1934465" y="4724777"/>
            <a:ext cx="8672564" cy="370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32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When the nozzle contact surface leakage to the detection switch, and the computer read the temperature and time to a certain range, the machine will alarm, customers can choose use or not.</a:t>
            </a:r>
            <a:endParaRPr kumimoji="0" lang="zh-CN" altLang="zh-CN" sz="3200" b="0" i="0" u="none" strike="noStrike" cap="none" normalizeH="0" baseline="0" dirty="0">
              <a:ln>
                <a:noFill/>
              </a:ln>
              <a:solidFill>
                <a:schemeClr val="tx1"/>
              </a:solidFill>
              <a:effectLst/>
              <a:latin typeface="Open Sans Light" panose="020B0306030504020204" pitchFamily="34" charset="0"/>
              <a:ea typeface="微软雅黑" panose="020B0503020204020204" pitchFamily="34" charset="-122"/>
              <a:cs typeface="Open Sans Light" panose="020B0306030504020204" pitchFamily="34" charset="0"/>
            </a:endParaRPr>
          </a:p>
        </p:txBody>
      </p:sp>
      <p:sp>
        <p:nvSpPr>
          <p:cNvPr id="6" name="标题 3">
            <a:extLst>
              <a:ext uri="{FF2B5EF4-FFF2-40B4-BE49-F238E27FC236}">
                <a16:creationId xmlns:a16="http://schemas.microsoft.com/office/drawing/2014/main" id="{F0E51BB4-3B5F-4793-DC9B-9B98A8114733}"/>
              </a:ext>
            </a:extLst>
          </p:cNvPr>
          <p:cNvSpPr txBox="1">
            <a:spLocks/>
          </p:cNvSpPr>
          <p:nvPr/>
        </p:nvSpPr>
        <p:spPr>
          <a:xfrm>
            <a:off x="930065" y="1249760"/>
            <a:ext cx="21083586" cy="16596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ltLang="zh-CN" sz="6000" dirty="0">
                <a:latin typeface="Open Sans Light" panose="020B0306030504020204" pitchFamily="34" charset="0"/>
                <a:ea typeface="Open Sans Light" panose="020B0306030504020204" pitchFamily="34" charset="0"/>
                <a:cs typeface="Open Sans Light" panose="020B0306030504020204" pitchFamily="34" charset="0"/>
              </a:rPr>
              <a:t>Material Leakage Detection</a:t>
            </a:r>
          </a:p>
        </p:txBody>
      </p:sp>
    </p:spTree>
    <p:extLst>
      <p:ext uri="{BB962C8B-B14F-4D97-AF65-F5344CB8AC3E}">
        <p14:creationId xmlns:p14="http://schemas.microsoft.com/office/powerpoint/2010/main" val="12099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椭圆 39"/>
          <p:cNvSpPr/>
          <p:nvPr/>
        </p:nvSpPr>
        <p:spPr>
          <a:xfrm>
            <a:off x="10480675" y="6565265"/>
            <a:ext cx="9039860" cy="9039860"/>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5" name="TextBox 28"/>
          <p:cNvSpPr txBox="1">
            <a:spLocks noChangeArrowheads="1"/>
          </p:cNvSpPr>
          <p:nvPr/>
        </p:nvSpPr>
        <p:spPr bwMode="auto">
          <a:xfrm>
            <a:off x="1486615" y="2738861"/>
            <a:ext cx="10515911" cy="5471113"/>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2800" dirty="0">
                <a:latin typeface="Open Sans" panose="020B0606030504020204" pitchFamily="34" charset="0"/>
                <a:cs typeface="+mn-ea"/>
                <a:sym typeface="+mn-lt"/>
              </a:rPr>
              <a:t>Standard Electricity Charging For Some Models</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2800" dirty="0">
                <a:latin typeface="Open Sans" panose="020B0606030504020204" pitchFamily="34" charset="0"/>
                <a:cs typeface="+mn-ea"/>
                <a:sym typeface="+mn-lt"/>
              </a:rPr>
              <a:t>Low speed fluctuation, stable storage, high precision</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2800" dirty="0">
                <a:latin typeface="Open Sans" panose="020B0606030504020204" pitchFamily="34" charset="0"/>
                <a:cs typeface="+mn-ea"/>
                <a:sym typeface="+mn-lt"/>
              </a:rPr>
              <a:t>Reduce noise</a:t>
            </a:r>
          </a:p>
          <a:p>
            <a:pPr marL="457200" indent="-457200">
              <a:lnSpc>
                <a:spcPct val="150000"/>
              </a:lnSpc>
              <a:spcBef>
                <a:spcPts val="600"/>
              </a:spcBef>
              <a:spcAft>
                <a:spcPts val="1200"/>
              </a:spcAft>
              <a:buClr>
                <a:srgbClr val="30903A"/>
              </a:buClr>
              <a:buSzPct val="150000"/>
              <a:buFont typeface="Arial" panose="020B0604020202020204" pitchFamily="34" charset="0"/>
              <a:buChar char="•"/>
            </a:pPr>
            <a:r>
              <a:rPr lang="en-US" altLang="zh-CN" sz="2800" dirty="0">
                <a:latin typeface="Open Sans" panose="020B0606030504020204" pitchFamily="34" charset="0"/>
                <a:cs typeface="+mn-ea"/>
                <a:sym typeface="+mn-lt"/>
              </a:rPr>
              <a:t>Standard electricity charging , using a single driver switch control of charging motor and system motor, without mold  opening and closing, charging linkage function</a:t>
            </a:r>
            <a:endParaRPr lang="zh-CN" altLang="en-US" sz="2800" dirty="0">
              <a:latin typeface="Open Sans" panose="020B0606030504020204" pitchFamily="34" charset="0"/>
              <a:cs typeface="+mn-ea"/>
              <a:sym typeface="+mn-lt"/>
            </a:endParaRPr>
          </a:p>
          <a:p>
            <a:pPr marL="457200" indent="-457200">
              <a:lnSpc>
                <a:spcPct val="150000"/>
              </a:lnSpc>
              <a:spcBef>
                <a:spcPts val="600"/>
              </a:spcBef>
              <a:spcAft>
                <a:spcPts val="1200"/>
              </a:spcAft>
              <a:buClr>
                <a:srgbClr val="30903A"/>
              </a:buClr>
              <a:buSzPct val="150000"/>
              <a:buFont typeface="Arial" panose="020B0604020202020204" pitchFamily="34" charset="0"/>
              <a:buChar char="•"/>
            </a:pPr>
            <a:endParaRPr lang="zh-CN" altLang="en-US" sz="2800" dirty="0">
              <a:latin typeface="Open Sans" panose="020B0606030504020204" pitchFamily="34" charset="0"/>
              <a:cs typeface="+mn-ea"/>
              <a:sym typeface="+mn-lt"/>
            </a:endParaRPr>
          </a:p>
        </p:txBody>
      </p:sp>
      <p:sp>
        <p:nvSpPr>
          <p:cNvPr id="18" name="Line 71"/>
          <p:cNvSpPr/>
          <p:nvPr/>
        </p:nvSpPr>
        <p:spPr>
          <a:xfrm flipV="1">
            <a:off x="5728088" y="11059025"/>
            <a:ext cx="4781162" cy="0"/>
          </a:xfrm>
          <a:prstGeom prst="line">
            <a:avLst/>
          </a:prstGeom>
          <a:ln w="28575">
            <a:solidFill>
              <a:schemeClr val="bg1">
                <a:lumMod val="65000"/>
                <a:alpha val="50000"/>
              </a:schemeClr>
            </a:solidFill>
            <a:prstDash val="dash"/>
          </a:ln>
        </p:spPr>
        <p:txBody>
          <a:bodyPr lIns="45719" rIns="45719"/>
          <a:lstStyle/>
          <a:p>
            <a:endParaRPr dirty="0">
              <a:latin typeface="Open Sans" panose="020B0606030504020204" pitchFamily="34" charset="0"/>
              <a:cs typeface="+mn-ea"/>
              <a:sym typeface="+mn-lt"/>
            </a:endParaRPr>
          </a:p>
        </p:txBody>
      </p:sp>
      <p:sp>
        <p:nvSpPr>
          <p:cNvPr id="19" name="Line 71"/>
          <p:cNvSpPr/>
          <p:nvPr/>
        </p:nvSpPr>
        <p:spPr>
          <a:xfrm flipV="1">
            <a:off x="904828" y="11059025"/>
            <a:ext cx="5035527" cy="0"/>
          </a:xfrm>
          <a:prstGeom prst="line">
            <a:avLst/>
          </a:prstGeom>
          <a:ln w="28575">
            <a:solidFill>
              <a:schemeClr val="bg1">
                <a:lumMod val="65000"/>
                <a:alpha val="50000"/>
              </a:schemeClr>
            </a:solidFill>
          </a:ln>
        </p:spPr>
        <p:txBody>
          <a:bodyPr lIns="45719" rIns="45719"/>
          <a:lstStyle/>
          <a:p>
            <a:endParaRPr dirty="0">
              <a:latin typeface="Open Sans" panose="020B0606030504020204" pitchFamily="34" charset="0"/>
              <a:cs typeface="+mn-ea"/>
              <a:sym typeface="+mn-lt"/>
            </a:endParaRPr>
          </a:p>
        </p:txBody>
      </p:sp>
      <p:sp>
        <p:nvSpPr>
          <p:cNvPr id="20" name="椭圆 19"/>
          <p:cNvSpPr/>
          <p:nvPr/>
        </p:nvSpPr>
        <p:spPr>
          <a:xfrm>
            <a:off x="2191671" y="10900816"/>
            <a:ext cx="285749" cy="285749"/>
          </a:xfrm>
          <a:prstGeom prst="ellipse">
            <a:avLst/>
          </a:prstGeom>
          <a:solidFill>
            <a:srgbClr val="399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21" name="椭圆 20"/>
          <p:cNvSpPr/>
          <p:nvPr/>
        </p:nvSpPr>
        <p:spPr>
          <a:xfrm>
            <a:off x="5654606" y="10916150"/>
            <a:ext cx="285749" cy="285749"/>
          </a:xfrm>
          <a:prstGeom prst="ellipse">
            <a:avLst/>
          </a:prstGeom>
          <a:solidFill>
            <a:srgbClr val="399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22" name="文本框 21"/>
          <p:cNvSpPr txBox="1"/>
          <p:nvPr/>
        </p:nvSpPr>
        <p:spPr>
          <a:xfrm>
            <a:off x="1860359" y="10245884"/>
            <a:ext cx="1286843" cy="461665"/>
          </a:xfrm>
          <a:prstGeom prst="rect">
            <a:avLst/>
          </a:prstGeom>
          <a:noFill/>
        </p:spPr>
        <p:txBody>
          <a:bodyPr wrap="square" rtlCol="0">
            <a:spAutoFit/>
          </a:bodyPr>
          <a:lstStyle/>
          <a:p>
            <a:r>
              <a:rPr kumimoji="1" lang="en-US" altLang="zh-CN" sz="2400" dirty="0">
                <a:latin typeface="Open Sans" panose="020B0606030504020204" pitchFamily="34" charset="0"/>
                <a:cs typeface="+mn-ea"/>
                <a:sym typeface="+mn-lt"/>
              </a:rPr>
              <a:t>4500kN</a:t>
            </a:r>
            <a:endParaRPr kumimoji="1" lang="zh-CN" altLang="en-US" sz="2400" dirty="0">
              <a:latin typeface="Open Sans" panose="020B0606030504020204" pitchFamily="34" charset="0"/>
              <a:cs typeface="+mn-ea"/>
              <a:sym typeface="+mn-lt"/>
            </a:endParaRPr>
          </a:p>
        </p:txBody>
      </p:sp>
      <p:sp>
        <p:nvSpPr>
          <p:cNvPr id="23" name="文本框 22"/>
          <p:cNvSpPr txBox="1"/>
          <p:nvPr/>
        </p:nvSpPr>
        <p:spPr>
          <a:xfrm>
            <a:off x="5276790" y="10245884"/>
            <a:ext cx="1833379" cy="461665"/>
          </a:xfrm>
          <a:prstGeom prst="rect">
            <a:avLst/>
          </a:prstGeom>
          <a:noFill/>
        </p:spPr>
        <p:txBody>
          <a:bodyPr wrap="square" rtlCol="0">
            <a:spAutoFit/>
          </a:bodyPr>
          <a:lstStyle/>
          <a:p>
            <a:r>
              <a:rPr kumimoji="1" lang="en-US" altLang="zh-CN" sz="2400" dirty="0">
                <a:latin typeface="Open Sans" panose="020B0606030504020204" pitchFamily="34" charset="0"/>
                <a:cs typeface="+mn-ea"/>
                <a:sym typeface="+mn-lt"/>
              </a:rPr>
              <a:t>1,200kN</a:t>
            </a:r>
            <a:endParaRPr kumimoji="1" lang="zh-CN" altLang="en-US" sz="2400" dirty="0">
              <a:latin typeface="Open Sans" panose="020B0606030504020204" pitchFamily="34" charset="0"/>
              <a:cs typeface="+mn-ea"/>
              <a:sym typeface="+mn-lt"/>
            </a:endParaRPr>
          </a:p>
        </p:txBody>
      </p:sp>
      <p:sp>
        <p:nvSpPr>
          <p:cNvPr id="24" name="文本框 23"/>
          <p:cNvSpPr txBox="1"/>
          <p:nvPr/>
        </p:nvSpPr>
        <p:spPr>
          <a:xfrm>
            <a:off x="8167473" y="10245884"/>
            <a:ext cx="1833379" cy="461665"/>
          </a:xfrm>
          <a:prstGeom prst="rect">
            <a:avLst/>
          </a:prstGeom>
          <a:noFill/>
        </p:spPr>
        <p:txBody>
          <a:bodyPr wrap="square" rtlCol="0">
            <a:spAutoFit/>
          </a:bodyPr>
          <a:lstStyle/>
          <a:p>
            <a:r>
              <a:rPr kumimoji="1" lang="en-US" altLang="zh-CN" sz="2400" dirty="0">
                <a:latin typeface="Open Sans" panose="020B0606030504020204" pitchFamily="34" charset="0"/>
                <a:cs typeface="+mn-ea"/>
                <a:sym typeface="+mn-lt"/>
              </a:rPr>
              <a:t>88,000kN</a:t>
            </a:r>
            <a:endParaRPr kumimoji="1" lang="zh-CN" altLang="en-US" sz="2400" dirty="0">
              <a:latin typeface="Open Sans" panose="020B0606030504020204" pitchFamily="34" charset="0"/>
              <a:cs typeface="+mn-ea"/>
              <a:sym typeface="+mn-lt"/>
            </a:endParaRPr>
          </a:p>
        </p:txBody>
      </p:sp>
      <p:sp>
        <p:nvSpPr>
          <p:cNvPr id="25" name="椭圆 24"/>
          <p:cNvSpPr/>
          <p:nvPr/>
        </p:nvSpPr>
        <p:spPr>
          <a:xfrm>
            <a:off x="8692774" y="10916150"/>
            <a:ext cx="285749" cy="285749"/>
          </a:xfrm>
          <a:prstGeom prst="ellipse">
            <a:avLst/>
          </a:prstGeom>
          <a:solidFill>
            <a:srgbClr val="399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26" name="右大括号 25"/>
          <p:cNvSpPr/>
          <p:nvPr/>
        </p:nvSpPr>
        <p:spPr>
          <a:xfrm rot="16200000">
            <a:off x="3665624" y="8086787"/>
            <a:ext cx="646332" cy="3478595"/>
          </a:xfrm>
          <a:prstGeom prst="rightBrace">
            <a:avLst>
              <a:gd name="adj1" fmla="val 44536"/>
              <a:gd name="adj2" fmla="val 50000"/>
            </a:avLst>
          </a:prstGeom>
          <a:ln w="28575">
            <a:solidFill>
              <a:srgbClr val="3C8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7200" dirty="0">
              <a:latin typeface="Open Sans" panose="020B0606030504020204" pitchFamily="34" charset="0"/>
              <a:cs typeface="+mn-ea"/>
              <a:sym typeface="+mn-lt"/>
            </a:endParaRPr>
          </a:p>
        </p:txBody>
      </p:sp>
      <p:sp>
        <p:nvSpPr>
          <p:cNvPr id="28" name="文本框 27"/>
          <p:cNvSpPr txBox="1"/>
          <p:nvPr/>
        </p:nvSpPr>
        <p:spPr>
          <a:xfrm>
            <a:off x="1175658" y="9030080"/>
            <a:ext cx="4847188" cy="461665"/>
          </a:xfrm>
          <a:prstGeom prst="rect">
            <a:avLst/>
          </a:prstGeom>
          <a:noFill/>
        </p:spPr>
        <p:txBody>
          <a:bodyPr wrap="square">
            <a:spAutoFit/>
          </a:bodyPr>
          <a:lstStyle/>
          <a:p>
            <a:r>
              <a:rPr lang="en-US" altLang="zh-CN" sz="2400" dirty="0">
                <a:latin typeface="Open Sans" panose="020B0606030504020204" pitchFamily="34" charset="0"/>
                <a:cs typeface="+mn-ea"/>
                <a:sym typeface="+mn-lt"/>
              </a:rPr>
              <a:t>Standard electricity charging  </a:t>
            </a:r>
            <a:endParaRPr lang="zh-CN" altLang="en-US" sz="2400" dirty="0">
              <a:latin typeface="Open Sans" panose="020B0606030504020204" pitchFamily="34" charset="0"/>
              <a:cs typeface="+mn-ea"/>
              <a:sym typeface="+mn-lt"/>
            </a:endParaRPr>
          </a:p>
        </p:txBody>
      </p:sp>
      <p:sp>
        <p:nvSpPr>
          <p:cNvPr id="29" name="右大括号 28"/>
          <p:cNvSpPr/>
          <p:nvPr/>
        </p:nvSpPr>
        <p:spPr>
          <a:xfrm rot="16200000">
            <a:off x="7323225" y="8086788"/>
            <a:ext cx="646332" cy="3478595"/>
          </a:xfrm>
          <a:prstGeom prst="rightBrace">
            <a:avLst>
              <a:gd name="adj1" fmla="val 44536"/>
              <a:gd name="adj2" fmla="val 50000"/>
            </a:avLst>
          </a:prstGeom>
          <a:ln w="28575">
            <a:solidFill>
              <a:srgbClr val="3C8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7200" dirty="0">
              <a:latin typeface="Open Sans" panose="020B0606030504020204" pitchFamily="34" charset="0"/>
              <a:cs typeface="+mn-ea"/>
              <a:sym typeface="+mn-lt"/>
            </a:endParaRPr>
          </a:p>
        </p:txBody>
      </p:sp>
      <p:sp>
        <p:nvSpPr>
          <p:cNvPr id="30" name="文本框 29"/>
          <p:cNvSpPr txBox="1"/>
          <p:nvPr/>
        </p:nvSpPr>
        <p:spPr>
          <a:xfrm>
            <a:off x="5915377" y="9029287"/>
            <a:ext cx="4954715" cy="461665"/>
          </a:xfrm>
          <a:prstGeom prst="rect">
            <a:avLst/>
          </a:prstGeom>
          <a:noFill/>
        </p:spPr>
        <p:txBody>
          <a:bodyPr wrap="square">
            <a:spAutoFit/>
          </a:bodyPr>
          <a:lstStyle/>
          <a:p>
            <a:r>
              <a:rPr lang="en-US" altLang="zh-CN" sz="2400" dirty="0">
                <a:latin typeface="Open Sans" panose="020B0606030504020204" pitchFamily="34" charset="0"/>
                <a:cs typeface="+mn-ea"/>
                <a:sym typeface="+mn-lt"/>
              </a:rPr>
              <a:t>Optional electricity charging </a:t>
            </a:r>
            <a:endParaRPr lang="zh-CN" altLang="en-US" sz="2400" dirty="0">
              <a:latin typeface="Open Sans" panose="020B0606030504020204" pitchFamily="34" charset="0"/>
              <a:cs typeface="+mn-ea"/>
              <a:sym typeface="+mn-lt"/>
            </a:endParaRPr>
          </a:p>
        </p:txBody>
      </p:sp>
      <p:sp>
        <p:nvSpPr>
          <p:cNvPr id="16" name="标题 15"/>
          <p:cNvSpPr>
            <a:spLocks noGrp="1"/>
          </p:cNvSpPr>
          <p:nvPr>
            <p:ph type="title"/>
            <p:custDataLst>
              <p:tags r:id="rId1"/>
            </p:custDataLst>
          </p:nvPr>
        </p:nvSpPr>
        <p:spPr>
          <a:prstGeom prst="rect">
            <a:avLst/>
          </a:prstGeom>
        </p:spPr>
        <p:txBody>
          <a:bodyPr>
            <a:normAutofit/>
          </a:bodyPr>
          <a:lstStyle/>
          <a:p>
            <a:r>
              <a:rPr lang="en-US" altLang="zh-CN" dirty="0">
                <a:ea typeface="+mn-ea"/>
                <a:cs typeface="+mn-ea"/>
                <a:sym typeface="+mn-lt"/>
              </a:rPr>
              <a:t>E</a:t>
            </a:r>
            <a:r>
              <a:rPr lang="en-US" altLang="zh-CN" b="0" dirty="0">
                <a:ea typeface="+mn-ea"/>
                <a:cs typeface="+mn-ea"/>
                <a:sym typeface="+mn-lt"/>
              </a:rPr>
              <a:t>lectrical Charging</a:t>
            </a:r>
            <a:endParaRPr lang="zh-CN" altLang="en-US" b="0" dirty="0">
              <a:ea typeface="+mn-ea"/>
              <a:cs typeface="+mn-ea"/>
              <a:sym typeface="+mn-lt"/>
            </a:endParaRPr>
          </a:p>
        </p:txBody>
      </p:sp>
      <p:sp>
        <p:nvSpPr>
          <p:cNvPr id="34" name="Foliennummernplatzhalter 33">
            <a:extLst>
              <a:ext uri="{FF2B5EF4-FFF2-40B4-BE49-F238E27FC236}">
                <a16:creationId xmlns:a16="http://schemas.microsoft.com/office/drawing/2014/main" id="{78BD19FB-E765-B3C7-9631-AD3C0E3F3BB7}"/>
              </a:ext>
            </a:extLst>
          </p:cNvPr>
          <p:cNvSpPr>
            <a:spLocks noGrp="1"/>
          </p:cNvSpPr>
          <p:nvPr>
            <p:ph type="sldNum" sz="quarter" idx="4"/>
          </p:nvPr>
        </p:nvSpPr>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20</a:t>
            </a:fld>
            <a:endParaRPr lang="de-DE" dirty="0">
              <a:latin typeface="微软雅黑" panose="020B0503020204020204" pitchFamily="34" charset="-122"/>
              <a:ea typeface="微软雅黑" panose="020B0503020204020204" pitchFamily="34" charset="-122"/>
            </a:endParaRPr>
          </a:p>
        </p:txBody>
      </p:sp>
      <p:sp>
        <p:nvSpPr>
          <p:cNvPr id="2" name="椭圆 1"/>
          <p:cNvSpPr/>
          <p:nvPr/>
        </p:nvSpPr>
        <p:spPr>
          <a:xfrm>
            <a:off x="13982399" y="1318017"/>
            <a:ext cx="14278525" cy="14278525"/>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椭圆 6"/>
          <p:cNvSpPr/>
          <p:nvPr/>
        </p:nvSpPr>
        <p:spPr>
          <a:xfrm>
            <a:off x="20673378" y="1318394"/>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6" name="椭圆 5"/>
          <p:cNvSpPr/>
          <p:nvPr/>
        </p:nvSpPr>
        <p:spPr>
          <a:xfrm>
            <a:off x="17662255" y="7971643"/>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5" name="椭圆 14"/>
          <p:cNvSpPr/>
          <p:nvPr/>
        </p:nvSpPr>
        <p:spPr>
          <a:xfrm>
            <a:off x="17549570" y="4516284"/>
            <a:ext cx="7158896" cy="71588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grpSp>
        <p:nvGrpSpPr>
          <p:cNvPr id="31" name="组合 30"/>
          <p:cNvGrpSpPr/>
          <p:nvPr/>
        </p:nvGrpSpPr>
        <p:grpSpPr>
          <a:xfrm>
            <a:off x="15231343" y="5152863"/>
            <a:ext cx="2774447" cy="2774447"/>
            <a:chOff x="10136839" y="9052105"/>
            <a:chExt cx="2774447" cy="2774447"/>
          </a:xfrm>
        </p:grpSpPr>
        <p:sp>
          <p:nvSpPr>
            <p:cNvPr id="32" name="椭圆 31"/>
            <p:cNvSpPr/>
            <p:nvPr/>
          </p:nvSpPr>
          <p:spPr>
            <a:xfrm>
              <a:off x="10136839" y="9052105"/>
              <a:ext cx="2774447" cy="2774447"/>
            </a:xfrm>
            <a:prstGeom prst="ellipse">
              <a:avLst/>
            </a:prstGeom>
            <a:solidFill>
              <a:schemeClr val="bg1"/>
            </a:solidFill>
            <a:ln w="73025">
              <a:solidFill>
                <a:srgbClr val="54A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pic>
          <p:nvPicPr>
            <p:cNvPr id="33" name="图片 32"/>
            <p:cNvPicPr>
              <a:picLocks noChangeAspect="1"/>
            </p:cNvPicPr>
            <p:nvPr/>
          </p:nvPicPr>
          <p:blipFill>
            <a:blip r:embed="rId4" cstate="screen"/>
            <a:stretch>
              <a:fillRect/>
            </a:stretch>
          </p:blipFill>
          <p:spPr>
            <a:xfrm>
              <a:off x="10494385" y="9104787"/>
              <a:ext cx="2242916" cy="2242916"/>
            </a:xfrm>
            <a:prstGeom prst="rect">
              <a:avLst/>
            </a:prstGeom>
          </p:spPr>
        </p:pic>
      </p:grpSp>
      <p:sp>
        <p:nvSpPr>
          <p:cNvPr id="37" name="文本框 36"/>
          <p:cNvSpPr txBox="1"/>
          <p:nvPr/>
        </p:nvSpPr>
        <p:spPr>
          <a:xfrm rot="10800000">
            <a:off x="19103368" y="6138803"/>
            <a:ext cx="4037654" cy="2646878"/>
          </a:xfrm>
          <a:prstGeom prst="rect">
            <a:avLst/>
          </a:prstGeom>
          <a:noFill/>
        </p:spPr>
        <p:txBody>
          <a:bodyPr wrap="square" rtlCol="0">
            <a:spAutoFit/>
          </a:bodyPr>
          <a:lstStyle/>
          <a:p>
            <a:r>
              <a:rPr kumimoji="1" lang="en-US" altLang="zh-CN" sz="16600" b="1" dirty="0">
                <a:solidFill>
                  <a:srgbClr val="39923D"/>
                </a:solidFill>
                <a:latin typeface="Open Sans" panose="020B0606030504020204" pitchFamily="34" charset="0"/>
                <a:cs typeface="+mn-ea"/>
                <a:sym typeface="+mn-lt"/>
              </a:rPr>
              <a:t>↓</a:t>
            </a:r>
            <a:endParaRPr kumimoji="1" lang="zh-CN" altLang="en-US" sz="16600" b="1" dirty="0">
              <a:solidFill>
                <a:srgbClr val="39923D"/>
              </a:solidFill>
              <a:latin typeface="Open Sans" panose="020B0606030504020204" pitchFamily="34" charset="0"/>
              <a:cs typeface="+mn-ea"/>
              <a:sym typeface="+mn-lt"/>
            </a:endParaRPr>
          </a:p>
        </p:txBody>
      </p:sp>
      <p:sp>
        <p:nvSpPr>
          <p:cNvPr id="38" name="文本框 37"/>
          <p:cNvSpPr txBox="1"/>
          <p:nvPr/>
        </p:nvSpPr>
        <p:spPr>
          <a:xfrm>
            <a:off x="18342798" y="6243576"/>
            <a:ext cx="5258539" cy="2646878"/>
          </a:xfrm>
          <a:prstGeom prst="rect">
            <a:avLst/>
          </a:prstGeom>
          <a:noFill/>
        </p:spPr>
        <p:txBody>
          <a:bodyPr wrap="square" rtlCol="0">
            <a:spAutoFit/>
          </a:bodyPr>
          <a:lstStyle/>
          <a:p>
            <a:r>
              <a:rPr kumimoji="1" lang="en-US" altLang="zh-CN" sz="16600" b="1" dirty="0">
                <a:gradFill>
                  <a:gsLst>
                    <a:gs pos="0">
                      <a:srgbClr val="153986"/>
                    </a:gs>
                    <a:gs pos="100000">
                      <a:srgbClr val="39923D"/>
                    </a:gs>
                  </a:gsLst>
                  <a:lin ang="0" scaled="0"/>
                </a:gradFill>
                <a:latin typeface="Open Sans" panose="020B0606030504020204" pitchFamily="34" charset="0"/>
                <a:cs typeface="+mn-ea"/>
                <a:sym typeface="+mn-lt"/>
              </a:rPr>
              <a:t>15</a:t>
            </a:r>
            <a:r>
              <a:rPr kumimoji="1" lang="en-US" altLang="zh-CN" sz="9600" b="1" dirty="0">
                <a:gradFill>
                  <a:gsLst>
                    <a:gs pos="0">
                      <a:srgbClr val="153986"/>
                    </a:gs>
                    <a:gs pos="100000">
                      <a:srgbClr val="39923D"/>
                    </a:gs>
                  </a:gsLst>
                  <a:lin ang="0" scaled="0"/>
                </a:gradFill>
                <a:latin typeface="Open Sans" panose="020B0606030504020204" pitchFamily="34" charset="0"/>
                <a:cs typeface="+mn-ea"/>
                <a:sym typeface="+mn-lt"/>
              </a:rPr>
              <a:t>%</a:t>
            </a:r>
            <a:endParaRPr kumimoji="1" lang="zh-CN" altLang="en-US" sz="9600" b="1" dirty="0">
              <a:gradFill>
                <a:gsLst>
                  <a:gs pos="0">
                    <a:srgbClr val="153986"/>
                  </a:gs>
                  <a:gs pos="100000">
                    <a:srgbClr val="39923D"/>
                  </a:gs>
                </a:gsLst>
                <a:lin ang="0" scaled="0"/>
              </a:gradFill>
              <a:latin typeface="Open Sans" panose="020B0606030504020204" pitchFamily="34" charset="0"/>
              <a:cs typeface="+mn-ea"/>
              <a:sym typeface="+mn-lt"/>
            </a:endParaRPr>
          </a:p>
        </p:txBody>
      </p:sp>
      <p:sp>
        <p:nvSpPr>
          <p:cNvPr id="39" name="文本框 38"/>
          <p:cNvSpPr txBox="1"/>
          <p:nvPr/>
        </p:nvSpPr>
        <p:spPr>
          <a:xfrm>
            <a:off x="18548561" y="8644982"/>
            <a:ext cx="5160387" cy="646331"/>
          </a:xfrm>
          <a:prstGeom prst="rect">
            <a:avLst/>
          </a:prstGeom>
          <a:noFill/>
        </p:spPr>
        <p:txBody>
          <a:bodyPr wrap="none" rtlCol="0">
            <a:spAutoFit/>
          </a:bodyPr>
          <a:lstStyle/>
          <a:p>
            <a:r>
              <a:rPr kumimoji="1" lang="en-US" altLang="zh-CN" sz="3600" b="1" dirty="0">
                <a:solidFill>
                  <a:srgbClr val="113B85"/>
                </a:solidFill>
                <a:latin typeface="Open Sans" panose="020B0606030504020204" pitchFamily="34" charset="0"/>
                <a:cs typeface="+mn-ea"/>
                <a:sym typeface="+mn-lt"/>
              </a:rPr>
              <a:t>Plasticizing Efficiency</a:t>
            </a:r>
            <a:endParaRPr kumimoji="1" lang="zh-CN" altLang="en-US" sz="3600" b="1" dirty="0">
              <a:solidFill>
                <a:srgbClr val="113B85"/>
              </a:solidFill>
              <a:latin typeface="Open Sans" panose="020B0606030504020204" pitchFamily="34" charset="0"/>
              <a:cs typeface="+mn-ea"/>
              <a:sym typeface="+mn-lt"/>
            </a:endParaRPr>
          </a:p>
        </p:txBody>
      </p:sp>
      <p:sp>
        <p:nvSpPr>
          <p:cNvPr id="45" name="椭圆 44"/>
          <p:cNvSpPr/>
          <p:nvPr/>
        </p:nvSpPr>
        <p:spPr>
          <a:xfrm>
            <a:off x="11450395" y="7464589"/>
            <a:ext cx="7158896" cy="71588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49" name="文本框 48"/>
          <p:cNvSpPr txBox="1"/>
          <p:nvPr/>
        </p:nvSpPr>
        <p:spPr>
          <a:xfrm>
            <a:off x="12203886" y="9283736"/>
            <a:ext cx="7999435" cy="2646878"/>
          </a:xfrm>
          <a:prstGeom prst="rect">
            <a:avLst/>
          </a:prstGeom>
          <a:noFill/>
        </p:spPr>
        <p:txBody>
          <a:bodyPr wrap="square" rtlCol="0">
            <a:spAutoFit/>
          </a:bodyPr>
          <a:lstStyle/>
          <a:p>
            <a:r>
              <a:rPr kumimoji="1" lang="en-US" altLang="zh-CN" sz="16600" b="1" dirty="0">
                <a:gradFill>
                  <a:gsLst>
                    <a:gs pos="0">
                      <a:srgbClr val="153986"/>
                    </a:gs>
                    <a:gs pos="100000">
                      <a:srgbClr val="39923D"/>
                    </a:gs>
                  </a:gsLst>
                  <a:lin ang="0" scaled="0"/>
                </a:gradFill>
                <a:latin typeface="Open Sans" panose="020B0606030504020204" pitchFamily="34" charset="0"/>
                <a:cs typeface="+mn-ea"/>
                <a:sym typeface="+mn-lt"/>
              </a:rPr>
              <a:t>20</a:t>
            </a:r>
            <a:r>
              <a:rPr kumimoji="1" lang="en-US" altLang="zh-CN" sz="9600" b="1" dirty="0">
                <a:gradFill>
                  <a:gsLst>
                    <a:gs pos="0">
                      <a:srgbClr val="153986"/>
                    </a:gs>
                    <a:gs pos="100000">
                      <a:srgbClr val="39923D"/>
                    </a:gs>
                  </a:gsLst>
                  <a:lin ang="0" scaled="0"/>
                </a:gradFill>
                <a:latin typeface="Open Sans" panose="020B0606030504020204" pitchFamily="34" charset="0"/>
                <a:cs typeface="+mn-ea"/>
                <a:sym typeface="+mn-lt"/>
              </a:rPr>
              <a:t>% </a:t>
            </a:r>
            <a:r>
              <a:rPr kumimoji="1" lang="en-US" altLang="zh-CN" sz="12000" b="1" dirty="0">
                <a:gradFill>
                  <a:gsLst>
                    <a:gs pos="0">
                      <a:srgbClr val="153986"/>
                    </a:gs>
                    <a:gs pos="100000">
                      <a:srgbClr val="39923D"/>
                    </a:gs>
                  </a:gsLst>
                  <a:lin ang="0" scaled="0"/>
                </a:gradFill>
                <a:latin typeface="Open Sans" panose="020B0606030504020204" pitchFamily="34" charset="0"/>
                <a:cs typeface="+mn-ea"/>
                <a:sym typeface="+mn-lt"/>
              </a:rPr>
              <a:t>+</a:t>
            </a:r>
            <a:endParaRPr kumimoji="1" lang="zh-CN" altLang="en-US" sz="12000" b="1" dirty="0">
              <a:gradFill>
                <a:gsLst>
                  <a:gs pos="0">
                    <a:srgbClr val="153986"/>
                  </a:gs>
                  <a:gs pos="100000">
                    <a:srgbClr val="39923D"/>
                  </a:gs>
                </a:gsLst>
                <a:lin ang="0" scaled="0"/>
              </a:gradFill>
              <a:latin typeface="Open Sans" panose="020B0606030504020204" pitchFamily="34" charset="0"/>
              <a:cs typeface="+mn-ea"/>
              <a:sym typeface="+mn-lt"/>
            </a:endParaRPr>
          </a:p>
        </p:txBody>
      </p:sp>
      <p:sp>
        <p:nvSpPr>
          <p:cNvPr id="50" name="文本框 49"/>
          <p:cNvSpPr txBox="1"/>
          <p:nvPr/>
        </p:nvSpPr>
        <p:spPr>
          <a:xfrm>
            <a:off x="12284075" y="11675110"/>
            <a:ext cx="4798060" cy="1198880"/>
          </a:xfrm>
          <a:prstGeom prst="rect">
            <a:avLst/>
          </a:prstGeom>
          <a:noFill/>
        </p:spPr>
        <p:txBody>
          <a:bodyPr wrap="square" rtlCol="0">
            <a:spAutoFit/>
          </a:bodyPr>
          <a:lstStyle/>
          <a:p>
            <a:r>
              <a:rPr kumimoji="1" lang="en-US" altLang="zh-CN" sz="3600" b="1" dirty="0">
                <a:solidFill>
                  <a:srgbClr val="113B85"/>
                </a:solidFill>
                <a:latin typeface="Open Sans" panose="020B0606030504020204" pitchFamily="34" charset="0"/>
                <a:cs typeface="+mn-ea"/>
                <a:sym typeface="+mn-lt"/>
              </a:rPr>
              <a:t>Machine Energy Consumption</a:t>
            </a:r>
            <a:endParaRPr kumimoji="1" lang="zh-CN" altLang="en-US" sz="3600" b="1" dirty="0">
              <a:solidFill>
                <a:srgbClr val="113B85"/>
              </a:solidFill>
              <a:latin typeface="Open Sans" panose="020B0606030504020204" pitchFamily="34" charset="0"/>
              <a:cs typeface="+mn-ea"/>
              <a:sym typeface="+mn-lt"/>
            </a:endParaRPr>
          </a:p>
        </p:txBody>
      </p:sp>
      <p:sp>
        <p:nvSpPr>
          <p:cNvPr id="51" name="文本框 50"/>
          <p:cNvSpPr txBox="1"/>
          <p:nvPr/>
        </p:nvSpPr>
        <p:spPr>
          <a:xfrm>
            <a:off x="16904958" y="9310824"/>
            <a:ext cx="4037654" cy="2646878"/>
          </a:xfrm>
          <a:prstGeom prst="rect">
            <a:avLst/>
          </a:prstGeom>
          <a:noFill/>
        </p:spPr>
        <p:txBody>
          <a:bodyPr wrap="square" rtlCol="0">
            <a:spAutoFit/>
          </a:bodyPr>
          <a:lstStyle/>
          <a:p>
            <a:r>
              <a:rPr kumimoji="1" lang="en-US" altLang="zh-CN" sz="16600" b="1" dirty="0">
                <a:solidFill>
                  <a:srgbClr val="39923D"/>
                </a:solidFill>
                <a:latin typeface="Open Sans" panose="020B0606030504020204" pitchFamily="34" charset="0"/>
                <a:cs typeface="+mn-ea"/>
                <a:sym typeface="+mn-lt"/>
              </a:rPr>
              <a:t>↓</a:t>
            </a:r>
            <a:endParaRPr kumimoji="1" lang="zh-CN" altLang="en-US" sz="16600" b="1" dirty="0">
              <a:solidFill>
                <a:srgbClr val="39923D"/>
              </a:solidFill>
              <a:latin typeface="Open Sans" panose="020B0606030504020204" pitchFamily="34" charset="0"/>
              <a:cs typeface="+mn-ea"/>
              <a:sym typeface="+mn-lt"/>
            </a:endParaRPr>
          </a:p>
        </p:txBody>
      </p:sp>
      <p:sp>
        <p:nvSpPr>
          <p:cNvPr id="3" name="文本框 2"/>
          <p:cNvSpPr txBox="1"/>
          <p:nvPr/>
        </p:nvSpPr>
        <p:spPr>
          <a:xfrm>
            <a:off x="13786553" y="12874033"/>
            <a:ext cx="3876226" cy="954107"/>
          </a:xfrm>
          <a:prstGeom prst="rect">
            <a:avLst/>
          </a:prstGeom>
          <a:noFill/>
        </p:spPr>
        <p:txBody>
          <a:bodyPr wrap="square">
            <a:spAutoFit/>
          </a:bodyPr>
          <a:lstStyle/>
          <a:p>
            <a:pPr indent="0">
              <a:buNone/>
            </a:pPr>
            <a:r>
              <a:rPr lang="en-US" altLang="zh-CN" sz="2800" dirty="0">
                <a:latin typeface="Open Sans" panose="020B0606030504020204" pitchFamily="34" charset="0"/>
                <a:cs typeface="+mn-ea"/>
                <a:sym typeface="+mn-lt"/>
              </a:rPr>
              <a:t>More than 30% injection volume </a:t>
            </a:r>
            <a:endParaRPr lang="en-US" altLang="zh-CN" sz="2400" dirty="0">
              <a:latin typeface="Open Sans" panose="020B0606030504020204" pitchFamily="34" charset="0"/>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80" y="-2540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椭圆 6"/>
          <p:cNvSpPr/>
          <p:nvPr/>
        </p:nvSpPr>
        <p:spPr>
          <a:xfrm>
            <a:off x="6285767" y="829810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8" name="椭圆 7"/>
          <p:cNvSpPr/>
          <p:nvPr/>
        </p:nvSpPr>
        <p:spPr>
          <a:xfrm>
            <a:off x="-1709841" y="1874691"/>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4" name="任意形状 23"/>
          <p:cNvSpPr/>
          <p:nvPr/>
        </p:nvSpPr>
        <p:spPr>
          <a:xfrm>
            <a:off x="11413598" y="-43453"/>
            <a:ext cx="12191206" cy="13716000"/>
          </a:xfrm>
          <a:custGeom>
            <a:avLst/>
            <a:gdLst>
              <a:gd name="connsiteX0" fmla="*/ 3914815 w 12191206"/>
              <a:gd name="connsiteY0" fmla="*/ 0 h 13716000"/>
              <a:gd name="connsiteX1" fmla="*/ 9196264 w 12191206"/>
              <a:gd name="connsiteY1" fmla="*/ 0 h 13716000"/>
              <a:gd name="connsiteX2" fmla="*/ 9589312 w 12191206"/>
              <a:gd name="connsiteY2" fmla="*/ 0 h 13716000"/>
              <a:gd name="connsiteX3" fmla="*/ 10811388 w 12191206"/>
              <a:gd name="connsiteY3" fmla="*/ 0 h 13716000"/>
              <a:gd name="connsiteX4" fmla="*/ 12191206 w 12191206"/>
              <a:gd name="connsiteY4" fmla="*/ 0 h 13716000"/>
              <a:gd name="connsiteX5" fmla="*/ 12191206 w 12191206"/>
              <a:gd name="connsiteY5" fmla="*/ 13716000 h 13716000"/>
              <a:gd name="connsiteX6" fmla="*/ 10811388 w 12191206"/>
              <a:gd name="connsiteY6" fmla="*/ 13716000 h 13716000"/>
              <a:gd name="connsiteX7" fmla="*/ 9589312 w 12191206"/>
              <a:gd name="connsiteY7" fmla="*/ 13716000 h 13716000"/>
              <a:gd name="connsiteX8" fmla="*/ 9196264 w 12191206"/>
              <a:gd name="connsiteY8" fmla="*/ 13716000 h 13716000"/>
              <a:gd name="connsiteX9" fmla="*/ 3914815 w 12191206"/>
              <a:gd name="connsiteY9" fmla="*/ 13716000 h 13716000"/>
              <a:gd name="connsiteX10" fmla="*/ 3834979 w 12191206"/>
              <a:gd name="connsiteY10" fmla="*/ 13670095 h 13716000"/>
              <a:gd name="connsiteX11" fmla="*/ 0 w 12191206"/>
              <a:gd name="connsiteY11" fmla="*/ 6858000 h 13716000"/>
              <a:gd name="connsiteX12" fmla="*/ 3834979 w 12191206"/>
              <a:gd name="connsiteY12" fmla="*/ 45905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206" h="13716000">
                <a:moveTo>
                  <a:pt x="3914815" y="0"/>
                </a:moveTo>
                <a:lnTo>
                  <a:pt x="9196264" y="0"/>
                </a:lnTo>
                <a:lnTo>
                  <a:pt x="9589312" y="0"/>
                </a:lnTo>
                <a:lnTo>
                  <a:pt x="10811388" y="0"/>
                </a:lnTo>
                <a:lnTo>
                  <a:pt x="12191206" y="0"/>
                </a:lnTo>
                <a:lnTo>
                  <a:pt x="12191206" y="13716000"/>
                </a:lnTo>
                <a:lnTo>
                  <a:pt x="10811388" y="13716000"/>
                </a:lnTo>
                <a:lnTo>
                  <a:pt x="9589312" y="13716000"/>
                </a:lnTo>
                <a:lnTo>
                  <a:pt x="9196264" y="13716000"/>
                </a:lnTo>
                <a:lnTo>
                  <a:pt x="3914815" y="13716000"/>
                </a:lnTo>
                <a:lnTo>
                  <a:pt x="3834979" y="13670095"/>
                </a:lnTo>
                <a:cubicBezTo>
                  <a:pt x="1535818" y="12273092"/>
                  <a:pt x="0" y="9744901"/>
                  <a:pt x="0" y="6858000"/>
                </a:cubicBezTo>
                <a:cubicBezTo>
                  <a:pt x="0" y="3971099"/>
                  <a:pt x="1535818" y="1442909"/>
                  <a:pt x="3834979" y="45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sp>
        <p:nvSpPr>
          <p:cNvPr id="9" name="矩形 8"/>
          <p:cNvSpPr/>
          <p:nvPr/>
        </p:nvSpPr>
        <p:spPr>
          <a:xfrm>
            <a:off x="22280880" y="-86995"/>
            <a:ext cx="2108200" cy="13777595"/>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graphicFrame>
        <p:nvGraphicFramePr>
          <p:cNvPr id="11" name="表格 10"/>
          <p:cNvGraphicFramePr/>
          <p:nvPr>
            <p:custDataLst>
              <p:tags r:id="rId1"/>
            </p:custDataLst>
            <p:extLst>
              <p:ext uri="{D42A27DB-BD31-4B8C-83A1-F6EECF244321}">
                <p14:modId xmlns:p14="http://schemas.microsoft.com/office/powerpoint/2010/main" val="1810253554"/>
              </p:ext>
            </p:extLst>
          </p:nvPr>
        </p:nvGraphicFramePr>
        <p:xfrm>
          <a:off x="13923645" y="1153160"/>
          <a:ext cx="9691370" cy="11410315"/>
        </p:xfrm>
        <a:graphic>
          <a:graphicData uri="http://schemas.openxmlformats.org/drawingml/2006/table">
            <a:tbl>
              <a:tblPr/>
              <a:tblGrid>
                <a:gridCol w="3337560">
                  <a:extLst>
                    <a:ext uri="{9D8B030D-6E8A-4147-A177-3AD203B41FA5}">
                      <a16:colId xmlns:a16="http://schemas.microsoft.com/office/drawing/2014/main" val="20000"/>
                    </a:ext>
                  </a:extLst>
                </a:gridCol>
                <a:gridCol w="3176270">
                  <a:extLst>
                    <a:ext uri="{9D8B030D-6E8A-4147-A177-3AD203B41FA5}">
                      <a16:colId xmlns:a16="http://schemas.microsoft.com/office/drawing/2014/main" val="20001"/>
                    </a:ext>
                  </a:extLst>
                </a:gridCol>
                <a:gridCol w="3177540">
                  <a:extLst>
                    <a:ext uri="{9D8B030D-6E8A-4147-A177-3AD203B41FA5}">
                      <a16:colId xmlns:a16="http://schemas.microsoft.com/office/drawing/2014/main" val="20002"/>
                    </a:ext>
                  </a:extLst>
                </a:gridCol>
              </a:tblGrid>
              <a:tr h="1031240">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000" b="1" i="0" u="none" strike="noStrike" dirty="0">
                          <a:solidFill>
                            <a:schemeClr val="bg1"/>
                          </a:solidFill>
                          <a:effectLst/>
                          <a:latin typeface="Open Sans" panose="020B0606030504020204" pitchFamily="34" charset="0"/>
                          <a:ea typeface="+mn-ea"/>
                          <a:cs typeface="+mn-ea"/>
                          <a:sym typeface="+mn-lt"/>
                        </a:rPr>
                        <a:t>Product production energy consumption comparison </a:t>
                      </a:r>
                      <a:endParaRPr lang="zh-CN" altLang="en-US" sz="3000" b="1" i="0" u="none" strike="noStrike" dirty="0">
                        <a:solidFill>
                          <a:schemeClr val="bg1"/>
                        </a:solidFill>
                        <a:effectLst/>
                        <a:latin typeface="Open Sans" panose="020B0606030504020204" pitchFamily="34" charset="0"/>
                        <a:ea typeface="+mn-ea"/>
                        <a:cs typeface="+mn-ea"/>
                        <a:sym typeface="+mn-lt"/>
                      </a:endParaRPr>
                    </a:p>
                  </a:txBody>
                  <a:tcPr marL="25398" marR="25398" marT="25398" marB="9143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153986"/>
                    </a:solidFill>
                  </a:tcPr>
                </a:tc>
                <a:tc hMerge="1">
                  <a:txBody>
                    <a:bodyPr/>
                    <a:lstStyle/>
                    <a:p>
                      <a:endParaRPr lang="de-DE"/>
                    </a:p>
                  </a:txBody>
                  <a:tcPr marL="25398" marR="25398" marT="25398" marB="9143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de-DE"/>
                    </a:p>
                  </a:txBody>
                  <a:tcPr marL="25398" marR="25398" marT="25398" marB="91432">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7400">
                <a:tc>
                  <a:txBody>
                    <a:bodyPr/>
                    <a:lstStyle/>
                    <a:p>
                      <a:pPr indent="0">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200" b="0" dirty="0">
                          <a:solidFill>
                            <a:srgbClr val="000000"/>
                          </a:solidFill>
                          <a:latin typeface="Open Sans" panose="020B0606030504020204" pitchFamily="34" charset="0"/>
                          <a:ea typeface="+mn-ea"/>
                          <a:cs typeface="+mn-ea"/>
                          <a:sym typeface="+mn-lt"/>
                        </a:rPr>
                        <a:t>JU5500Ⅲ3430</a:t>
                      </a:r>
                    </a:p>
                    <a:p>
                      <a:pPr indent="0" algn="ctr">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200" b="0" dirty="0">
                          <a:solidFill>
                            <a:srgbClr val="000000"/>
                          </a:solidFill>
                          <a:latin typeface="Open Sans" panose="020B0606030504020204" pitchFamily="34" charset="0"/>
                          <a:ea typeface="+mn-ea"/>
                          <a:cs typeface="+mn-ea"/>
                          <a:sym typeface="+mn-lt"/>
                        </a:rPr>
                        <a:t>JU5500V/3450</a:t>
                      </a:r>
                    </a:p>
                    <a:p>
                      <a:pPr indent="0" algn="ctr">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31950">
                <a:tc>
                  <a:txBody>
                    <a:bodyPr/>
                    <a:lstStyle/>
                    <a:p>
                      <a:pPr indent="0">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4205">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Machine Code</a:t>
                      </a:r>
                      <a:r>
                        <a:rPr lang="zh-CN" sz="2000" b="0" dirty="0">
                          <a:solidFill>
                            <a:srgbClr val="000000"/>
                          </a:solidFill>
                          <a:latin typeface="Open Sans" panose="020B0606030504020204" pitchFamily="34" charset="0"/>
                          <a:ea typeface="+mn-ea"/>
                          <a:cs typeface="+mn-ea"/>
                          <a:sym typeface="+mn-lt"/>
                        </a:rPr>
                        <a:t>：</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202212055064583 </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202312055011059 </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88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Materials</a:t>
                      </a:r>
                      <a:r>
                        <a:rPr lang="zh-CN" sz="2000" b="0" dirty="0">
                          <a:solidFill>
                            <a:srgbClr val="000000"/>
                          </a:solidFill>
                          <a:latin typeface="Open Sans" panose="020B0606030504020204" pitchFamily="34" charset="0"/>
                          <a:ea typeface="+mn-ea"/>
                          <a:cs typeface="+mn-ea"/>
                          <a:sym typeface="+mn-lt"/>
                        </a:rPr>
                        <a:t>：</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PP</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2000" b="0" kern="1200" dirty="0">
                          <a:solidFill>
                            <a:srgbClr val="000000"/>
                          </a:solidFill>
                          <a:latin typeface="Open Sans" panose="020B0606030504020204" pitchFamily="34" charset="0"/>
                          <a:ea typeface="+mn-ea"/>
                          <a:cs typeface="+mn-ea"/>
                          <a:sym typeface="+mn-lt"/>
                        </a:rPr>
                        <a:t>PP+1%Back Materials</a:t>
                      </a:r>
                      <a:endParaRPr lang="en-US" altLang="en-US" sz="2000" b="0" kern="120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229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Product Size</a:t>
                      </a:r>
                      <a:r>
                        <a:rPr lang="zh-CN" sz="2000" b="0" dirty="0">
                          <a:solidFill>
                            <a:srgbClr val="000000"/>
                          </a:solidFill>
                          <a:latin typeface="Open Sans" panose="020B0606030504020204" pitchFamily="34" charset="0"/>
                          <a:ea typeface="+mn-ea"/>
                          <a:cs typeface="+mn-ea"/>
                          <a:sym typeface="+mn-lt"/>
                        </a:rPr>
                        <a:t>：mm</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280*280*480*1.5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340*340*470*2.2</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26440">
                <a:tc>
                  <a:txBody>
                    <a:bodyPr/>
                    <a:lstStyle/>
                    <a:p>
                      <a:pPr indent="0">
                        <a:buNone/>
                      </a:pPr>
                      <a:r>
                        <a:rPr lang="en-US" altLang="zh-CN" sz="2000" b="0" dirty="0" err="1">
                          <a:solidFill>
                            <a:srgbClr val="000000"/>
                          </a:solidFill>
                          <a:latin typeface="Open Sans" panose="020B0606030504020204" pitchFamily="34" charset="0"/>
                          <a:ea typeface="+mn-ea"/>
                          <a:cs typeface="+mn-ea"/>
                          <a:sym typeface="+mn-lt"/>
                        </a:rPr>
                        <a:t>Mould</a:t>
                      </a:r>
                      <a:r>
                        <a:rPr lang="en-US" altLang="zh-CN" sz="2000" b="0" dirty="0">
                          <a:solidFill>
                            <a:srgbClr val="000000"/>
                          </a:solidFill>
                          <a:latin typeface="Open Sans" panose="020B0606030504020204" pitchFamily="34" charset="0"/>
                          <a:ea typeface="+mn-ea"/>
                          <a:cs typeface="+mn-ea"/>
                          <a:sym typeface="+mn-lt"/>
                        </a:rPr>
                        <a:t> Size</a:t>
                      </a:r>
                      <a:r>
                        <a:rPr lang="zh-CN" sz="2000" b="0" dirty="0">
                          <a:solidFill>
                            <a:srgbClr val="000000"/>
                          </a:solidFill>
                          <a:latin typeface="Open Sans" panose="020B0606030504020204" pitchFamily="34" charset="0"/>
                          <a:ea typeface="+mn-ea"/>
                          <a:cs typeface="+mn-ea"/>
                          <a:sym typeface="+mn-lt"/>
                        </a:rPr>
                        <a:t>：mm</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760*760*850</a:t>
                      </a:r>
                    </a:p>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780*780*830</a:t>
                      </a:r>
                    </a:p>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2644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Product Weight</a:t>
                      </a:r>
                      <a:r>
                        <a:rPr lang="zh-CN" sz="2000" b="0" dirty="0">
                          <a:solidFill>
                            <a:srgbClr val="000000"/>
                          </a:solidFill>
                          <a:latin typeface="Open Sans" panose="020B0606030504020204" pitchFamily="34" charset="0"/>
                          <a:ea typeface="+mn-ea"/>
                          <a:cs typeface="+mn-ea"/>
                          <a:sym typeface="+mn-lt"/>
                        </a:rPr>
                        <a:t>：g</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1342</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1329</a:t>
                      </a:r>
                    </a:p>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2357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Heating Temperature</a:t>
                      </a:r>
                      <a:r>
                        <a:rPr lang="zh-CN" sz="2000" b="0" dirty="0">
                          <a:solidFill>
                            <a:srgbClr val="000000"/>
                          </a:solidFill>
                          <a:latin typeface="Open Sans" panose="020B0606030504020204" pitchFamily="34" charset="0"/>
                          <a:ea typeface="+mn-ea"/>
                          <a:cs typeface="+mn-ea"/>
                          <a:sym typeface="+mn-lt"/>
                        </a:rPr>
                        <a:t>：℃</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235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260</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2644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Mold Opening Distance</a:t>
                      </a:r>
                      <a:r>
                        <a:rPr lang="zh-CN" sz="2000" b="0" dirty="0">
                          <a:solidFill>
                            <a:srgbClr val="000000"/>
                          </a:solidFill>
                          <a:latin typeface="Open Sans" panose="020B0606030504020204" pitchFamily="34" charset="0"/>
                          <a:ea typeface="+mn-ea"/>
                          <a:cs typeface="+mn-ea"/>
                          <a:sym typeface="+mn-lt"/>
                        </a:rPr>
                        <a:t>：mm</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1020</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1150</a:t>
                      </a:r>
                    </a:p>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2644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Set Mold Locked Force</a:t>
                      </a:r>
                      <a:r>
                        <a:rPr lang="zh-CN" sz="2000" b="0" dirty="0">
                          <a:solidFill>
                            <a:srgbClr val="000000"/>
                          </a:solidFill>
                          <a:latin typeface="Open Sans" panose="020B0606030504020204" pitchFamily="34" charset="0"/>
                          <a:ea typeface="+mn-ea"/>
                          <a:cs typeface="+mn-ea"/>
                          <a:sym typeface="+mn-lt"/>
                        </a:rPr>
                        <a:t>：Ton</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250</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265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72644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Actual Mold Locked Force</a:t>
                      </a:r>
                      <a:r>
                        <a:rPr lang="zh-CN" sz="2000" b="0" dirty="0">
                          <a:solidFill>
                            <a:srgbClr val="000000"/>
                          </a:solidFill>
                          <a:latin typeface="Open Sans" panose="020B0606030504020204" pitchFamily="34" charset="0"/>
                          <a:ea typeface="+mn-ea"/>
                          <a:cs typeface="+mn-ea"/>
                          <a:sym typeface="+mn-lt"/>
                        </a:rPr>
                        <a:t>：Ton</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257</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285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62357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Injection Stroke</a:t>
                      </a:r>
                      <a:r>
                        <a:rPr lang="zh-CN" sz="2000" b="0" dirty="0">
                          <a:solidFill>
                            <a:srgbClr val="000000"/>
                          </a:solidFill>
                          <a:latin typeface="Open Sans" panose="020B0606030504020204" pitchFamily="34" charset="0"/>
                          <a:ea typeface="+mn-ea"/>
                          <a:cs typeface="+mn-ea"/>
                          <a:sym typeface="+mn-lt"/>
                        </a:rPr>
                        <a:t>：mm</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304</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278.6</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72644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Charging Back Pressure</a:t>
                      </a:r>
                      <a:r>
                        <a:rPr lang="zh-CN" sz="2000" b="0" dirty="0">
                          <a:solidFill>
                            <a:srgbClr val="000000"/>
                          </a:solidFill>
                          <a:latin typeface="Open Sans" panose="020B0606030504020204" pitchFamily="34" charset="0"/>
                          <a:ea typeface="+mn-ea"/>
                          <a:cs typeface="+mn-ea"/>
                          <a:sym typeface="+mn-lt"/>
                        </a:rPr>
                        <a:t>：bar</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3 ~ 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623570">
                <a:tc>
                  <a:txBody>
                    <a:bodyPr/>
                    <a:lstStyle/>
                    <a:p>
                      <a:pPr indent="0">
                        <a:buNone/>
                      </a:pPr>
                      <a:r>
                        <a:rPr lang="en-US" altLang="zh-CN" sz="2000" b="0" dirty="0">
                          <a:solidFill>
                            <a:srgbClr val="000000"/>
                          </a:solidFill>
                          <a:latin typeface="Open Sans" panose="020B0606030504020204" pitchFamily="34" charset="0"/>
                          <a:ea typeface="+mn-ea"/>
                          <a:cs typeface="+mn-ea"/>
                          <a:sym typeface="+mn-lt"/>
                        </a:rPr>
                        <a:t>Screw Speed</a:t>
                      </a:r>
                      <a:r>
                        <a:rPr lang="zh-CN" sz="2000" b="0" dirty="0">
                          <a:solidFill>
                            <a:srgbClr val="000000"/>
                          </a:solidFill>
                          <a:latin typeface="Open Sans" panose="020B0606030504020204" pitchFamily="34" charset="0"/>
                          <a:ea typeface="+mn-ea"/>
                          <a:cs typeface="+mn-ea"/>
                          <a:sym typeface="+mn-lt"/>
                        </a:rPr>
                        <a:t>：rpm</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195</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200</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pic>
        <p:nvPicPr>
          <p:cNvPr id="12" name="图片 11"/>
          <p:cNvPicPr/>
          <p:nvPr/>
        </p:nvPicPr>
        <p:blipFill>
          <a:blip r:embed="rId3"/>
          <a:stretch>
            <a:fillRect/>
          </a:stretch>
        </p:blipFill>
        <p:spPr>
          <a:xfrm>
            <a:off x="17420991" y="2550605"/>
            <a:ext cx="1447687" cy="1600075"/>
          </a:xfrm>
          <a:prstGeom prst="rect">
            <a:avLst/>
          </a:prstGeom>
          <a:noFill/>
          <a:ln w="9525">
            <a:noFill/>
          </a:ln>
        </p:spPr>
      </p:pic>
      <p:pic>
        <p:nvPicPr>
          <p:cNvPr id="13" name="图片 12"/>
          <p:cNvPicPr/>
          <p:nvPr/>
        </p:nvPicPr>
        <p:blipFill>
          <a:blip r:embed="rId4"/>
          <a:stretch>
            <a:fillRect/>
          </a:stretch>
        </p:blipFill>
        <p:spPr>
          <a:xfrm>
            <a:off x="20543340" y="2535366"/>
            <a:ext cx="1737224" cy="1615314"/>
          </a:xfrm>
          <a:prstGeom prst="rect">
            <a:avLst/>
          </a:prstGeom>
          <a:noFill/>
          <a:ln w="9525">
            <a:noFill/>
          </a:ln>
        </p:spPr>
      </p:pic>
      <p:grpSp>
        <p:nvGrpSpPr>
          <p:cNvPr id="17" name="组合 16"/>
          <p:cNvGrpSpPr/>
          <p:nvPr/>
        </p:nvGrpSpPr>
        <p:grpSpPr>
          <a:xfrm>
            <a:off x="10346747" y="8551257"/>
            <a:ext cx="2774447" cy="2774447"/>
            <a:chOff x="10136839" y="9052105"/>
            <a:chExt cx="2774447" cy="2774447"/>
          </a:xfrm>
        </p:grpSpPr>
        <p:sp>
          <p:nvSpPr>
            <p:cNvPr id="18" name="椭圆 17"/>
            <p:cNvSpPr/>
            <p:nvPr/>
          </p:nvSpPr>
          <p:spPr>
            <a:xfrm>
              <a:off x="10136839" y="9052105"/>
              <a:ext cx="2774447" cy="2774447"/>
            </a:xfrm>
            <a:prstGeom prst="ellipse">
              <a:avLst/>
            </a:prstGeom>
            <a:solidFill>
              <a:schemeClr val="bg1"/>
            </a:solidFill>
            <a:ln w="73025">
              <a:solidFill>
                <a:srgbClr val="54A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pic>
          <p:nvPicPr>
            <p:cNvPr id="19" name="图片 18"/>
            <p:cNvPicPr>
              <a:picLocks noChangeAspect="1"/>
            </p:cNvPicPr>
            <p:nvPr/>
          </p:nvPicPr>
          <p:blipFill>
            <a:blip r:embed="rId5" cstate="screen"/>
            <a:stretch>
              <a:fillRect/>
            </a:stretch>
          </p:blipFill>
          <p:spPr>
            <a:xfrm>
              <a:off x="10494385" y="9104787"/>
              <a:ext cx="2242916" cy="2242916"/>
            </a:xfrm>
            <a:prstGeom prst="rect">
              <a:avLst/>
            </a:prstGeom>
          </p:spPr>
        </p:pic>
      </p:grpSp>
      <p:sp>
        <p:nvSpPr>
          <p:cNvPr id="3" name="Titel 2">
            <a:extLst>
              <a:ext uri="{FF2B5EF4-FFF2-40B4-BE49-F238E27FC236}">
                <a16:creationId xmlns:a16="http://schemas.microsoft.com/office/drawing/2014/main" id="{B2F1DCE8-2E9E-A329-1E8B-F6EB06EA19EE}"/>
              </a:ext>
            </a:extLst>
          </p:cNvPr>
          <p:cNvSpPr>
            <a:spLocks noGrp="1"/>
          </p:cNvSpPr>
          <p:nvPr>
            <p:ph type="title"/>
          </p:nvPr>
        </p:nvSpPr>
        <p:spPr/>
        <p:txBody>
          <a:bodyPr/>
          <a:lstStyle/>
          <a:p>
            <a:r>
              <a:rPr lang="en-US" altLang="zh-CN" sz="6000" dirty="0">
                <a:solidFill>
                  <a:schemeClr val="bg1"/>
                </a:solidFill>
                <a:sym typeface="+mn-lt"/>
              </a:rPr>
              <a:t>Energy Consumption Comparison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extLst>
              <p:ext uri="{D42A27DB-BD31-4B8C-83A1-F6EECF244321}">
                <p14:modId xmlns:p14="http://schemas.microsoft.com/office/powerpoint/2010/main" val="1246865536"/>
              </p:ext>
            </p:extLst>
          </p:nvPr>
        </p:nvGraphicFramePr>
        <p:xfrm>
          <a:off x="777875" y="3138805"/>
          <a:ext cx="14211300" cy="9324975"/>
        </p:xfrm>
        <a:graphic>
          <a:graphicData uri="http://schemas.openxmlformats.org/drawingml/2006/table">
            <a:tbl>
              <a:tblPr/>
              <a:tblGrid>
                <a:gridCol w="4729480">
                  <a:extLst>
                    <a:ext uri="{9D8B030D-6E8A-4147-A177-3AD203B41FA5}">
                      <a16:colId xmlns:a16="http://schemas.microsoft.com/office/drawing/2014/main" val="20000"/>
                    </a:ext>
                  </a:extLst>
                </a:gridCol>
                <a:gridCol w="3915410">
                  <a:extLst>
                    <a:ext uri="{9D8B030D-6E8A-4147-A177-3AD203B41FA5}">
                      <a16:colId xmlns:a16="http://schemas.microsoft.com/office/drawing/2014/main" val="20001"/>
                    </a:ext>
                  </a:extLst>
                </a:gridCol>
                <a:gridCol w="3358515">
                  <a:extLst>
                    <a:ext uri="{9D8B030D-6E8A-4147-A177-3AD203B41FA5}">
                      <a16:colId xmlns:a16="http://schemas.microsoft.com/office/drawing/2014/main" val="20002"/>
                    </a:ext>
                  </a:extLst>
                </a:gridCol>
                <a:gridCol w="2207895">
                  <a:extLst>
                    <a:ext uri="{9D8B030D-6E8A-4147-A177-3AD203B41FA5}">
                      <a16:colId xmlns:a16="http://schemas.microsoft.com/office/drawing/2014/main" val="20003"/>
                    </a:ext>
                  </a:extLst>
                </a:gridCol>
              </a:tblGrid>
              <a:tr h="635000">
                <a:tc>
                  <a:txBody>
                    <a:bodyPr/>
                    <a:lstStyle/>
                    <a:p>
                      <a:pPr indent="0" algn="ctr">
                        <a:buNone/>
                      </a:pP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defRPr/>
                      </a:pPr>
                      <a:r>
                        <a:rPr lang="en-US" altLang="zh-CN" sz="2000" b="0" dirty="0">
                          <a:solidFill>
                            <a:schemeClr val="tx1"/>
                          </a:solidFill>
                          <a:latin typeface="Open Sans" panose="020B0606030504020204" pitchFamily="34" charset="0"/>
                          <a:ea typeface="+mn-ea"/>
                          <a:cs typeface="+mn-ea"/>
                          <a:sym typeface="+mn-lt"/>
                        </a:rPr>
                        <a:t>JU5500Ⅲ3430</a:t>
                      </a: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defRPr/>
                      </a:pPr>
                      <a:r>
                        <a:rPr lang="en-US" altLang="zh-CN" sz="2000" b="0" dirty="0">
                          <a:solidFill>
                            <a:schemeClr val="tx1"/>
                          </a:solidFill>
                          <a:latin typeface="Open Sans" panose="020B0606030504020204" pitchFamily="34" charset="0"/>
                          <a:ea typeface="+mn-ea"/>
                          <a:cs typeface="+mn-ea"/>
                          <a:sym typeface="+mn-lt"/>
                        </a:rPr>
                        <a:t>JU5500V/3450</a:t>
                      </a: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lnSpc>
                          <a:spcPct val="70000"/>
                        </a:lnSpc>
                        <a:buNone/>
                      </a:pPr>
                      <a:r>
                        <a:rPr lang="en-US" altLang="zh-CN" sz="1800" b="0" i="0" u="none" strike="noStrike" kern="1200" dirty="0">
                          <a:solidFill>
                            <a:schemeClr val="tx1"/>
                          </a:solidFill>
                          <a:effectLst/>
                          <a:latin typeface="Open Sans" panose="020B0606030504020204" pitchFamily="34" charset="0"/>
                          <a:ea typeface="+mn-ea"/>
                          <a:cs typeface="+mn-ea"/>
                          <a:sym typeface="+mn-lt"/>
                        </a:rPr>
                        <a:t>percentage</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0"/>
                  </a:ext>
                </a:extLst>
              </a:tr>
              <a:tr h="44323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Production cycle of single piece</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66.4</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44.3</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33%</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1"/>
                  </a:ext>
                </a:extLst>
              </a:tr>
              <a:tr h="443865">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Time of mold opening and closing</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10.95</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9.3</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bg1"/>
                          </a:solidFill>
                          <a:latin typeface="Open Sans" panose="020B0606030504020204" pitchFamily="34" charset="0"/>
                          <a:ea typeface="+mn-ea"/>
                          <a:cs typeface="+mn-ea"/>
                          <a:sym typeface="+mn-lt"/>
                        </a:rPr>
                        <a:t>15%</a:t>
                      </a:r>
                      <a:endParaRPr lang="en-US" altLang="en-US" sz="2000" b="0" dirty="0">
                        <a:solidFill>
                          <a:schemeClr val="bg1"/>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rgbClr val="30903A"/>
                    </a:solidFill>
                  </a:tcPr>
                </a:tc>
                <a:extLst>
                  <a:ext uri="{0D108BD9-81ED-4DB2-BD59-A6C34878D82A}">
                    <a16:rowId xmlns:a16="http://schemas.microsoft.com/office/drawing/2014/main" val="10002"/>
                  </a:ext>
                </a:extLst>
              </a:tr>
              <a:tr h="44323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Injection Time</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7.3</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6</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3"/>
                  </a:ext>
                </a:extLst>
              </a:tr>
              <a:tr h="44323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Charging Time</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24</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15.5</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bg1"/>
                          </a:solidFill>
                          <a:latin typeface="Open Sans" panose="020B0606030504020204" pitchFamily="34" charset="0"/>
                          <a:ea typeface="+mn-ea"/>
                          <a:cs typeface="+mn-ea"/>
                          <a:sym typeface="+mn-lt"/>
                        </a:rPr>
                        <a:t>35%</a:t>
                      </a:r>
                      <a:endParaRPr lang="en-US" altLang="en-US" sz="2000" b="0" dirty="0">
                        <a:solidFill>
                          <a:schemeClr val="bg1"/>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rgbClr val="30903A"/>
                    </a:solidFill>
                  </a:tcPr>
                </a:tc>
                <a:extLst>
                  <a:ext uri="{0D108BD9-81ED-4DB2-BD59-A6C34878D82A}">
                    <a16:rowId xmlns:a16="http://schemas.microsoft.com/office/drawing/2014/main" val="10004"/>
                  </a:ext>
                </a:extLst>
              </a:tr>
              <a:tr h="469265">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Cooling Time</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35</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19</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5"/>
                  </a:ext>
                </a:extLst>
              </a:tr>
              <a:tr h="443865">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Time of core out</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4</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3</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6"/>
                  </a:ext>
                </a:extLst>
              </a:tr>
              <a:tr h="44259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de-DE" altLang="zh-CN" sz="2000" b="0" i="0" strike="noStrike" dirty="0">
                          <a:solidFill>
                            <a:schemeClr val="tx1"/>
                          </a:solidFill>
                          <a:effectLst/>
                          <a:latin typeface="Open Sans" panose="020B0606030504020204" pitchFamily="34" charset="0"/>
                          <a:ea typeface="+mn-ea"/>
                          <a:cs typeface="+mn-ea"/>
                          <a:sym typeface="+mn-lt"/>
                        </a:rPr>
                        <a:t>Parts removal time</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9</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7</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7"/>
                  </a:ext>
                </a:extLst>
              </a:tr>
              <a:tr h="60960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Energy consumption</a:t>
                      </a:r>
                      <a:r>
                        <a:rPr lang="zh-CN" sz="2000" b="0" dirty="0">
                          <a:solidFill>
                            <a:schemeClr val="tx1"/>
                          </a:solidFill>
                          <a:latin typeface="Open Sans" panose="020B0606030504020204" pitchFamily="34" charset="0"/>
                          <a:ea typeface="+mn-ea"/>
                          <a:cs typeface="+mn-ea"/>
                          <a:sym typeface="+mn-lt"/>
                        </a:rPr>
                        <a:t>（30</a:t>
                      </a:r>
                      <a:r>
                        <a:rPr lang="en-US" altLang="zh-CN" sz="2000" b="0" dirty="0">
                          <a:solidFill>
                            <a:schemeClr val="tx1"/>
                          </a:solidFill>
                          <a:latin typeface="Open Sans" panose="020B0606030504020204" pitchFamily="34" charset="0"/>
                          <a:ea typeface="+mn-ea"/>
                          <a:cs typeface="+mn-ea"/>
                          <a:sym typeface="+mn-lt"/>
                        </a:rPr>
                        <a:t> times</a:t>
                      </a:r>
                      <a:r>
                        <a:rPr lang="zh-CN" sz="2000" b="0" dirty="0">
                          <a:solidFill>
                            <a:schemeClr val="tx1"/>
                          </a:solidFill>
                          <a:latin typeface="Open Sans" panose="020B0606030504020204" pitchFamily="34" charset="0"/>
                          <a:ea typeface="+mn-ea"/>
                          <a:cs typeface="+mn-ea"/>
                          <a:sym typeface="+mn-lt"/>
                        </a:rPr>
                        <a:t>）:</a:t>
                      </a:r>
                      <a:r>
                        <a:rPr lang="en-US" altLang="zh-CN" sz="2000" b="0" dirty="0">
                          <a:solidFill>
                            <a:schemeClr val="tx1"/>
                          </a:solidFill>
                          <a:latin typeface="Open Sans" panose="020B0606030504020204" pitchFamily="34" charset="0"/>
                          <a:ea typeface="+mn-ea"/>
                          <a:cs typeface="+mn-ea"/>
                          <a:sym typeface="+mn-lt"/>
                        </a:rPr>
                        <a:t> </a:t>
                      </a:r>
                      <a:r>
                        <a:rPr lang="zh-CN" sz="2000" b="0" dirty="0">
                          <a:solidFill>
                            <a:schemeClr val="tx1"/>
                          </a:solidFill>
                          <a:latin typeface="Open Sans" panose="020B0606030504020204" pitchFamily="34" charset="0"/>
                          <a:ea typeface="+mn-ea"/>
                          <a:cs typeface="+mn-ea"/>
                          <a:sym typeface="+mn-lt"/>
                        </a:rPr>
                        <a:t>kwh</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13.481</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8.8246</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8"/>
                  </a:ext>
                </a:extLst>
              </a:tr>
              <a:tr h="44323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Time</a:t>
                      </a:r>
                      <a:r>
                        <a:rPr lang="zh-CN" sz="2000" b="0" dirty="0">
                          <a:solidFill>
                            <a:schemeClr val="tx1"/>
                          </a:solidFill>
                          <a:latin typeface="Open Sans" panose="020B0606030504020204" pitchFamily="34" charset="0"/>
                          <a:ea typeface="+mn-ea"/>
                          <a:cs typeface="+mn-ea"/>
                          <a:sym typeface="+mn-lt"/>
                        </a:rPr>
                        <a:t>（30</a:t>
                      </a:r>
                      <a:r>
                        <a:rPr lang="en-US" altLang="zh-CN" sz="2000" b="0" dirty="0">
                          <a:solidFill>
                            <a:schemeClr val="tx1"/>
                          </a:solidFill>
                          <a:latin typeface="Open Sans" panose="020B0606030504020204" pitchFamily="34" charset="0"/>
                          <a:ea typeface="+mn-ea"/>
                          <a:cs typeface="+mn-ea"/>
                          <a:sym typeface="+mn-lt"/>
                        </a:rPr>
                        <a:t> times</a:t>
                      </a:r>
                      <a:r>
                        <a:rPr lang="zh-CN" sz="2000" b="0" dirty="0">
                          <a:solidFill>
                            <a:schemeClr val="tx1"/>
                          </a:solidFill>
                          <a:latin typeface="Open Sans" panose="020B0606030504020204" pitchFamily="34" charset="0"/>
                          <a:ea typeface="+mn-ea"/>
                          <a:cs typeface="+mn-ea"/>
                          <a:sym typeface="+mn-lt"/>
                        </a:rPr>
                        <a:t>）：s</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1991.8</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1337</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09"/>
                  </a:ext>
                </a:extLst>
              </a:tr>
              <a:tr h="629285">
                <a:tc>
                  <a:txBody>
                    <a:bodyPr/>
                    <a:lstStyle/>
                    <a:p>
                      <a:pPr indent="0" algn="ctr">
                        <a:buNone/>
                      </a:pPr>
                      <a:r>
                        <a:rPr lang="en-US" altLang="zh-CN" sz="1800" b="0" i="0" kern="1200" dirty="0">
                          <a:solidFill>
                            <a:schemeClr val="tx1"/>
                          </a:solidFill>
                          <a:effectLst/>
                          <a:latin typeface="Open Sans" panose="020B0606030504020204" pitchFamily="34" charset="0"/>
                          <a:ea typeface="+mn-ea"/>
                          <a:cs typeface="+mn-ea"/>
                          <a:sym typeface="+mn-lt"/>
                        </a:rPr>
                        <a:t>Total weight of product</a:t>
                      </a:r>
                      <a:r>
                        <a:rPr lang="zh-CN" sz="2000" b="0" dirty="0">
                          <a:solidFill>
                            <a:schemeClr val="tx1"/>
                          </a:solidFill>
                          <a:latin typeface="Open Sans" panose="020B0606030504020204" pitchFamily="34" charset="0"/>
                          <a:ea typeface="+mn-ea"/>
                          <a:cs typeface="+mn-ea"/>
                          <a:sym typeface="+mn-lt"/>
                        </a:rPr>
                        <a:t>（30</a:t>
                      </a:r>
                      <a:r>
                        <a:rPr lang="en-US" altLang="zh-CN" sz="2000" b="0" dirty="0">
                          <a:solidFill>
                            <a:schemeClr val="tx1"/>
                          </a:solidFill>
                          <a:latin typeface="Open Sans" panose="020B0606030504020204" pitchFamily="34" charset="0"/>
                          <a:ea typeface="+mn-ea"/>
                          <a:cs typeface="+mn-ea"/>
                          <a:sym typeface="+mn-lt"/>
                        </a:rPr>
                        <a:t> times</a:t>
                      </a:r>
                      <a:r>
                        <a:rPr lang="zh-CN" sz="2000" b="0" dirty="0">
                          <a:solidFill>
                            <a:schemeClr val="tx1"/>
                          </a:solidFill>
                          <a:latin typeface="Open Sans" panose="020B0606030504020204" pitchFamily="34" charset="0"/>
                          <a:ea typeface="+mn-ea"/>
                          <a:cs typeface="+mn-ea"/>
                          <a:sym typeface="+mn-lt"/>
                        </a:rPr>
                        <a:t>）：g</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40278</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39869</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0"/>
                  </a:ext>
                </a:extLst>
              </a:tr>
              <a:tr h="44323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Energy consumption</a:t>
                      </a:r>
                      <a:r>
                        <a:rPr lang="zh-CN" sz="2000" b="0" dirty="0">
                          <a:solidFill>
                            <a:schemeClr val="tx1"/>
                          </a:solidFill>
                          <a:latin typeface="Open Sans" panose="020B0606030504020204" pitchFamily="34" charset="0"/>
                          <a:ea typeface="+mn-ea"/>
                          <a:cs typeface="+mn-ea"/>
                          <a:sym typeface="+mn-lt"/>
                        </a:rPr>
                        <a:t>：kwh/kg</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0.3347</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0.2213</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chemeClr val="bg2"/>
                    </a:solidFill>
                  </a:tcPr>
                </a:tc>
                <a:tc>
                  <a:txBody>
                    <a:bodyPr/>
                    <a:lstStyle/>
                    <a:p>
                      <a:pPr indent="0" algn="ctr">
                        <a:buNone/>
                      </a:pPr>
                      <a:r>
                        <a:rPr lang="en-US" sz="2000" b="0" dirty="0">
                          <a:solidFill>
                            <a:srgbClr val="000000"/>
                          </a:solidFill>
                          <a:latin typeface="Open Sans" panose="020B0606030504020204" pitchFamily="34" charset="0"/>
                          <a:ea typeface="+mn-ea"/>
                          <a:cs typeface="+mn-ea"/>
                          <a:sym typeface="+mn-lt"/>
                        </a:rPr>
                        <a:t>34%</a:t>
                      </a: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1"/>
                  </a:ext>
                </a:extLst>
              </a:tr>
              <a:tr h="628650">
                <a:tc>
                  <a:txBody>
                    <a:bodyPr/>
                    <a:lstStyle/>
                    <a:p>
                      <a:pPr indent="0" algn="ctr">
                        <a:buNone/>
                      </a:pPr>
                      <a:r>
                        <a:rPr lang="en-US" altLang="zh-CN" sz="2000" b="0" dirty="0">
                          <a:solidFill>
                            <a:schemeClr val="tx1"/>
                          </a:solidFill>
                          <a:latin typeface="Open Sans" panose="020B0606030504020204" pitchFamily="34" charset="0"/>
                          <a:ea typeface="+mn-ea"/>
                          <a:cs typeface="+mn-ea"/>
                          <a:sym typeface="+mn-lt"/>
                        </a:rPr>
                        <a:t>Actual energy consumption</a:t>
                      </a:r>
                      <a:r>
                        <a:rPr lang="zh-CN" sz="2000" b="0" dirty="0">
                          <a:solidFill>
                            <a:schemeClr val="tx1"/>
                          </a:solidFill>
                          <a:latin typeface="Open Sans" panose="020B0606030504020204" pitchFamily="34" charset="0"/>
                          <a:ea typeface="+mn-ea"/>
                          <a:cs typeface="+mn-ea"/>
                          <a:sym typeface="+mn-lt"/>
                        </a:rPr>
                        <a:t>：kwh/kg</a:t>
                      </a:r>
                      <a:endParaRPr lang="zh-CN"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a:noFill/>
                    </a:lnB>
                    <a:lnTlToBr>
                      <a:noFill/>
                    </a:lnTlToBr>
                    <a:lnBlToTr>
                      <a:noFill/>
                    </a:lnBlToTr>
                    <a:solidFill>
                      <a:schemeClr val="bg2"/>
                    </a:solidFill>
                  </a:tcPr>
                </a:tc>
                <a:tc>
                  <a:txBody>
                    <a:bodyPr/>
                    <a:lstStyle/>
                    <a:p>
                      <a:pPr indent="0" algn="ctr">
                        <a:buNone/>
                      </a:pP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a:noFill/>
                    </a:lnB>
                    <a:lnTlToBr>
                      <a:noFill/>
                    </a:lnTlToBr>
                    <a:lnBlToTr>
                      <a:noFill/>
                    </a:lnBlToTr>
                    <a:solidFill>
                      <a:schemeClr val="bg2"/>
                    </a:solidFill>
                  </a:tcPr>
                </a:tc>
                <a:tc>
                  <a:txBody>
                    <a:bodyPr/>
                    <a:lstStyle/>
                    <a:p>
                      <a:pPr indent="0" algn="ctr">
                        <a:buNone/>
                      </a:pPr>
                      <a:r>
                        <a:rPr lang="en-US" sz="2000" b="0" dirty="0">
                          <a:solidFill>
                            <a:schemeClr val="tx1"/>
                          </a:solidFill>
                          <a:latin typeface="Open Sans" panose="020B0606030504020204" pitchFamily="34" charset="0"/>
                          <a:ea typeface="+mn-ea"/>
                          <a:cs typeface="+mn-ea"/>
                          <a:sym typeface="+mn-lt"/>
                        </a:rPr>
                        <a:t>0.2533</a:t>
                      </a:r>
                      <a:r>
                        <a:rPr lang="zh-CN" altLang="en-US" sz="2000" b="0" dirty="0">
                          <a:solidFill>
                            <a:schemeClr val="tx1"/>
                          </a:solidFill>
                          <a:latin typeface="Open Sans" panose="020B0606030504020204" pitchFamily="34" charset="0"/>
                          <a:ea typeface="+mn-ea"/>
                          <a:cs typeface="+mn-ea"/>
                          <a:sym typeface="+mn-lt"/>
                        </a:rPr>
                        <a:t>（</a:t>
                      </a:r>
                      <a:r>
                        <a:rPr lang="en-US" altLang="zh-CN" sz="2000" b="0" dirty="0">
                          <a:solidFill>
                            <a:schemeClr val="tx1"/>
                          </a:solidFill>
                          <a:latin typeface="Open Sans" panose="020B0606030504020204" pitchFamily="34" charset="0"/>
                          <a:ea typeface="+mn-ea"/>
                          <a:cs typeface="+mn-ea"/>
                          <a:sym typeface="+mn-lt"/>
                        </a:rPr>
                        <a:t>include chiller</a:t>
                      </a:r>
                      <a:r>
                        <a:rPr lang="zh-CN" altLang="en-US" sz="2000" b="0" dirty="0">
                          <a:solidFill>
                            <a:schemeClr val="tx1"/>
                          </a:solidFill>
                          <a:latin typeface="Open Sans" panose="020B0606030504020204" pitchFamily="34" charset="0"/>
                          <a:ea typeface="+mn-ea"/>
                          <a:cs typeface="+mn-ea"/>
                          <a:sym typeface="+mn-lt"/>
                        </a:rPr>
                        <a:t>）</a:t>
                      </a:r>
                      <a:endParaRPr lang="en-US" altLang="en-US" sz="2000" b="0" dirty="0">
                        <a:solidFill>
                          <a:schemeClr val="tx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a:noFill/>
                    </a:lnB>
                    <a:lnTlToBr>
                      <a:noFill/>
                    </a:lnTlToBr>
                    <a:lnBlToTr>
                      <a:noFill/>
                    </a:lnBlToTr>
                    <a:solidFill>
                      <a:schemeClr val="bg2"/>
                    </a:solidFill>
                  </a:tcPr>
                </a:tc>
                <a:tc>
                  <a:txBody>
                    <a:bodyPr/>
                    <a:lstStyle/>
                    <a:p>
                      <a:pPr indent="0" algn="ctr">
                        <a:buNone/>
                      </a:pPr>
                      <a:r>
                        <a:rPr lang="en-US" sz="2000" b="0" dirty="0">
                          <a:solidFill>
                            <a:schemeClr val="bg1"/>
                          </a:solidFill>
                          <a:latin typeface="Open Sans" panose="020B0606030504020204" pitchFamily="34" charset="0"/>
                          <a:ea typeface="+mn-ea"/>
                          <a:cs typeface="+mn-ea"/>
                          <a:sym typeface="+mn-lt"/>
                        </a:rPr>
                        <a:t>24%</a:t>
                      </a:r>
                      <a:endParaRPr lang="en-US" altLang="en-US" sz="2000" b="0" dirty="0">
                        <a:solidFill>
                          <a:schemeClr val="bg1"/>
                        </a:solidFill>
                        <a:latin typeface="Open Sans" panose="020B0606030504020204" pitchFamily="34" charset="0"/>
                        <a:ea typeface="+mn-ea"/>
                        <a:cs typeface="+mn-ea"/>
                        <a:sym typeface="+mn-lt"/>
                      </a:endParaRPr>
                    </a:p>
                  </a:txBody>
                  <a:tcPr marL="25398" marR="25398" marT="25398" marB="91432" anchor="ctr">
                    <a:lnL w="28575">
                      <a:solidFill>
                        <a:schemeClr val="tx2"/>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rgbClr val="30903A"/>
                    </a:solidFill>
                  </a:tcPr>
                </a:tc>
                <a:extLst>
                  <a:ext uri="{0D108BD9-81ED-4DB2-BD59-A6C34878D82A}">
                    <a16:rowId xmlns:a16="http://schemas.microsoft.com/office/drawing/2014/main" val="10012"/>
                  </a:ext>
                </a:extLst>
              </a:tr>
              <a:tr h="421640">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Robot</a:t>
                      </a:r>
                    </a:p>
                  </a:txBody>
                  <a:tcPr marL="25398" marR="25398" marT="25398" marB="91432" anchor="ctr">
                    <a:lnL>
                      <a:noFill/>
                    </a:lnL>
                    <a:lnR w="28575">
                      <a:solidFill>
                        <a:schemeClr val="bg1"/>
                      </a:solidFill>
                      <a:prstDash val="solid"/>
                    </a:lnR>
                    <a:lnT>
                      <a:noFill/>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w="28575">
                      <a:solidFill>
                        <a:schemeClr val="bg1"/>
                      </a:solidFill>
                      <a:prstDash val="solid"/>
                    </a:lnR>
                    <a:lnT>
                      <a:noFill/>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a:noFill/>
                    </a:lnR>
                    <a:lnT>
                      <a:noFill/>
                    </a:lnT>
                    <a:lnB w="28575">
                      <a:solidFill>
                        <a:schemeClr val="bg1"/>
                      </a:solidFill>
                      <a:prstDash val="solid"/>
                    </a:lnB>
                    <a:lnTlToBr>
                      <a:noFill/>
                    </a:lnTlToBr>
                    <a:lnBlToTr>
                      <a:noFill/>
                    </a:lnBlToTr>
                    <a:solidFill>
                      <a:srgbClr val="30903A"/>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a:noFill/>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3"/>
                  </a:ext>
                </a:extLst>
              </a:tr>
              <a:tr h="421640">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Vacuum loader</a:t>
                      </a:r>
                    </a:p>
                  </a:txBody>
                  <a:tcPr marL="25398" marR="25398" marT="25398" marB="91432" anchor="ctr">
                    <a:lnL>
                      <a:noFill/>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a:noFill/>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a:noFill/>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4"/>
                  </a:ext>
                </a:extLst>
              </a:tr>
              <a:tr h="421640">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labeler</a:t>
                      </a:r>
                    </a:p>
                  </a:txBody>
                  <a:tcPr marL="25398" marR="25398" marT="25398" marB="91432" anchor="ctr">
                    <a:lnL>
                      <a:noFill/>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Contain</a:t>
                      </a:r>
                    </a:p>
                  </a:txBody>
                  <a:tcPr marL="25398" marR="25398" marT="25398" marB="91432" anchor="ctr">
                    <a:lnL w="28575">
                      <a:solidFill>
                        <a:schemeClr val="bg1"/>
                      </a:solidFill>
                      <a:prstDash val="solid"/>
                    </a:lnL>
                    <a:lnR>
                      <a:noFill/>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a:noFill/>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5"/>
                  </a:ext>
                </a:extLst>
              </a:tr>
              <a:tr h="726440">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Chiller</a:t>
                      </a:r>
                    </a:p>
                  </a:txBody>
                  <a:tcPr marL="25398" marR="25398" marT="25398" marB="91432" anchor="ctr">
                    <a:lnL>
                      <a:noFill/>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None</a:t>
                      </a: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External Power supply without energy</a:t>
                      </a:r>
                    </a:p>
                  </a:txBody>
                  <a:tcPr marL="25398" marR="25398" marT="25398" marB="91432" anchor="ctr">
                    <a:lnL w="28575">
                      <a:solidFill>
                        <a:schemeClr val="bg1"/>
                      </a:solidFill>
                      <a:prstDash val="solid"/>
                    </a:lnL>
                    <a:lnR>
                      <a:noFill/>
                    </a:lnR>
                    <a:lnT w="28575">
                      <a:solidFill>
                        <a:schemeClr val="bg1"/>
                      </a:solidFill>
                      <a:prstDash val="solid"/>
                    </a:lnT>
                    <a:lnB w="28575">
                      <a:solidFill>
                        <a:schemeClr val="bg1"/>
                      </a:solidFill>
                      <a:prstDash val="solid"/>
                    </a:lnB>
                    <a:lnTlToBr>
                      <a:noFill/>
                    </a:lnTlToBr>
                    <a:lnBlToTr>
                      <a:noFill/>
                    </a:lnBlToTr>
                    <a:solidFill>
                      <a:srgbClr val="30903A"/>
                    </a:solidFill>
                  </a:tcPr>
                </a:tc>
                <a:tc>
                  <a:txBody>
                    <a:bodyPr/>
                    <a:lstStyle/>
                    <a:p>
                      <a:pPr indent="0" algn="ctr">
                        <a:buNone/>
                      </a:pPr>
                      <a:endParaRPr lang="en-US" altLang="en-US" sz="2000" b="0" dirty="0">
                        <a:solidFill>
                          <a:srgbClr val="000000"/>
                        </a:solidFill>
                        <a:latin typeface="Open Sans" panose="020B0606030504020204" pitchFamily="34" charset="0"/>
                        <a:ea typeface="+mn-ea"/>
                        <a:cs typeface="+mn-ea"/>
                        <a:sym typeface="+mn-lt"/>
                      </a:endParaRPr>
                    </a:p>
                  </a:txBody>
                  <a:tcPr marL="25398" marR="25398" marT="25398" marB="91432" anchor="b">
                    <a:lnL>
                      <a:noFill/>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noFill/>
                  </a:tcPr>
                </a:tc>
                <a:extLst>
                  <a:ext uri="{0D108BD9-81ED-4DB2-BD59-A6C34878D82A}">
                    <a16:rowId xmlns:a16="http://schemas.microsoft.com/office/drawing/2014/main" val="10016"/>
                  </a:ext>
                </a:extLst>
              </a:tr>
              <a:tr h="815340">
                <a:tc>
                  <a:txBody>
                    <a:bodyPr/>
                    <a:lstStyle/>
                    <a:p>
                      <a:pPr indent="0" algn="ctr">
                        <a:buNone/>
                      </a:pPr>
                      <a:r>
                        <a:rPr lang="en-US" altLang="zh-CN" sz="2000" b="0" dirty="0">
                          <a:solidFill>
                            <a:schemeClr val="bg1"/>
                          </a:solidFill>
                          <a:latin typeface="Open Sans" panose="020B0606030504020204" pitchFamily="34" charset="0"/>
                          <a:ea typeface="+mn-ea"/>
                          <a:cs typeface="+mn-ea"/>
                          <a:sym typeface="+mn-lt"/>
                        </a:rPr>
                        <a:t>Theoretical calculation chiller energy consumption</a:t>
                      </a:r>
                      <a:r>
                        <a:rPr lang="zh-CN" sz="2000" b="0" dirty="0">
                          <a:solidFill>
                            <a:schemeClr val="bg1"/>
                          </a:solidFill>
                          <a:latin typeface="Open Sans" panose="020B0606030504020204" pitchFamily="34" charset="0"/>
                          <a:ea typeface="+mn-ea"/>
                          <a:cs typeface="+mn-ea"/>
                          <a:sym typeface="+mn-lt"/>
                        </a:rPr>
                        <a:t>：kwh/kg</a:t>
                      </a:r>
                      <a:endParaRPr lang="zh-CN" altLang="en-US" sz="2000" b="0" dirty="0">
                        <a:solidFill>
                          <a:schemeClr val="bg1"/>
                        </a:solidFill>
                        <a:latin typeface="Open Sans" panose="020B0606030504020204" pitchFamily="34" charset="0"/>
                        <a:ea typeface="+mn-ea"/>
                        <a:cs typeface="+mn-ea"/>
                        <a:sym typeface="+mn-lt"/>
                      </a:endParaRP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003A87"/>
                    </a:solidFill>
                  </a:tcPr>
                </a:tc>
                <a:tc>
                  <a:txBody>
                    <a:bodyPr/>
                    <a:lstStyle/>
                    <a:p>
                      <a:pPr indent="0" algn="ctr">
                        <a:buNone/>
                      </a:pPr>
                      <a:endParaRPr lang="en-US" altLang="en-US" sz="2200" b="0" dirty="0">
                        <a:solidFill>
                          <a:schemeClr val="bg1"/>
                        </a:solidFill>
                        <a:latin typeface="Open Sans" panose="020B0606030504020204" pitchFamily="34" charset="0"/>
                        <a:ea typeface="+mn-ea"/>
                        <a:cs typeface="+mn-ea"/>
                        <a:sym typeface="+mn-lt"/>
                      </a:endParaRP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003A87"/>
                    </a:solidFill>
                  </a:tcPr>
                </a:tc>
                <a:tc>
                  <a:txBody>
                    <a:bodyPr/>
                    <a:lstStyle/>
                    <a:p>
                      <a:pPr indent="0" algn="ctr">
                        <a:buNone/>
                      </a:pPr>
                      <a:r>
                        <a:rPr lang="en-US" sz="2200" b="0" dirty="0">
                          <a:solidFill>
                            <a:schemeClr val="bg1"/>
                          </a:solidFill>
                          <a:latin typeface="Open Sans" panose="020B0606030504020204" pitchFamily="34" charset="0"/>
                          <a:ea typeface="+mn-ea"/>
                          <a:cs typeface="+mn-ea"/>
                          <a:sym typeface="+mn-lt"/>
                        </a:rPr>
                        <a:t>0.032</a:t>
                      </a:r>
                      <a:endParaRPr lang="en-US" altLang="en-US" sz="2200" b="0" dirty="0">
                        <a:solidFill>
                          <a:schemeClr val="bg1"/>
                        </a:solidFill>
                        <a:latin typeface="Open Sans" panose="020B0606030504020204" pitchFamily="34" charset="0"/>
                        <a:ea typeface="+mn-ea"/>
                        <a:cs typeface="+mn-ea"/>
                        <a:sym typeface="+mn-lt"/>
                      </a:endParaRPr>
                    </a:p>
                  </a:txBody>
                  <a:tcPr marL="25398" marR="25398" marT="25398" marB="91432"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lnTlToBr>
                      <a:noFill/>
                    </a:lnTlToBr>
                    <a:lnBlToTr>
                      <a:noFill/>
                    </a:lnBlToTr>
                    <a:solidFill>
                      <a:srgbClr val="003A87"/>
                    </a:solidFill>
                  </a:tcPr>
                </a:tc>
                <a:tc>
                  <a:txBody>
                    <a:bodyPr/>
                    <a:lstStyle/>
                    <a:p>
                      <a:pPr indent="0" algn="ctr">
                        <a:buNone/>
                      </a:pPr>
                      <a:endParaRPr lang="en-US" altLang="en-US" sz="2200" b="0" dirty="0">
                        <a:solidFill>
                          <a:srgbClr val="000000"/>
                        </a:solidFill>
                        <a:latin typeface="Open Sans" panose="020B0606030504020204" pitchFamily="34" charset="0"/>
                        <a:ea typeface="+mn-ea"/>
                        <a:cs typeface="+mn-ea"/>
                        <a:sym typeface="+mn-lt"/>
                      </a:endParaRPr>
                    </a:p>
                  </a:txBody>
                  <a:tcPr marL="25398" marR="25398" marT="25398" marB="91432" anchor="b">
                    <a:lnL w="28575">
                      <a:solidFill>
                        <a:schemeClr val="bg1"/>
                      </a:solidFill>
                      <a:prstDash val="solid"/>
                    </a:lnL>
                    <a:lnR w="28575">
                      <a:solidFill>
                        <a:schemeClr val="tx2"/>
                      </a:solidFill>
                      <a:prstDash val="solid"/>
                    </a:lnR>
                    <a:lnT w="28575">
                      <a:solidFill>
                        <a:schemeClr val="tx2"/>
                      </a:solidFill>
                      <a:prstDash val="solid"/>
                    </a:lnT>
                    <a:lnB w="28575">
                      <a:solidFill>
                        <a:schemeClr val="tx2"/>
                      </a:solidFill>
                      <a:prstDash val="solid"/>
                    </a:lnB>
                    <a:lnTlToBr>
                      <a:noFill/>
                    </a:lnTlToBr>
                    <a:lnBlToTr>
                      <a:noFill/>
                    </a:lnBlToTr>
                    <a:solidFill>
                      <a:srgbClr val="FFFFFF"/>
                    </a:solidFill>
                  </a:tcPr>
                </a:tc>
                <a:extLst>
                  <a:ext uri="{0D108BD9-81ED-4DB2-BD59-A6C34878D82A}">
                    <a16:rowId xmlns:a16="http://schemas.microsoft.com/office/drawing/2014/main" val="10017"/>
                  </a:ext>
                </a:extLst>
              </a:tr>
            </a:tbl>
          </a:graphicData>
        </a:graphic>
      </p:graphicFrame>
      <p:pic>
        <p:nvPicPr>
          <p:cNvPr id="5" name="图片 4"/>
          <p:cNvPicPr>
            <a:picLocks noChangeAspect="1"/>
          </p:cNvPicPr>
          <p:nvPr>
            <p:custDataLst>
              <p:tags r:id="rId2"/>
            </p:custDataLst>
          </p:nvPr>
        </p:nvPicPr>
        <p:blipFill>
          <a:blip r:embed="rId5"/>
          <a:stretch>
            <a:fillRect/>
          </a:stretch>
        </p:blipFill>
        <p:spPr>
          <a:xfrm>
            <a:off x="15647717" y="2038727"/>
            <a:ext cx="8281023" cy="9319802"/>
          </a:xfrm>
          <a:prstGeom prst="rect">
            <a:avLst/>
          </a:prstGeom>
        </p:spPr>
      </p:pic>
      <p:cxnSp>
        <p:nvCxnSpPr>
          <p:cNvPr id="7" name="直接箭头连接符 6"/>
          <p:cNvCxnSpPr>
            <a:cxnSpLocks/>
          </p:cNvCxnSpPr>
          <p:nvPr>
            <p:custDataLst>
              <p:tags r:id="rId3"/>
            </p:custDataLst>
          </p:nvPr>
        </p:nvCxnSpPr>
        <p:spPr>
          <a:xfrm flipV="1">
            <a:off x="12374880" y="3400696"/>
            <a:ext cx="5323093" cy="5755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6188893" y="7899261"/>
            <a:ext cx="2457450" cy="1002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dirty="0">
                <a:latin typeface="Open Sans" panose="020B0606030504020204" pitchFamily="34" charset="0"/>
                <a:cs typeface="+mn-ea"/>
                <a:sym typeface="+mn-lt"/>
              </a:rPr>
              <a:t>The actual energy consumption is very close to estimation.</a:t>
            </a:r>
          </a:p>
        </p:txBody>
      </p:sp>
      <p:sp>
        <p:nvSpPr>
          <p:cNvPr id="6" name="Titel 5">
            <a:extLst>
              <a:ext uri="{FF2B5EF4-FFF2-40B4-BE49-F238E27FC236}">
                <a16:creationId xmlns:a16="http://schemas.microsoft.com/office/drawing/2014/main" id="{39B2D86D-024D-72B4-89DC-D5B3EBAC4F84}"/>
              </a:ext>
            </a:extLst>
          </p:cNvPr>
          <p:cNvSpPr>
            <a:spLocks noGrp="1"/>
          </p:cNvSpPr>
          <p:nvPr>
            <p:ph type="title"/>
          </p:nvPr>
        </p:nvSpPr>
        <p:spPr/>
        <p:txBody>
          <a:bodyPr/>
          <a:lstStyle/>
          <a:p>
            <a:r>
              <a:rPr lang="en-US" altLang="zh-CN" sz="6000" dirty="0">
                <a:sym typeface="+mn-lt"/>
              </a:rPr>
              <a:t>Energy Consumption Comparison</a:t>
            </a:r>
            <a:endParaRPr lang="en-US" dirty="0"/>
          </a:p>
        </p:txBody>
      </p:sp>
      <p:sp>
        <p:nvSpPr>
          <p:cNvPr id="8" name="Foliennummernplatzhalter 7">
            <a:extLst>
              <a:ext uri="{FF2B5EF4-FFF2-40B4-BE49-F238E27FC236}">
                <a16:creationId xmlns:a16="http://schemas.microsoft.com/office/drawing/2014/main" id="{C5134B57-9042-6E95-4C63-E1EBECB32459}"/>
              </a:ext>
            </a:extLst>
          </p:cNvPr>
          <p:cNvSpPr>
            <a:spLocks noGrp="1"/>
          </p:cNvSpPr>
          <p:nvPr>
            <p:ph type="sldNum" sz="quarter" idx="4"/>
          </p:nvPr>
        </p:nvSpPr>
        <p:spPr/>
        <p:txBody>
          <a:bodyPr/>
          <a:lstStyle/>
          <a:p>
            <a:fld id="{66B5E7CE-AEC1-434D-9908-6A612096EB03}" type="slidenum">
              <a:rPr lang="de-DE" smtClean="0"/>
              <a:t>22</a:t>
            </a:fld>
            <a:endParaRPr 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solidFill>
                  <a:schemeClr val="tx1"/>
                </a:solidFill>
                <a:ea typeface="+mn-ea"/>
                <a:cs typeface="+mn-ea"/>
                <a:sym typeface="+mn-lt"/>
              </a:rPr>
              <a:t>Easy maintenance</a:t>
            </a:r>
            <a:endParaRPr lang="zh-CN" altLang="en-US" sz="6000" b="0" dirty="0">
              <a:solidFill>
                <a:schemeClr val="tx1"/>
              </a:solidFill>
              <a:ea typeface="+mn-ea"/>
              <a:cs typeface="+mn-ea"/>
              <a:sym typeface="+mn-lt"/>
            </a:endParaRPr>
          </a:p>
        </p:txBody>
      </p:sp>
      <p:sp>
        <p:nvSpPr>
          <p:cNvPr id="18" name="Foliennummernplatzhalter 17">
            <a:extLst>
              <a:ext uri="{FF2B5EF4-FFF2-40B4-BE49-F238E27FC236}">
                <a16:creationId xmlns:a16="http://schemas.microsoft.com/office/drawing/2014/main" id="{73897E6B-E28D-A864-C93A-B5D1391C7737}"/>
              </a:ext>
            </a:extLst>
          </p:cNvPr>
          <p:cNvSpPr>
            <a:spLocks noGrp="1"/>
          </p:cNvSpPr>
          <p:nvPr>
            <p:ph type="sldNum" sz="quarter" idx="4"/>
          </p:nvPr>
        </p:nvSpPr>
        <p:spPr/>
        <p:txBody>
          <a:bodyPr/>
          <a:lstStyle/>
          <a:p>
            <a:fld id="{66B5E7CE-AEC1-434D-9908-6A612096EB03}" type="slidenum">
              <a:rPr lang="de-DE" smtClean="0"/>
              <a:t>23</a:t>
            </a:fld>
            <a:endParaRPr lang="de-DE"/>
          </a:p>
        </p:txBody>
      </p:sp>
      <p:sp>
        <p:nvSpPr>
          <p:cNvPr id="10" name="矩形 10"/>
          <p:cNvSpPr>
            <a:spLocks noChangeArrowheads="1"/>
          </p:cNvSpPr>
          <p:nvPr/>
        </p:nvSpPr>
        <p:spPr bwMode="auto">
          <a:xfrm>
            <a:off x="1402218" y="8739037"/>
            <a:ext cx="9051720" cy="1044710"/>
          </a:xfrm>
          <a:prstGeom prst="rect">
            <a:avLst/>
          </a:prstGeom>
        </p:spPr>
        <p:txBody>
          <a:bodyPr wrap="square">
            <a:spAutoFit/>
          </a:bodyPr>
          <a:lstStyle/>
          <a:p>
            <a:pPr marL="457200" indent="-457200">
              <a:lnSpc>
                <a:spcPct val="114000"/>
              </a:lnSpc>
              <a:spcAft>
                <a:spcPts val="12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injection unit can be rotated to facilitate the replacement and maintenance of the screw barrel</a:t>
            </a:r>
            <a:endParaRPr lang="zh-CN" altLang="en-US" sz="2800" dirty="0">
              <a:latin typeface="Open Sans" panose="020B0606030504020204" pitchFamily="34" charset="0"/>
              <a:cs typeface="+mn-ea"/>
              <a:sym typeface="+mn-lt"/>
            </a:endParaRPr>
          </a:p>
        </p:txBody>
      </p:sp>
      <p:sp>
        <p:nvSpPr>
          <p:cNvPr id="13" name="Textfeld 12"/>
          <p:cNvSpPr txBox="1"/>
          <p:nvPr/>
        </p:nvSpPr>
        <p:spPr>
          <a:xfrm>
            <a:off x="4043144" y="3373383"/>
            <a:ext cx="6616541" cy="891540"/>
          </a:xfrm>
          <a:prstGeom prst="rect">
            <a:avLst/>
          </a:prstGeom>
          <a:noFill/>
        </p:spPr>
        <p:txBody>
          <a:bodyPr wrap="square">
            <a:spAutoFit/>
          </a:bodyPr>
          <a:lstStyle/>
          <a:p>
            <a:r>
              <a:rPr lang="en-US" altLang="zh-CN" sz="3200" dirty="0">
                <a:latin typeface="Open Sans" panose="020B0606030504020204" pitchFamily="34" charset="0"/>
                <a:cs typeface="+mn-ea"/>
                <a:sym typeface="+mn-lt"/>
              </a:rPr>
              <a:t>Save at least </a:t>
            </a:r>
            <a:r>
              <a:rPr lang="en-US" altLang="zh-CN" sz="5200" dirty="0">
                <a:solidFill>
                  <a:srgbClr val="30903A"/>
                </a:solidFill>
                <a:latin typeface="Open Sans" panose="020B0606030504020204" pitchFamily="34" charset="0"/>
                <a:cs typeface="+mn-ea"/>
                <a:sym typeface="+mn-lt"/>
              </a:rPr>
              <a:t>30%</a:t>
            </a:r>
            <a:r>
              <a:rPr lang="en-US" altLang="zh-CN" sz="5200" dirty="0">
                <a:solidFill>
                  <a:schemeClr val="accent5"/>
                </a:solidFill>
                <a:latin typeface="Open Sans" panose="020B0606030504020204" pitchFamily="34" charset="0"/>
                <a:cs typeface="+mn-ea"/>
                <a:sym typeface="+mn-lt"/>
              </a:rPr>
              <a:t> </a:t>
            </a:r>
            <a:r>
              <a:rPr lang="en-US" altLang="zh-CN" sz="3200" dirty="0">
                <a:latin typeface="Open Sans" panose="020B0606030504020204" pitchFamily="34" charset="0"/>
                <a:cs typeface="+mn-ea"/>
                <a:sym typeface="+mn-lt"/>
              </a:rPr>
              <a:t>time</a:t>
            </a:r>
            <a:endParaRPr lang="en-US" sz="3200" dirty="0">
              <a:latin typeface="Open Sans" panose="020B0606030504020204" pitchFamily="34" charset="0"/>
              <a:cs typeface="+mn-ea"/>
              <a:sym typeface="+mn-lt"/>
            </a:endParaRPr>
          </a:p>
        </p:txBody>
      </p:sp>
      <p:pic>
        <p:nvPicPr>
          <p:cNvPr id="17" name="Grafik 16">
            <a:extLst>
              <a:ext uri="{FF2B5EF4-FFF2-40B4-BE49-F238E27FC236}">
                <a16:creationId xmlns:a16="http://schemas.microsoft.com/office/drawing/2014/main" id="{88567C2F-2D08-2DD4-9654-78D22F7A9405}"/>
              </a:ext>
            </a:extLst>
          </p:cNvPr>
          <p:cNvPicPr>
            <a:picLocks noChangeAspect="1"/>
          </p:cNvPicPr>
          <p:nvPr/>
        </p:nvPicPr>
        <p:blipFill>
          <a:blip r:embed="rId3"/>
          <a:srcRect l="13411" t="14321" r="24895" b="14564"/>
          <a:stretch>
            <a:fillRect/>
          </a:stretch>
        </p:blipFill>
        <p:spPr>
          <a:xfrm>
            <a:off x="10984158" y="3059029"/>
            <a:ext cx="14024565" cy="9093636"/>
          </a:xfrm>
          <a:custGeom>
            <a:avLst/>
            <a:gdLst>
              <a:gd name="connsiteX0" fmla="*/ 0 w 14024565"/>
              <a:gd name="connsiteY0" fmla="*/ 0 h 9093636"/>
              <a:gd name="connsiteX1" fmla="*/ 14024565 w 14024565"/>
              <a:gd name="connsiteY1" fmla="*/ 0 h 9093636"/>
              <a:gd name="connsiteX2" fmla="*/ 14024565 w 14024565"/>
              <a:gd name="connsiteY2" fmla="*/ 9093636 h 9093636"/>
              <a:gd name="connsiteX3" fmla="*/ 1370792 w 14024565"/>
              <a:gd name="connsiteY3" fmla="*/ 9093636 h 9093636"/>
              <a:gd name="connsiteX4" fmla="*/ 1371053 w 14024565"/>
              <a:gd name="connsiteY4" fmla="*/ 9083332 h 9093636"/>
              <a:gd name="connsiteX5" fmla="*/ 151779 w 14024565"/>
              <a:gd name="connsiteY5" fmla="*/ 5091703 h 9093636"/>
              <a:gd name="connsiteX6" fmla="*/ 0 w 14024565"/>
              <a:gd name="connsiteY6" fmla="*/ 4878264 h 90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4565" h="9093636">
                <a:moveTo>
                  <a:pt x="0" y="0"/>
                </a:moveTo>
                <a:lnTo>
                  <a:pt x="14024565" y="0"/>
                </a:lnTo>
                <a:lnTo>
                  <a:pt x="14024565" y="9093636"/>
                </a:lnTo>
                <a:lnTo>
                  <a:pt x="1370792" y="9093636"/>
                </a:lnTo>
                <a:lnTo>
                  <a:pt x="1371053" y="9083332"/>
                </a:lnTo>
                <a:cubicBezTo>
                  <a:pt x="1371053" y="7604742"/>
                  <a:pt x="921565" y="6231136"/>
                  <a:pt x="151779" y="5091703"/>
                </a:cubicBezTo>
                <a:lnTo>
                  <a:pt x="0" y="4878264"/>
                </a:lnTo>
                <a:close/>
              </a:path>
            </a:pathLst>
          </a:custGeom>
        </p:spPr>
      </p:pic>
      <p:cxnSp>
        <p:nvCxnSpPr>
          <p:cNvPr id="15" name="Gerade Verbindung mit Pfeil 14"/>
          <p:cNvCxnSpPr>
            <a:cxnSpLocks/>
          </p:cNvCxnSpPr>
          <p:nvPr/>
        </p:nvCxnSpPr>
        <p:spPr>
          <a:xfrm>
            <a:off x="678426" y="8469156"/>
            <a:ext cx="13273548" cy="0"/>
          </a:xfrm>
          <a:prstGeom prst="straightConnector1">
            <a:avLst/>
          </a:prstGeom>
          <a:ln w="19050" cmpd="sng">
            <a:solidFill>
              <a:schemeClr val="accent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2225"/>
            <a:ext cx="24382095" cy="1376934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8" name="椭圆 27"/>
          <p:cNvSpPr/>
          <p:nvPr/>
        </p:nvSpPr>
        <p:spPr>
          <a:xfrm>
            <a:off x="4196623" y="7519651"/>
            <a:ext cx="11079683" cy="11079683"/>
          </a:xfrm>
          <a:prstGeom prst="ellipse">
            <a:avLst/>
          </a:prstGeom>
          <a:gradFill flip="none" rotWithShape="1">
            <a:gsLst>
              <a:gs pos="0">
                <a:srgbClr val="54A62A">
                  <a:alpha val="20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9" name="椭圆 28"/>
          <p:cNvSpPr/>
          <p:nvPr/>
        </p:nvSpPr>
        <p:spPr>
          <a:xfrm>
            <a:off x="20923915" y="-1678643"/>
            <a:ext cx="5434721" cy="5434721"/>
          </a:xfrm>
          <a:prstGeom prst="ellipse">
            <a:avLst/>
          </a:prstGeom>
          <a:gradFill flip="none" rotWithShape="1">
            <a:gsLst>
              <a:gs pos="0">
                <a:srgbClr val="24ACA6">
                  <a:alpha val="0"/>
                </a:srgbClr>
              </a:gs>
              <a:gs pos="100000">
                <a:srgbClr val="24ACA6">
                  <a:alpha val="1993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52" name="任意形状 51"/>
          <p:cNvSpPr/>
          <p:nvPr/>
        </p:nvSpPr>
        <p:spPr>
          <a:xfrm rot="10800000">
            <a:off x="0" y="-64135"/>
            <a:ext cx="10811510" cy="1381125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pic>
        <p:nvPicPr>
          <p:cNvPr id="3" name="图片 2" descr="图片包含 游戏机&#10;&#10;描述已自动生成"/>
          <p:cNvPicPr>
            <a:picLocks noChangeAspect="1"/>
          </p:cNvPicPr>
          <p:nvPr>
            <p:custDataLst>
              <p:tags r:id="rId1"/>
            </p:custDataLst>
          </p:nvPr>
        </p:nvPicPr>
        <p:blipFill>
          <a:blip r:embed="rId4"/>
          <a:srcRect l="18766" t="19538" r="18317" b="22567"/>
          <a:stretch>
            <a:fillRect/>
          </a:stretch>
        </p:blipFill>
        <p:spPr>
          <a:xfrm>
            <a:off x="315278" y="3124692"/>
            <a:ext cx="14960600" cy="9017000"/>
          </a:xfrm>
          <a:prstGeom prst="rect">
            <a:avLst/>
          </a:prstGeom>
        </p:spPr>
      </p:pic>
      <p:sp>
        <p:nvSpPr>
          <p:cNvPr id="4" name="Rechteck 6"/>
          <p:cNvSpPr>
            <a:spLocks noChangeArrowheads="1"/>
          </p:cNvSpPr>
          <p:nvPr/>
        </p:nvSpPr>
        <p:spPr bwMode="auto">
          <a:xfrm>
            <a:off x="15967075" y="3188970"/>
            <a:ext cx="7854315" cy="8889365"/>
          </a:xfrm>
          <a:prstGeom prst="rect">
            <a:avLst/>
          </a:prstGeom>
        </p:spPr>
        <p:txBody>
          <a:bodyPr>
            <a:noAutofit/>
          </a:bodyPr>
          <a:lstStyle/>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Compact overall structure</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Clamping cylinder</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Lock system</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Ejection system</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Moving platen support mechanism</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Clamping area safety pedal</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Tie bar positioning</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Lubrication system</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HT•CLAMPING 2.0</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Custom opening and closing mold proportional valve applications</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High opening mold positioning accuracy</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Faster cycle times</a:t>
            </a:r>
          </a:p>
        </p:txBody>
      </p:sp>
      <p:sp>
        <p:nvSpPr>
          <p:cNvPr id="7" name="Titel 4"/>
          <p:cNvSpPr>
            <a:spLocks noGrp="1"/>
          </p:cNvSpPr>
          <p:nvPr/>
        </p:nvSpPr>
        <p:spPr>
          <a:xfrm>
            <a:off x="15967075" y="1682154"/>
            <a:ext cx="21083586" cy="16596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lumMod val="85000"/>
                    <a:lumOff val="15000"/>
                  </a:schemeClr>
                </a:solidFill>
                <a:latin typeface="Open Sans" panose="020B0606030504020204" pitchFamily="34" charset="0"/>
                <a:ea typeface="微软雅黑" panose="020B0503020204020204" pitchFamily="34" charset="-122"/>
                <a:cs typeface="Open Sans" panose="020B0606030504020204" pitchFamily="34" charset="0"/>
              </a:defRPr>
            </a:lvl1pPr>
          </a:lstStyle>
          <a:p>
            <a:r>
              <a:rPr lang="en-US" altLang="zh-CN" b="0" dirty="0">
                <a:solidFill>
                  <a:schemeClr val="bg1"/>
                </a:solidFill>
                <a:ea typeface="+mn-ea"/>
                <a:cs typeface="+mn-ea"/>
                <a:sym typeface="+mn-lt"/>
              </a:rPr>
              <a:t>Clamping Unit</a:t>
            </a:r>
            <a:endParaRPr lang="en-US" altLang="zh-CN" sz="4400" b="0" dirty="0">
              <a:solidFill>
                <a:schemeClr val="bg1"/>
              </a:solidFill>
              <a:ea typeface="+mn-ea"/>
              <a:cs typeface="+mn-ea"/>
              <a:sym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任意形状 45"/>
          <p:cNvSpPr/>
          <p:nvPr/>
        </p:nvSpPr>
        <p:spPr>
          <a:xfrm>
            <a:off x="10857118" y="-10795"/>
            <a:ext cx="13524658" cy="13726924"/>
          </a:xfrm>
          <a:custGeom>
            <a:avLst/>
            <a:gdLst>
              <a:gd name="connsiteX0" fmla="*/ 3914815 w 13524658"/>
              <a:gd name="connsiteY0" fmla="*/ 0 h 13726924"/>
              <a:gd name="connsiteX1" fmla="*/ 8174212 w 13524658"/>
              <a:gd name="connsiteY1" fmla="*/ 0 h 13726924"/>
              <a:gd name="connsiteX2" fmla="*/ 9196266 w 13524658"/>
              <a:gd name="connsiteY2" fmla="*/ 0 h 13726924"/>
              <a:gd name="connsiteX3" fmla="*/ 11094030 w 13524658"/>
              <a:gd name="connsiteY3" fmla="*/ 0 h 13726924"/>
              <a:gd name="connsiteX4" fmla="*/ 11839014 w 13524658"/>
              <a:gd name="connsiteY4" fmla="*/ 0 h 13726924"/>
              <a:gd name="connsiteX5" fmla="*/ 13524658 w 13524658"/>
              <a:gd name="connsiteY5" fmla="*/ 0 h 13726924"/>
              <a:gd name="connsiteX6" fmla="*/ 13524658 w 13524658"/>
              <a:gd name="connsiteY6" fmla="*/ 13716000 h 13726924"/>
              <a:gd name="connsiteX7" fmla="*/ 11839014 w 13524658"/>
              <a:gd name="connsiteY7" fmla="*/ 13716000 h 13726924"/>
              <a:gd name="connsiteX8" fmla="*/ 11839014 w 13524658"/>
              <a:gd name="connsiteY8" fmla="*/ 13726924 h 13726924"/>
              <a:gd name="connsiteX9" fmla="*/ 11094030 w 13524658"/>
              <a:gd name="connsiteY9" fmla="*/ 13726924 h 13726924"/>
              <a:gd name="connsiteX10" fmla="*/ 9196266 w 13524658"/>
              <a:gd name="connsiteY10" fmla="*/ 13726924 h 13726924"/>
              <a:gd name="connsiteX11" fmla="*/ 3914815 w 13524658"/>
              <a:gd name="connsiteY11" fmla="*/ 13726924 h 13726924"/>
              <a:gd name="connsiteX12" fmla="*/ 3834979 w 13524658"/>
              <a:gd name="connsiteY12" fmla="*/ 13680982 h 13726924"/>
              <a:gd name="connsiteX13" fmla="*/ 0 w 13524658"/>
              <a:gd name="connsiteY13" fmla="*/ 6863462 h 13726924"/>
              <a:gd name="connsiteX14" fmla="*/ 3834979 w 13524658"/>
              <a:gd name="connsiteY14" fmla="*/ 45942 h 137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24658" h="13726924">
                <a:moveTo>
                  <a:pt x="3914815" y="0"/>
                </a:moveTo>
                <a:lnTo>
                  <a:pt x="8174212" y="0"/>
                </a:lnTo>
                <a:lnTo>
                  <a:pt x="9196266" y="0"/>
                </a:lnTo>
                <a:lnTo>
                  <a:pt x="11094030" y="0"/>
                </a:lnTo>
                <a:lnTo>
                  <a:pt x="11839014" y="0"/>
                </a:lnTo>
                <a:lnTo>
                  <a:pt x="13524658" y="0"/>
                </a:lnTo>
                <a:lnTo>
                  <a:pt x="13524658" y="13716000"/>
                </a:lnTo>
                <a:lnTo>
                  <a:pt x="11839014" y="13716000"/>
                </a:lnTo>
                <a:lnTo>
                  <a:pt x="11839014" y="13726924"/>
                </a:lnTo>
                <a:lnTo>
                  <a:pt x="11094030" y="13726924"/>
                </a:lnTo>
                <a:lnTo>
                  <a:pt x="9196266" y="13726924"/>
                </a:lnTo>
                <a:lnTo>
                  <a:pt x="3914815" y="13726924"/>
                </a:lnTo>
                <a:lnTo>
                  <a:pt x="3834979" y="13680982"/>
                </a:lnTo>
                <a:cubicBezTo>
                  <a:pt x="1535818" y="12282867"/>
                  <a:pt x="0" y="9752662"/>
                  <a:pt x="0" y="6863462"/>
                </a:cubicBezTo>
                <a:cubicBezTo>
                  <a:pt x="0" y="3974262"/>
                  <a:pt x="1535818" y="1444058"/>
                  <a:pt x="3834979" y="45942"/>
                </a:cubicBezTo>
                <a:close/>
              </a:path>
            </a:pathLst>
          </a:cu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sp>
        <p:nvSpPr>
          <p:cNvPr id="28" name="椭圆 27"/>
          <p:cNvSpPr/>
          <p:nvPr/>
        </p:nvSpPr>
        <p:spPr>
          <a:xfrm>
            <a:off x="19392052" y="-1207123"/>
            <a:ext cx="8294450" cy="8294450"/>
          </a:xfrm>
          <a:prstGeom prst="ellipse">
            <a:avLst/>
          </a:prstGeom>
          <a:gradFill flip="none" rotWithShape="1">
            <a:gsLst>
              <a:gs pos="0">
                <a:srgbClr val="54A62A">
                  <a:alpha val="20119"/>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9" name="椭圆 28"/>
          <p:cNvSpPr/>
          <p:nvPr/>
        </p:nvSpPr>
        <p:spPr>
          <a:xfrm>
            <a:off x="16925787" y="1427931"/>
            <a:ext cx="5434721" cy="5434721"/>
          </a:xfrm>
          <a:prstGeom prst="ellipse">
            <a:avLst/>
          </a:prstGeom>
          <a:gradFill flip="none" rotWithShape="1">
            <a:gsLst>
              <a:gs pos="0">
                <a:srgbClr val="24ACA6">
                  <a:alpha val="0"/>
                </a:srgbClr>
              </a:gs>
              <a:gs pos="100000">
                <a:srgbClr val="24ACA6">
                  <a:alpha val="20176"/>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Titel 4"/>
          <p:cNvSpPr>
            <a:spLocks noGrp="1"/>
          </p:cNvSpPr>
          <p:nvPr>
            <p:ph type="title"/>
          </p:nvPr>
        </p:nvSpPr>
        <p:spPr>
          <a:xfrm>
            <a:off x="777665" y="1441815"/>
            <a:ext cx="21083586" cy="1659640"/>
          </a:xfrm>
          <a:prstGeom prst="rect">
            <a:avLst/>
          </a:prstGeom>
        </p:spPr>
        <p:txBody>
          <a:bodyPr>
            <a:normAutofit/>
          </a:bodyPr>
          <a:lstStyle/>
          <a:p>
            <a:r>
              <a:rPr lang="en-US" altLang="zh-CN" b="0" dirty="0">
                <a:ea typeface="+mn-ea"/>
                <a:cs typeface="+mn-ea"/>
                <a:sym typeface="+mn-lt"/>
              </a:rPr>
              <a:t>Compact overall structure</a:t>
            </a:r>
            <a:endParaRPr lang="zh-CN" altLang="en-US" b="0" dirty="0">
              <a:ea typeface="+mn-ea"/>
              <a:cs typeface="+mn-ea"/>
              <a:sym typeface="+mn-lt"/>
            </a:endParaRPr>
          </a:p>
        </p:txBody>
      </p:sp>
      <p:sp>
        <p:nvSpPr>
          <p:cNvPr id="2" name="Foliennummernplatzhalter 1">
            <a:extLst>
              <a:ext uri="{FF2B5EF4-FFF2-40B4-BE49-F238E27FC236}">
                <a16:creationId xmlns:a16="http://schemas.microsoft.com/office/drawing/2014/main" id="{11A7C353-A537-AEB3-1837-0AF7B61FD715}"/>
              </a:ext>
            </a:extLst>
          </p:cNvPr>
          <p:cNvSpPr>
            <a:spLocks noGrp="1"/>
          </p:cNvSpPr>
          <p:nvPr>
            <p:ph type="sldNum" sz="quarter" idx="4"/>
          </p:nvPr>
        </p:nvSpPr>
        <p:spPr>
          <a:xfrm>
            <a:off x="18118348" y="12978858"/>
            <a:ext cx="5486400" cy="761789"/>
          </a:xfrm>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25</a:t>
            </a:fld>
            <a:endParaRPr lang="de-DE" dirty="0">
              <a:latin typeface="微软雅黑" panose="020B0503020204020204" pitchFamily="34" charset="-122"/>
              <a:ea typeface="微软雅黑" panose="020B0503020204020204" pitchFamily="34" charset="-122"/>
            </a:endParaRPr>
          </a:p>
        </p:txBody>
      </p:sp>
      <p:sp>
        <p:nvSpPr>
          <p:cNvPr id="38" name="TextBox 28"/>
          <p:cNvSpPr txBox="1">
            <a:spLocks noChangeArrowheads="1"/>
          </p:cNvSpPr>
          <p:nvPr/>
        </p:nvSpPr>
        <p:spPr bwMode="auto">
          <a:xfrm>
            <a:off x="777875" y="3326130"/>
            <a:ext cx="8052435" cy="4276725"/>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defTabSz="457200">
              <a:lnSpc>
                <a:spcPct val="150000"/>
              </a:lnSpc>
              <a:buClr>
                <a:srgbClr val="30903A"/>
              </a:buClr>
              <a:buSzPct val="110000"/>
              <a:buFont typeface="Wingdings" panose="05000000000000000000" pitchFamily="2" charset="2"/>
              <a:buChar char="l"/>
            </a:pPr>
            <a:r>
              <a:rPr lang="en-US" altLang="zh-CN" sz="2800" dirty="0">
                <a:solidFill>
                  <a:srgbClr val="202020"/>
                </a:solidFill>
                <a:latin typeface="Open Sans" panose="020B0606030504020204" pitchFamily="34" charset="0"/>
                <a:cs typeface="+mn-ea"/>
                <a:sym typeface="+mn-lt"/>
              </a:rPr>
              <a:t>Larger mold space, easier to operate, is the ideal carrier for large and multi-cavity complex molds</a:t>
            </a:r>
            <a:endParaRPr lang="zh-CN" altLang="en-US" sz="2800" dirty="0">
              <a:solidFill>
                <a:srgbClr val="202020"/>
              </a:solidFill>
              <a:latin typeface="Open Sans" panose="020B0606030504020204" pitchFamily="34" charset="0"/>
              <a:cs typeface="+mn-ea"/>
              <a:sym typeface="+mn-lt"/>
            </a:endParaRPr>
          </a:p>
          <a:p>
            <a:pPr marL="457200" indent="-457200" defTabSz="457200">
              <a:lnSpc>
                <a:spcPct val="150000"/>
              </a:lnSpc>
              <a:buClr>
                <a:srgbClr val="30903A"/>
              </a:buClr>
              <a:buSzPct val="110000"/>
              <a:buFont typeface="Wingdings" panose="05000000000000000000" pitchFamily="2" charset="2"/>
              <a:buChar char="l"/>
            </a:pPr>
            <a:r>
              <a:rPr lang="en-US" altLang="zh-CN" sz="2800" dirty="0">
                <a:solidFill>
                  <a:srgbClr val="202020"/>
                </a:solidFill>
                <a:latin typeface="Open Sans" panose="020B0606030504020204" pitchFamily="34" charset="0"/>
                <a:cs typeface="+mn-ea"/>
                <a:sym typeface="+mn-lt"/>
              </a:rPr>
              <a:t>Increase the scalability of the device layout and optimize the selection of automation options to bring more available space</a:t>
            </a:r>
          </a:p>
        </p:txBody>
      </p:sp>
      <p:pic>
        <p:nvPicPr>
          <p:cNvPr id="11" name="图片 10" descr="图片包含 游戏机&#10;&#10;描述已自动生成"/>
          <p:cNvPicPr>
            <a:picLocks noChangeAspect="1"/>
          </p:cNvPicPr>
          <p:nvPr/>
        </p:nvPicPr>
        <p:blipFill>
          <a:blip r:embed="rId3"/>
          <a:srcRect l="18766" t="19538" r="18317" b="22567"/>
          <a:stretch>
            <a:fillRect/>
          </a:stretch>
        </p:blipFill>
        <p:spPr>
          <a:xfrm>
            <a:off x="9421495" y="3326130"/>
            <a:ext cx="14960600" cy="9017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70660" y="1858705"/>
            <a:ext cx="210296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solidFill>
                  <a:schemeClr val="bg1"/>
                </a:solidFill>
                <a:ea typeface="+mn-ea"/>
                <a:cs typeface="+mn-ea"/>
                <a:sym typeface="+mn-lt"/>
              </a:rPr>
              <a:t>Clamping cylinder</a:t>
            </a:r>
            <a:endParaRPr lang="zh-CN" altLang="en-US" sz="6000" b="0" dirty="0">
              <a:solidFill>
                <a:schemeClr val="bg1"/>
              </a:solidFill>
              <a:ea typeface="+mn-ea"/>
              <a:cs typeface="+mn-ea"/>
              <a:sym typeface="+mn-lt"/>
            </a:endParaRPr>
          </a:p>
        </p:txBody>
      </p:sp>
      <p:sp>
        <p:nvSpPr>
          <p:cNvPr id="10" name="Foliennummernplatzhalter 9">
            <a:extLst>
              <a:ext uri="{FF2B5EF4-FFF2-40B4-BE49-F238E27FC236}">
                <a16:creationId xmlns:a16="http://schemas.microsoft.com/office/drawing/2014/main" id="{B665C99C-E14F-8CD0-28A0-7FD61491A660}"/>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26</a:t>
            </a:fld>
            <a:endParaRPr lang="de-DE"/>
          </a:p>
        </p:txBody>
      </p:sp>
      <p:pic>
        <p:nvPicPr>
          <p:cNvPr id="14" name="图片 13" descr="E:\1.各机型资料\五代机\介绍资料\机型介绍PPT\JUV\JUV\微信图片_20230920123903.png微信图片_20230920123903"/>
          <p:cNvPicPr>
            <a:picLocks noChangeAspect="1"/>
          </p:cNvPicPr>
          <p:nvPr/>
        </p:nvPicPr>
        <p:blipFill rotWithShape="1">
          <a:blip r:embed="rId3"/>
          <a:srcRect l="26255" r="81" b="36628"/>
          <a:stretch/>
        </p:blipFill>
        <p:spPr>
          <a:xfrm>
            <a:off x="1676400" y="2745740"/>
            <a:ext cx="22705695" cy="10970260"/>
          </a:xfrm>
          <a:prstGeom prst="rect">
            <a:avLst/>
          </a:prstGeom>
        </p:spPr>
      </p:pic>
      <p:cxnSp>
        <p:nvCxnSpPr>
          <p:cNvPr id="17" name="Gerade Verbindung mit Pfeil 16"/>
          <p:cNvCxnSpPr>
            <a:cxnSpLocks/>
            <a:endCxn id="18" idx="1"/>
          </p:cNvCxnSpPr>
          <p:nvPr/>
        </p:nvCxnSpPr>
        <p:spPr>
          <a:xfrm>
            <a:off x="11676861" y="4334654"/>
            <a:ext cx="3522331" cy="2035593"/>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8" name="Grafik 17" descr="Ein Bild, das Spiegel enthält.&#10;&#10;Automatisch generierte Beschreibung"/>
          <p:cNvPicPr>
            <a:picLocks noChangeAspect="1"/>
          </p:cNvPicPr>
          <p:nvPr/>
        </p:nvPicPr>
        <p:blipFill>
          <a:blip r:embed="rId4"/>
          <a:stretch>
            <a:fillRect/>
          </a:stretch>
        </p:blipFill>
        <p:spPr>
          <a:xfrm>
            <a:off x="15199192" y="6031034"/>
            <a:ext cx="678426" cy="678426"/>
          </a:xfrm>
          <a:prstGeom prst="rect">
            <a:avLst/>
          </a:prstGeom>
        </p:spPr>
      </p:pic>
      <p:sp>
        <p:nvSpPr>
          <p:cNvPr id="19" name="Rechteck 18"/>
          <p:cNvSpPr/>
          <p:nvPr/>
        </p:nvSpPr>
        <p:spPr>
          <a:xfrm>
            <a:off x="418150" y="3882996"/>
            <a:ext cx="5648620" cy="4974503"/>
          </a:xfrm>
          <a:prstGeom prst="rect">
            <a:avLst/>
          </a:prstGeom>
        </p:spPr>
        <p:txBody>
          <a:bodyPr wrap="square">
            <a:spAutoFit/>
          </a:bodyPr>
          <a:lstStyle/>
          <a:p>
            <a:pPr marL="457200" indent="-457200">
              <a:lnSpc>
                <a:spcPct val="114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Four short-range clamping cylinders mounted on a fixed form quickly establish clamping forces.</a:t>
            </a:r>
            <a:endParaRPr lang="zh-CN" altLang="en-US" sz="2800" dirty="0">
              <a:solidFill>
                <a:schemeClr val="bg1"/>
              </a:solidFill>
              <a:latin typeface="Open Sans" panose="020B0606030504020204" pitchFamily="34" charset="0"/>
              <a:cs typeface="+mn-ea"/>
              <a:sym typeface="+mn-lt"/>
            </a:endParaRPr>
          </a:p>
          <a:p>
            <a:pPr marL="457200" indent="-457200">
              <a:lnSpc>
                <a:spcPct val="114000"/>
              </a:lnSpc>
              <a:buClr>
                <a:srgbClr val="30903A"/>
              </a:buClr>
              <a:buFont typeface="Wingdings" panose="05000000000000000000" pitchFamily="2" charset="2"/>
              <a:buChar char="l"/>
            </a:pPr>
            <a:endParaRPr lang="zh-CN" altLang="en-US" sz="2800" dirty="0">
              <a:solidFill>
                <a:schemeClr val="bg1"/>
              </a:solidFill>
              <a:latin typeface="Open Sans" panose="020B0606030504020204" pitchFamily="34" charset="0"/>
              <a:cs typeface="+mn-ea"/>
              <a:sym typeface="+mn-lt"/>
            </a:endParaRPr>
          </a:p>
          <a:p>
            <a:pPr marL="457200" indent="-457200">
              <a:lnSpc>
                <a:spcPct val="114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The clamping force can be monitored in real time by the pressure sensor, and the clamping force has good repeatability.</a:t>
            </a:r>
          </a:p>
        </p:txBody>
      </p:sp>
      <p:grpSp>
        <p:nvGrpSpPr>
          <p:cNvPr id="9" name="Gruppieren 8"/>
          <p:cNvGrpSpPr/>
          <p:nvPr/>
        </p:nvGrpSpPr>
        <p:grpSpPr>
          <a:xfrm>
            <a:off x="6480751" y="1197055"/>
            <a:ext cx="5371881" cy="5371881"/>
            <a:chOff x="456526" y="4143814"/>
            <a:chExt cx="3991979" cy="3991979"/>
          </a:xfrm>
        </p:grpSpPr>
        <p:pic>
          <p:nvPicPr>
            <p:cNvPr id="21" name="Grafik 20" descr="Ein Bild, das Nähmaschine, drinnen, Tisch, Haushaltsgerät enthält.&#10;&#10;Automatisch generierte Beschreibung"/>
            <p:cNvPicPr>
              <a:picLocks noChangeAspect="1"/>
            </p:cNvPicPr>
            <p:nvPr/>
          </p:nvPicPr>
          <p:blipFill rotWithShape="1">
            <a:blip r:embed="rId5"/>
            <a:srcRect/>
            <a:stretch>
              <a:fillRect/>
            </a:stretch>
          </p:blipFill>
          <p:spPr>
            <a:xfrm>
              <a:off x="767264" y="4589829"/>
              <a:ext cx="3410026" cy="3099948"/>
            </a:xfrm>
            <a:prstGeom prst="ellipse">
              <a:avLst/>
            </a:prstGeom>
          </p:spPr>
        </p:pic>
        <p:pic>
          <p:nvPicPr>
            <p:cNvPr id="20" name="Grafik 19" descr="Ein Bild, das Spiegel enthält.&#10;&#10;Automatisch generierte Beschreibung"/>
            <p:cNvPicPr>
              <a:picLocks noChangeAspect="1"/>
            </p:cNvPicPr>
            <p:nvPr/>
          </p:nvPicPr>
          <p:blipFill>
            <a:blip r:embed="rId6"/>
            <a:stretch>
              <a:fillRect/>
            </a:stretch>
          </p:blipFill>
          <p:spPr>
            <a:xfrm>
              <a:off x="456526" y="4143814"/>
              <a:ext cx="3991979" cy="399197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4"/>
          <a:stretch>
            <a:fillRect/>
          </a:stretch>
        </p:blipFill>
        <p:spPr>
          <a:xfrm>
            <a:off x="9630934" y="3752213"/>
            <a:ext cx="14114061" cy="8882066"/>
          </a:xfrm>
          <a:prstGeom prst="rect">
            <a:avLst/>
          </a:prstGeom>
          <a:ln>
            <a:noFill/>
          </a:ln>
          <a:effectLst>
            <a:softEdge rad="112500"/>
          </a:effectLst>
        </p:spPr>
      </p:pic>
      <p:sp>
        <p:nvSpPr>
          <p:cNvPr id="10" name="Foliennummernplatzhalter 9">
            <a:extLst>
              <a:ext uri="{FF2B5EF4-FFF2-40B4-BE49-F238E27FC236}">
                <a16:creationId xmlns:a16="http://schemas.microsoft.com/office/drawing/2014/main" id="{3642D7EC-92A6-5208-8831-0AFD145E5F29}"/>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27</a:t>
            </a:fld>
            <a:endParaRPr lang="de-DE"/>
          </a:p>
        </p:txBody>
      </p:sp>
      <p:sp>
        <p:nvSpPr>
          <p:cNvPr id="5" name="Titel 4"/>
          <p:cNvSpPr>
            <a:spLocks noGrp="1"/>
          </p:cNvSpPr>
          <p:nvPr>
            <p:ph type="title"/>
          </p:nvPr>
        </p:nvSpPr>
        <p:spPr>
          <a:xfrm>
            <a:off x="777638" y="2070140"/>
            <a:ext cx="21083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solidFill>
                  <a:schemeClr val="tx1"/>
                </a:solidFill>
                <a:ea typeface="+mn-ea"/>
                <a:cs typeface="+mn-ea"/>
                <a:sym typeface="+mn-lt"/>
              </a:rPr>
              <a:t>Lock system</a:t>
            </a:r>
            <a:endParaRPr lang="zh-CN" altLang="en-US" sz="6000" b="0" dirty="0">
              <a:solidFill>
                <a:schemeClr val="tx1"/>
              </a:solidFill>
              <a:ea typeface="+mn-ea"/>
              <a:cs typeface="+mn-ea"/>
              <a:sym typeface="+mn-lt"/>
            </a:endParaRPr>
          </a:p>
        </p:txBody>
      </p:sp>
      <p:cxnSp>
        <p:nvCxnSpPr>
          <p:cNvPr id="29" name="Gerade Verbindung mit Pfeil 28"/>
          <p:cNvCxnSpPr>
            <a:cxnSpLocks/>
            <a:endCxn id="30" idx="1"/>
          </p:cNvCxnSpPr>
          <p:nvPr/>
        </p:nvCxnSpPr>
        <p:spPr>
          <a:xfrm>
            <a:off x="1015154" y="5349958"/>
            <a:ext cx="10071974" cy="429"/>
          </a:xfrm>
          <a:prstGeom prst="straightConnector1">
            <a:avLst/>
          </a:prstGeom>
          <a:ln w="19050" cmpd="sng">
            <a:solidFill>
              <a:srgbClr val="30903A"/>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Grafik 29" descr="Ein Bild, das Spiegel enthält.&#10;&#10;Automatisch generierte Beschreibung"/>
          <p:cNvPicPr>
            <a:picLocks noChangeAspect="1"/>
          </p:cNvPicPr>
          <p:nvPr/>
        </p:nvPicPr>
        <p:blipFill>
          <a:blip r:embed="rId5"/>
          <a:stretch>
            <a:fillRect/>
          </a:stretch>
        </p:blipFill>
        <p:spPr>
          <a:xfrm>
            <a:off x="11087128" y="5011174"/>
            <a:ext cx="678426" cy="678426"/>
          </a:xfrm>
          <a:prstGeom prst="rect">
            <a:avLst/>
          </a:prstGeom>
        </p:spPr>
      </p:pic>
      <p:sp>
        <p:nvSpPr>
          <p:cNvPr id="23" name="Rechteck 22"/>
          <p:cNvSpPr/>
          <p:nvPr/>
        </p:nvSpPr>
        <p:spPr>
          <a:xfrm>
            <a:off x="777638" y="3779363"/>
            <a:ext cx="6631722" cy="2049857"/>
          </a:xfrm>
          <a:prstGeom prst="rect">
            <a:avLst/>
          </a:prstGeom>
        </p:spPr>
        <p:txBody>
          <a:bodyPr>
            <a:noAutofit/>
          </a:bodyPr>
          <a:lstStyle/>
          <a:p>
            <a:pPr marL="457200" indent="-457200">
              <a:lnSpc>
                <a:spcPct val="114000"/>
              </a:lnSpc>
              <a:spcAft>
                <a:spcPts val="24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Synchronous holding mechanism</a:t>
            </a:r>
          </a:p>
          <a:p>
            <a:pPr marL="457200" indent="-457200">
              <a:lnSpc>
                <a:spcPct val="114000"/>
              </a:lnSpc>
              <a:spcAft>
                <a:spcPts val="24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Fast and reliable response</a:t>
            </a:r>
          </a:p>
        </p:txBody>
      </p:sp>
      <p:grpSp>
        <p:nvGrpSpPr>
          <p:cNvPr id="2" name="组合 1"/>
          <p:cNvGrpSpPr/>
          <p:nvPr/>
        </p:nvGrpSpPr>
        <p:grpSpPr>
          <a:xfrm>
            <a:off x="803910" y="5689600"/>
            <a:ext cx="8458835" cy="6971030"/>
            <a:chOff x="23058" y="3201"/>
            <a:chExt cx="10242" cy="8730"/>
          </a:xfrm>
        </p:grpSpPr>
        <p:pic>
          <p:nvPicPr>
            <p:cNvPr id="17" name="Picture 2"/>
            <p:cNvPicPr>
              <a:picLocks noChangeAspect="1" noChangeArrowheads="1"/>
            </p:cNvPicPr>
            <p:nvPr/>
          </p:nvPicPr>
          <p:blipFill rotWithShape="1">
            <a:blip r:embed="rId6">
              <a:grayscl/>
            </a:blip>
            <a:srcRect r="-887"/>
            <a:stretch>
              <a:fillRect/>
            </a:stretch>
          </p:blipFill>
          <p:spPr bwMode="auto">
            <a:xfrm>
              <a:off x="23058" y="3201"/>
              <a:ext cx="3845" cy="8731"/>
            </a:xfrm>
            <a:prstGeom prst="rect">
              <a:avLst/>
            </a:prstGeom>
            <a:ln w="3175">
              <a:noFill/>
            </a:ln>
          </p:spPr>
        </p:pic>
        <p:pic>
          <p:nvPicPr>
            <p:cNvPr id="18" name="Picture 1"/>
            <p:cNvPicPr>
              <a:picLocks noChangeAspect="1" noChangeArrowheads="1"/>
            </p:cNvPicPr>
            <p:nvPr/>
          </p:nvPicPr>
          <p:blipFill>
            <a:blip r:embed="rId7">
              <a:grayscl/>
            </a:blip>
            <a:srcRect/>
            <a:stretch>
              <a:fillRect/>
            </a:stretch>
          </p:blipFill>
          <p:spPr bwMode="auto">
            <a:xfrm>
              <a:off x="28860" y="3349"/>
              <a:ext cx="4440" cy="8549"/>
            </a:xfrm>
            <a:prstGeom prst="rect">
              <a:avLst/>
            </a:prstGeom>
            <a:ln w="3175">
              <a:noFill/>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B7ABFD2-D32D-62A4-D80E-159687D296F0}"/>
              </a:ext>
            </a:extLst>
          </p:cNvPr>
          <p:cNvPicPr>
            <a:picLocks noChangeAspect="1"/>
          </p:cNvPicPr>
          <p:nvPr>
            <p:custDataLst>
              <p:tags r:id="rId1"/>
            </p:custDataLst>
          </p:nvPr>
        </p:nvPicPr>
        <p:blipFill>
          <a:blip r:embed="rId4"/>
          <a:srcRect/>
          <a:stretch>
            <a:fillRect/>
          </a:stretch>
        </p:blipFill>
        <p:spPr>
          <a:xfrm>
            <a:off x="10712795" y="4267200"/>
            <a:ext cx="13669300" cy="8601710"/>
          </a:xfrm>
          <a:custGeom>
            <a:avLst/>
            <a:gdLst>
              <a:gd name="connsiteX0" fmla="*/ 0 w 13358496"/>
              <a:gd name="connsiteY0" fmla="*/ 0 h 8406130"/>
              <a:gd name="connsiteX1" fmla="*/ 13358496 w 13358496"/>
              <a:gd name="connsiteY1" fmla="*/ 0 h 8406130"/>
              <a:gd name="connsiteX2" fmla="*/ 13358496 w 13358496"/>
              <a:gd name="connsiteY2" fmla="*/ 8406130 h 8406130"/>
              <a:gd name="connsiteX3" fmla="*/ 1658828 w 13358496"/>
              <a:gd name="connsiteY3" fmla="*/ 8406130 h 8406130"/>
              <a:gd name="connsiteX4" fmla="*/ 1660625 w 13358496"/>
              <a:gd name="connsiteY4" fmla="*/ 8382734 h 8406130"/>
              <a:gd name="connsiteX5" fmla="*/ 1670424 w 13358496"/>
              <a:gd name="connsiteY5" fmla="*/ 7999093 h 8406130"/>
              <a:gd name="connsiteX6" fmla="*/ 174331 w 13358496"/>
              <a:gd name="connsiteY6" fmla="*/ 3538552 h 8406130"/>
              <a:gd name="connsiteX7" fmla="*/ 0 w 13358496"/>
              <a:gd name="connsiteY7" fmla="*/ 3318940 h 84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58496" h="8406130">
                <a:moveTo>
                  <a:pt x="0" y="0"/>
                </a:moveTo>
                <a:lnTo>
                  <a:pt x="13358496" y="0"/>
                </a:lnTo>
                <a:lnTo>
                  <a:pt x="13358496" y="8406130"/>
                </a:lnTo>
                <a:lnTo>
                  <a:pt x="1658828" y="8406130"/>
                </a:lnTo>
                <a:lnTo>
                  <a:pt x="1660625" y="8382734"/>
                </a:lnTo>
                <a:cubicBezTo>
                  <a:pt x="1667131" y="8255667"/>
                  <a:pt x="1670424" y="8127761"/>
                  <a:pt x="1670424" y="7999093"/>
                </a:cubicBezTo>
                <a:cubicBezTo>
                  <a:pt x="1670424" y="6326411"/>
                  <a:pt x="1113973" y="4782391"/>
                  <a:pt x="174331" y="3538552"/>
                </a:cubicBezTo>
                <a:lnTo>
                  <a:pt x="0" y="3318940"/>
                </a:lnTo>
                <a:close/>
              </a:path>
            </a:pathLst>
          </a:custGeom>
        </p:spPr>
      </p:pic>
      <p:sp>
        <p:nvSpPr>
          <p:cNvPr id="5" name="Titel 4"/>
          <p:cNvSpPr>
            <a:spLocks noGrp="1"/>
          </p:cNvSpPr>
          <p:nvPr>
            <p:ph type="title"/>
          </p:nvPr>
        </p:nvSpPr>
        <p:spPr>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ea typeface="+mn-ea"/>
                <a:cs typeface="+mn-ea"/>
                <a:sym typeface="+mn-lt"/>
              </a:rPr>
              <a:t>Ejection system</a:t>
            </a:r>
            <a:endParaRPr lang="zh-CN" altLang="en-US" sz="6000" b="0" dirty="0">
              <a:solidFill>
                <a:schemeClr val="tx1"/>
              </a:solidFill>
              <a:ea typeface="+mn-ea"/>
              <a:cs typeface="+mn-ea"/>
              <a:sym typeface="+mn-lt"/>
            </a:endParaRPr>
          </a:p>
        </p:txBody>
      </p:sp>
      <p:sp>
        <p:nvSpPr>
          <p:cNvPr id="6" name="Foliennummernplatzhalter 5">
            <a:extLst>
              <a:ext uri="{FF2B5EF4-FFF2-40B4-BE49-F238E27FC236}">
                <a16:creationId xmlns:a16="http://schemas.microsoft.com/office/drawing/2014/main" id="{FF6433C9-4C01-21F9-DCF5-2ED602BAD458}"/>
              </a:ext>
            </a:extLst>
          </p:cNvPr>
          <p:cNvSpPr>
            <a:spLocks noGrp="1"/>
          </p:cNvSpPr>
          <p:nvPr>
            <p:ph type="sldNum" sz="quarter" idx="4"/>
          </p:nvPr>
        </p:nvSpPr>
        <p:spPr/>
        <p:txBody>
          <a:bodyPr/>
          <a:lstStyle/>
          <a:p>
            <a:fld id="{66B5E7CE-AEC1-434D-9908-6A612096EB03}" type="slidenum">
              <a:rPr lang="de-DE" smtClean="0"/>
              <a:t>28</a:t>
            </a:fld>
            <a:endParaRPr lang="de-DE"/>
          </a:p>
        </p:txBody>
      </p:sp>
      <p:cxnSp>
        <p:nvCxnSpPr>
          <p:cNvPr id="29" name="Gerade Verbindung mit Pfeil 28"/>
          <p:cNvCxnSpPr>
            <a:endCxn id="30" idx="1"/>
          </p:cNvCxnSpPr>
          <p:nvPr/>
        </p:nvCxnSpPr>
        <p:spPr>
          <a:xfrm flipV="1">
            <a:off x="11030048" y="8774675"/>
            <a:ext cx="3635375" cy="635"/>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Grafik 29" descr="Ein Bild, das Spiegel enthält.&#10;&#10;Automatisch generierte Beschreibung"/>
          <p:cNvPicPr>
            <a:picLocks noChangeAspect="1"/>
          </p:cNvPicPr>
          <p:nvPr/>
        </p:nvPicPr>
        <p:blipFill>
          <a:blip r:embed="rId5"/>
          <a:stretch>
            <a:fillRect/>
          </a:stretch>
        </p:blipFill>
        <p:spPr>
          <a:xfrm>
            <a:off x="14665689" y="8435996"/>
            <a:ext cx="678426" cy="678426"/>
          </a:xfrm>
          <a:prstGeom prst="rect">
            <a:avLst/>
          </a:prstGeom>
        </p:spPr>
      </p:pic>
      <p:sp>
        <p:nvSpPr>
          <p:cNvPr id="23" name="Rechteck 22"/>
          <p:cNvSpPr/>
          <p:nvPr/>
        </p:nvSpPr>
        <p:spPr>
          <a:xfrm>
            <a:off x="1044319" y="2528100"/>
            <a:ext cx="7958324" cy="1843646"/>
          </a:xfrm>
          <a:prstGeom prst="rect">
            <a:avLst/>
          </a:prstGeom>
        </p:spPr>
        <p:txBody>
          <a:bodyPr>
            <a:noAutofit/>
          </a:bodyPr>
          <a:lstStyle/>
          <a:p>
            <a:pPr marL="457200" indent="-457200">
              <a:lnSpc>
                <a:spcPct val="114000"/>
              </a:lnSpc>
              <a:spcAft>
                <a:spcPts val="24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Inverted ejection cylinder</a:t>
            </a:r>
          </a:p>
          <a:p>
            <a:pPr marL="457200" indent="-457200">
              <a:lnSpc>
                <a:spcPct val="114000"/>
              </a:lnSpc>
              <a:spcAft>
                <a:spcPts val="24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Ejection travel adjustable for more flexibility</a:t>
            </a:r>
          </a:p>
        </p:txBody>
      </p:sp>
      <p:grpSp>
        <p:nvGrpSpPr>
          <p:cNvPr id="3" name="组合 2"/>
          <p:cNvGrpSpPr/>
          <p:nvPr/>
        </p:nvGrpSpPr>
        <p:grpSpPr>
          <a:xfrm>
            <a:off x="-281919" y="5317966"/>
            <a:ext cx="11819255" cy="6775450"/>
            <a:chOff x="18560" y="1459"/>
            <a:chExt cx="18613" cy="10670"/>
          </a:xfrm>
        </p:grpSpPr>
        <p:grpSp>
          <p:nvGrpSpPr>
            <p:cNvPr id="8" name="Gruppieren 7"/>
            <p:cNvGrpSpPr/>
            <p:nvPr/>
          </p:nvGrpSpPr>
          <p:grpSpPr>
            <a:xfrm>
              <a:off x="27921" y="2877"/>
              <a:ext cx="9252" cy="9252"/>
              <a:chOff x="18531530" y="997503"/>
              <a:chExt cx="5874882" cy="5874882"/>
            </a:xfrm>
          </p:grpSpPr>
          <p:pic>
            <p:nvPicPr>
              <p:cNvPr id="14" name="图片 2" descr="图片包含 室内, 墙壁, 建筑物&#10;&#10;描述已自动生成"/>
              <p:cNvPicPr>
                <a:picLocks noChangeAspect="1"/>
              </p:cNvPicPr>
              <p:nvPr/>
            </p:nvPicPr>
            <p:blipFill rotWithShape="1">
              <a:blip r:embed="rId6"/>
              <a:srcRect/>
              <a:stretch>
                <a:fillRect/>
              </a:stretch>
            </p:blipFill>
            <p:spPr>
              <a:xfrm>
                <a:off x="18966426" y="1601774"/>
                <a:ext cx="5187779" cy="4475025"/>
              </a:xfrm>
              <a:prstGeom prst="ellipse">
                <a:avLst/>
              </a:prstGeom>
            </p:spPr>
          </p:pic>
          <p:pic>
            <p:nvPicPr>
              <p:cNvPr id="28" name="Grafik 27" descr="Ein Bild, das Spiegel enthält.&#10;&#10;Automatisch generierte Beschreibung"/>
              <p:cNvPicPr>
                <a:picLocks noChangeAspect="1"/>
              </p:cNvPicPr>
              <p:nvPr/>
            </p:nvPicPr>
            <p:blipFill>
              <a:blip r:embed="rId7"/>
              <a:stretch>
                <a:fillRect/>
              </a:stretch>
            </p:blipFill>
            <p:spPr>
              <a:xfrm>
                <a:off x="18531530" y="997503"/>
                <a:ext cx="5874882" cy="5874882"/>
              </a:xfrm>
              <a:prstGeom prst="rect">
                <a:avLst/>
              </a:prstGeom>
            </p:spPr>
          </p:pic>
        </p:grpSp>
        <p:pic>
          <p:nvPicPr>
            <p:cNvPr id="12" name="图片 2" descr="图片包含 室内, 墙壁, 建筑物&#10;&#10;描述已自动生成"/>
            <p:cNvPicPr>
              <a:picLocks noChangeAspect="1"/>
            </p:cNvPicPr>
            <p:nvPr/>
          </p:nvPicPr>
          <p:blipFill>
            <a:blip r:embed="rId8"/>
            <a:stretch>
              <a:fillRect/>
            </a:stretch>
          </p:blipFill>
          <p:spPr>
            <a:xfrm>
              <a:off x="19034" y="3828"/>
              <a:ext cx="8170" cy="7047"/>
            </a:xfrm>
            <a:prstGeom prst="ellipse">
              <a:avLst/>
            </a:prstGeom>
          </p:spPr>
        </p:pic>
        <p:pic>
          <p:nvPicPr>
            <p:cNvPr id="13" name="Grafik 27" descr="Ein Bild, das Spiegel enthält.&#10;&#10;Automatisch generierte Beschreibung"/>
            <p:cNvPicPr>
              <a:picLocks noChangeAspect="1"/>
            </p:cNvPicPr>
            <p:nvPr/>
          </p:nvPicPr>
          <p:blipFill>
            <a:blip r:embed="rId7"/>
            <a:stretch>
              <a:fillRect/>
            </a:stretch>
          </p:blipFill>
          <p:spPr>
            <a:xfrm>
              <a:off x="18560" y="2877"/>
              <a:ext cx="9252" cy="9252"/>
            </a:xfrm>
            <a:prstGeom prst="rect">
              <a:avLst/>
            </a:prstGeom>
          </p:spPr>
        </p:pic>
        <p:sp>
          <p:nvSpPr>
            <p:cNvPr id="15" name="Rechteck 22"/>
            <p:cNvSpPr/>
            <p:nvPr/>
          </p:nvSpPr>
          <p:spPr>
            <a:xfrm>
              <a:off x="21110" y="1459"/>
              <a:ext cx="4017" cy="850"/>
            </a:xfrm>
            <a:prstGeom prst="rect">
              <a:avLst/>
            </a:prstGeom>
          </p:spPr>
          <p:txBody>
            <a:bodyPr>
              <a:noAutofit/>
            </a:bodyPr>
            <a:lstStyle/>
            <a:p>
              <a:pPr marL="457200" indent="-457200" algn="ctr">
                <a:lnSpc>
                  <a:spcPct val="114000"/>
                </a:lnSpc>
                <a:spcAft>
                  <a:spcPts val="2400"/>
                </a:spcAft>
              </a:pPr>
              <a:r>
                <a:rPr lang="en-US" altLang="zh-CN" sz="3200" dirty="0">
                  <a:latin typeface="Open Sans" panose="020B0606030504020204" pitchFamily="34" charset="0"/>
                  <a:cs typeface="+mn-ea"/>
                  <a:sym typeface="+mn-lt"/>
                </a:rPr>
                <a:t>450-900T</a:t>
              </a:r>
            </a:p>
          </p:txBody>
        </p:sp>
        <p:sp>
          <p:nvSpPr>
            <p:cNvPr id="16" name="Rechteck 22"/>
            <p:cNvSpPr/>
            <p:nvPr/>
          </p:nvSpPr>
          <p:spPr>
            <a:xfrm>
              <a:off x="29994" y="1459"/>
              <a:ext cx="5106" cy="850"/>
            </a:xfrm>
            <a:prstGeom prst="rect">
              <a:avLst/>
            </a:prstGeom>
          </p:spPr>
          <p:txBody>
            <a:bodyPr>
              <a:noAutofit/>
            </a:bodyPr>
            <a:lstStyle/>
            <a:p>
              <a:pPr marL="457200" indent="-457200" algn="ctr">
                <a:lnSpc>
                  <a:spcPct val="114000"/>
                </a:lnSpc>
                <a:spcAft>
                  <a:spcPts val="2400"/>
                </a:spcAft>
              </a:pPr>
              <a:r>
                <a:rPr lang="en-US" altLang="zh-CN" sz="3200" dirty="0">
                  <a:latin typeface="Open Sans" panose="020B0606030504020204" pitchFamily="34" charset="0"/>
                  <a:cs typeface="+mn-ea"/>
                  <a:sym typeface="+mn-lt"/>
                </a:rPr>
                <a:t>900T and above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Text_4"/>
          <p:cNvSpPr txBox="1">
            <a:spLocks noChangeArrowheads="1"/>
          </p:cNvSpPr>
          <p:nvPr>
            <p:custDataLst>
              <p:tags r:id="rId1"/>
            </p:custDataLst>
          </p:nvPr>
        </p:nvSpPr>
        <p:spPr bwMode="auto">
          <a:xfrm>
            <a:off x="850079" y="5772514"/>
            <a:ext cx="3218004" cy="39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JUIIS</a:t>
            </a:r>
          </a:p>
          <a:p>
            <a:pPr algn="ctr">
              <a:lnSpc>
                <a:spcPct val="130000"/>
              </a:lnSpc>
              <a:spcAft>
                <a:spcPts val="1200"/>
              </a:spcAft>
            </a:pPr>
            <a:r>
              <a:rPr lang="en-US" altLang="zh-CN" sz="2800" dirty="0">
                <a:latin typeface="Open Sans" panose="020B0606030504020204" pitchFamily="34" charset="0"/>
                <a:ea typeface="+mn-ea"/>
                <a:cs typeface="+mn-ea"/>
                <a:sym typeface="+mn-lt"/>
              </a:rPr>
              <a:t>Two-Platen</a:t>
            </a:r>
          </a:p>
          <a:p>
            <a:pPr algn="ctr">
              <a:lnSpc>
                <a:spcPct val="130000"/>
              </a:lnSpc>
              <a:spcAft>
                <a:spcPts val="1200"/>
              </a:spcAft>
            </a:pPr>
            <a:r>
              <a:rPr lang="en-US" altLang="zh-CN" sz="2800" dirty="0">
                <a:latin typeface="Open Sans" panose="020B0606030504020204" pitchFamily="34" charset="0"/>
                <a:ea typeface="+mn-ea"/>
                <a:cs typeface="+mn-ea"/>
                <a:sym typeface="+mn-lt"/>
              </a:rPr>
              <a:t>Tier bar suspension</a:t>
            </a:r>
          </a:p>
          <a:p>
            <a:pPr algn="ctr">
              <a:lnSpc>
                <a:spcPct val="130000"/>
              </a:lnSpc>
              <a:spcAft>
                <a:spcPts val="1200"/>
              </a:spcAft>
            </a:pPr>
            <a:r>
              <a:rPr lang="en-US" altLang="zh-CN" sz="2800" dirty="0">
                <a:latin typeface="Open Sans" panose="020B0606030504020204" pitchFamily="34" charset="0"/>
                <a:ea typeface="+mn-ea"/>
                <a:cs typeface="+mn-ea"/>
                <a:sym typeface="+mn-lt"/>
              </a:rPr>
              <a:t>Servo Motor</a:t>
            </a:r>
          </a:p>
          <a:p>
            <a:pPr algn="ctr">
              <a:lnSpc>
                <a:spcPct val="130000"/>
              </a:lnSpc>
              <a:spcAft>
                <a:spcPts val="1200"/>
              </a:spcAft>
            </a:pPr>
            <a:r>
              <a:rPr lang="en-US" altLang="zh-CN" sz="2800" dirty="0">
                <a:latin typeface="Open Sans" panose="020B0606030504020204" pitchFamily="34" charset="0"/>
                <a:ea typeface="+mn-ea"/>
                <a:cs typeface="+mn-ea"/>
                <a:sym typeface="+mn-lt"/>
              </a:rPr>
              <a:t>J5 Control System</a:t>
            </a:r>
          </a:p>
          <a:p>
            <a:pPr algn="ctr">
              <a:lnSpc>
                <a:spcPct val="130000"/>
              </a:lnSpc>
              <a:spcAft>
                <a:spcPts val="1200"/>
              </a:spcAft>
            </a:pPr>
            <a:endParaRPr lang="da-DK" altLang="zh-CN" sz="3200" dirty="0">
              <a:latin typeface="Open Sans" panose="020B0606030504020204" pitchFamily="34" charset="0"/>
              <a:ea typeface="+mn-ea"/>
              <a:cs typeface="+mn-ea"/>
              <a:sym typeface="+mn-lt"/>
            </a:endParaRPr>
          </a:p>
        </p:txBody>
      </p:sp>
      <p:sp>
        <p:nvSpPr>
          <p:cNvPr id="27" name="MH_Text_5"/>
          <p:cNvSpPr txBox="1">
            <a:spLocks noChangeArrowheads="1"/>
          </p:cNvSpPr>
          <p:nvPr>
            <p:custDataLst>
              <p:tags r:id="rId2"/>
            </p:custDataLst>
          </p:nvPr>
        </p:nvSpPr>
        <p:spPr bwMode="auto">
          <a:xfrm>
            <a:off x="4255921" y="5775684"/>
            <a:ext cx="3433049" cy="39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JUIII</a:t>
            </a:r>
          </a:p>
          <a:p>
            <a:pPr algn="ctr">
              <a:lnSpc>
                <a:spcPct val="130000"/>
              </a:lnSpc>
              <a:spcAft>
                <a:spcPts val="1200"/>
              </a:spcAft>
            </a:pPr>
            <a:r>
              <a:rPr lang="en-US" altLang="zh-CN" sz="2800" dirty="0">
                <a:latin typeface="Open Sans" panose="020B0606030504020204" pitchFamily="34" charset="0"/>
                <a:ea typeface="+mn-ea"/>
                <a:cs typeface="+mn-ea"/>
                <a:sym typeface="+mn-lt"/>
              </a:rPr>
              <a:t>Two-Platen</a:t>
            </a:r>
          </a:p>
          <a:p>
            <a:pPr algn="ctr">
              <a:lnSpc>
                <a:spcPct val="130000"/>
              </a:lnSpc>
              <a:spcAft>
                <a:spcPts val="1200"/>
              </a:spcAft>
            </a:pPr>
            <a:r>
              <a:rPr lang="en-US" altLang="zh-CN" sz="2800" dirty="0">
                <a:latin typeface="Open Sans" panose="020B0606030504020204" pitchFamily="34" charset="0"/>
                <a:ea typeface="+mn-ea"/>
                <a:cs typeface="+mn-ea"/>
                <a:sym typeface="+mn-lt"/>
              </a:rPr>
              <a:t>Tier bar suspension</a:t>
            </a:r>
          </a:p>
          <a:p>
            <a:pPr algn="ctr">
              <a:lnSpc>
                <a:spcPct val="130000"/>
              </a:lnSpc>
              <a:spcAft>
                <a:spcPts val="1200"/>
              </a:spcAft>
            </a:pPr>
            <a:r>
              <a:rPr lang="en-US" altLang="zh-CN" sz="2800" dirty="0">
                <a:latin typeface="Open Sans" panose="020B0606030504020204" pitchFamily="34" charset="0"/>
                <a:ea typeface="+mn-ea"/>
                <a:cs typeface="+mn-ea"/>
                <a:sym typeface="+mn-lt"/>
              </a:rPr>
              <a:t>Servo Motor</a:t>
            </a:r>
          </a:p>
          <a:p>
            <a:pPr algn="ctr">
              <a:lnSpc>
                <a:spcPct val="130000"/>
              </a:lnSpc>
              <a:spcAft>
                <a:spcPts val="1200"/>
              </a:spcAft>
            </a:pPr>
            <a:r>
              <a:rPr lang="en-US" altLang="zh-CN" sz="2800" dirty="0">
                <a:latin typeface="Open Sans" panose="020B0606030504020204" pitchFamily="34" charset="0"/>
                <a:ea typeface="+mn-ea"/>
                <a:cs typeface="+mn-ea"/>
                <a:sym typeface="+mn-lt"/>
              </a:rPr>
              <a:t>J6 Control System</a:t>
            </a:r>
          </a:p>
          <a:p>
            <a:pPr algn="ctr">
              <a:lnSpc>
                <a:spcPct val="130000"/>
              </a:lnSpc>
              <a:spcAft>
                <a:spcPts val="1200"/>
              </a:spcAft>
            </a:pPr>
            <a:endParaRPr lang="da-DK" altLang="zh-CN" sz="2800" b="1" dirty="0">
              <a:latin typeface="Open Sans" panose="020B0606030504020204" pitchFamily="34" charset="0"/>
              <a:ea typeface="+mn-ea"/>
              <a:cs typeface="+mn-ea"/>
              <a:sym typeface="+mn-lt"/>
            </a:endParaRPr>
          </a:p>
        </p:txBody>
      </p:sp>
      <p:sp>
        <p:nvSpPr>
          <p:cNvPr id="31" name="MH_Text_5"/>
          <p:cNvSpPr txBox="1">
            <a:spLocks noChangeArrowheads="1"/>
          </p:cNvSpPr>
          <p:nvPr>
            <p:custDataLst>
              <p:tags r:id="rId3"/>
            </p:custDataLst>
          </p:nvPr>
        </p:nvSpPr>
        <p:spPr bwMode="auto">
          <a:xfrm>
            <a:off x="7688970" y="5789989"/>
            <a:ext cx="3580173" cy="32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lnSpc>
                <a:spcPct val="130000"/>
              </a:lnSpc>
              <a:spcAft>
                <a:spcPts val="1200"/>
              </a:spcAft>
            </a:pPr>
            <a:r>
              <a:rPr lang="en-US" altLang="zh-CN" sz="2800" b="1" dirty="0">
                <a:solidFill>
                  <a:srgbClr val="2F5593"/>
                </a:solidFill>
                <a:latin typeface="Open Sans" panose="020B0606030504020204" pitchFamily="34" charset="0"/>
                <a:ea typeface="+mn-ea"/>
                <a:cs typeface="+mn-ea"/>
                <a:sym typeface="+mn-lt"/>
              </a:rPr>
              <a:t>JUSE</a:t>
            </a:r>
          </a:p>
          <a:p>
            <a:pPr algn="ctr">
              <a:lnSpc>
                <a:spcPct val="130000"/>
              </a:lnSpc>
              <a:spcAft>
                <a:spcPts val="1200"/>
              </a:spcAft>
            </a:pPr>
            <a:r>
              <a:rPr lang="en-US" altLang="zh-CN" sz="2800" dirty="0">
                <a:latin typeface="Open Sans" panose="020B0606030504020204" pitchFamily="34" charset="0"/>
                <a:ea typeface="+mn-ea"/>
                <a:cs typeface="+mn-ea"/>
                <a:sym typeface="+mn-lt"/>
              </a:rPr>
              <a:t>More in line with domestic and foreign customers use habits</a:t>
            </a:r>
            <a:endParaRPr lang="da-DK" altLang="zh-CN" sz="2800" dirty="0">
              <a:latin typeface="Open Sans" panose="020B0606030504020204" pitchFamily="34" charset="0"/>
              <a:ea typeface="+mn-ea"/>
              <a:cs typeface="+mn-ea"/>
              <a:sym typeface="+mn-lt"/>
            </a:endParaRPr>
          </a:p>
        </p:txBody>
      </p:sp>
      <p:sp>
        <p:nvSpPr>
          <p:cNvPr id="37" name="MH_Text_5"/>
          <p:cNvSpPr txBox="1">
            <a:spLocks noChangeArrowheads="1"/>
          </p:cNvSpPr>
          <p:nvPr>
            <p:custDataLst>
              <p:tags r:id="rId4"/>
            </p:custDataLst>
          </p:nvPr>
        </p:nvSpPr>
        <p:spPr bwMode="auto">
          <a:xfrm>
            <a:off x="12591119" y="5802109"/>
            <a:ext cx="5762824" cy="451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nSpc>
                <a:spcPct val="130000"/>
              </a:lnSpc>
              <a:spcAft>
                <a:spcPts val="1200"/>
              </a:spcAft>
            </a:pPr>
            <a:r>
              <a:rPr lang="da-DK" altLang="zh-CN" sz="2800" b="1" dirty="0">
                <a:solidFill>
                  <a:srgbClr val="2F5593"/>
                </a:solidFill>
                <a:latin typeface="Open Sans" panose="020B0606030504020204" pitchFamily="34" charset="0"/>
                <a:ea typeface="+mn-ea"/>
                <a:cs typeface="+mn-ea"/>
                <a:sym typeface="+mn-lt"/>
              </a:rPr>
              <a:t>JUV</a:t>
            </a:r>
          </a:p>
          <a:p>
            <a:pPr>
              <a:lnSpc>
                <a:spcPct val="130000"/>
              </a:lnSpc>
              <a:spcAft>
                <a:spcPts val="1200"/>
              </a:spcAft>
            </a:pPr>
            <a:r>
              <a:rPr lang="en-US" altLang="zh-CN" sz="2800" dirty="0">
                <a:solidFill>
                  <a:schemeClr val="accent1"/>
                </a:solidFill>
                <a:latin typeface="Open Sans" panose="020B0606030504020204" pitchFamily="34" charset="0"/>
                <a:ea typeface="+mn-ea"/>
                <a:cs typeface="+mn-ea"/>
                <a:sym typeface="+mn-lt"/>
              </a:rPr>
              <a:t>Two-Platen</a:t>
            </a:r>
          </a:p>
          <a:p>
            <a:pPr>
              <a:lnSpc>
                <a:spcPct val="130000"/>
              </a:lnSpc>
              <a:spcAft>
                <a:spcPts val="1200"/>
              </a:spcAft>
            </a:pPr>
            <a:r>
              <a:rPr lang="en-US" altLang="zh-CN" sz="2800" dirty="0">
                <a:solidFill>
                  <a:schemeClr val="accent1"/>
                </a:solidFill>
                <a:latin typeface="Open Sans" panose="020B0606030504020204" pitchFamily="34" charset="0"/>
                <a:ea typeface="+mn-ea"/>
                <a:cs typeface="+mn-ea"/>
                <a:sym typeface="+mn-lt"/>
              </a:rPr>
              <a:t>Tier bar suspension</a:t>
            </a:r>
          </a:p>
          <a:p>
            <a:pPr>
              <a:lnSpc>
                <a:spcPct val="130000"/>
              </a:lnSpc>
              <a:spcAft>
                <a:spcPts val="1200"/>
              </a:spcAft>
            </a:pPr>
            <a:r>
              <a:rPr lang="en-US" altLang="zh-CN" sz="2800" dirty="0">
                <a:solidFill>
                  <a:schemeClr val="accent1"/>
                </a:solidFill>
                <a:latin typeface="Open Sans" panose="020B0606030504020204" pitchFamily="34" charset="0"/>
                <a:ea typeface="+mn-ea"/>
                <a:cs typeface="+mn-ea"/>
                <a:sym typeface="+mn-lt"/>
              </a:rPr>
              <a:t>Servo Motor</a:t>
            </a:r>
          </a:p>
          <a:p>
            <a:pPr>
              <a:lnSpc>
                <a:spcPct val="130000"/>
              </a:lnSpc>
              <a:spcAft>
                <a:spcPts val="1200"/>
              </a:spcAft>
            </a:pPr>
            <a:r>
              <a:rPr lang="en-US" altLang="zh-CN" sz="2800" dirty="0">
                <a:solidFill>
                  <a:schemeClr val="accent1"/>
                </a:solidFill>
                <a:latin typeface="Open Sans" panose="020B0606030504020204" pitchFamily="34" charset="0"/>
                <a:ea typeface="+mn-ea"/>
                <a:cs typeface="+mn-ea"/>
                <a:sym typeface="+mn-lt"/>
              </a:rPr>
              <a:t>J6 Control System</a:t>
            </a:r>
          </a:p>
          <a:p>
            <a:pPr>
              <a:lnSpc>
                <a:spcPct val="130000"/>
              </a:lnSpc>
              <a:spcAft>
                <a:spcPts val="1200"/>
              </a:spcAft>
            </a:pPr>
            <a:r>
              <a:rPr lang="en-US" altLang="zh-CN" sz="2800" dirty="0">
                <a:solidFill>
                  <a:schemeClr val="accent1"/>
                </a:solidFill>
                <a:latin typeface="Open Sans" panose="020B0606030504020204" pitchFamily="34" charset="0"/>
                <a:ea typeface="+mn-ea"/>
                <a:cs typeface="+mn-ea"/>
                <a:sym typeface="+mn-lt"/>
              </a:rPr>
              <a:t>HT Injection Molding  Machine</a:t>
            </a:r>
            <a:endParaRPr lang="da-DK" altLang="zh-CN" sz="2800" dirty="0">
              <a:solidFill>
                <a:schemeClr val="accent1"/>
              </a:solidFill>
              <a:latin typeface="Open Sans" panose="020B0606030504020204" pitchFamily="34" charset="0"/>
              <a:ea typeface="+mn-ea"/>
              <a:cs typeface="+mn-ea"/>
              <a:sym typeface="+mn-lt"/>
            </a:endParaRPr>
          </a:p>
        </p:txBody>
      </p:sp>
      <p:sp>
        <p:nvSpPr>
          <p:cNvPr id="49" name="MH_Text_5"/>
          <p:cNvSpPr txBox="1">
            <a:spLocks noChangeArrowheads="1"/>
          </p:cNvSpPr>
          <p:nvPr>
            <p:custDataLst>
              <p:tags r:id="rId5"/>
            </p:custDataLst>
          </p:nvPr>
        </p:nvSpPr>
        <p:spPr bwMode="auto">
          <a:xfrm>
            <a:off x="8324683" y="10729267"/>
            <a:ext cx="6941257" cy="263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nSpc>
                <a:spcPct val="130000"/>
              </a:lnSpc>
              <a:spcAft>
                <a:spcPts val="1200"/>
              </a:spcAft>
            </a:pPr>
            <a:r>
              <a:rPr lang="en-US" altLang="zh-CN" sz="2800" dirty="0">
                <a:latin typeface="Open Sans" panose="020B0606030504020204" pitchFamily="34" charset="0"/>
                <a:ea typeface="+mn-ea"/>
                <a:cs typeface="+mn-ea"/>
                <a:sym typeface="+mn-lt"/>
              </a:rPr>
              <a:t>Haitian second board machine sales and reputation continue to rise</a:t>
            </a:r>
          </a:p>
          <a:p>
            <a:pPr>
              <a:lnSpc>
                <a:spcPct val="130000"/>
              </a:lnSpc>
              <a:spcAft>
                <a:spcPts val="1200"/>
              </a:spcAft>
            </a:pPr>
            <a:r>
              <a:rPr lang="en-US" altLang="zh-CN" sz="2800" dirty="0">
                <a:latin typeface="Open Sans" panose="020B0606030504020204" pitchFamily="34" charset="0"/>
                <a:ea typeface="+mn-ea"/>
                <a:cs typeface="+mn-ea"/>
                <a:sym typeface="+mn-lt"/>
              </a:rPr>
              <a:t>Start converting to digital volume communication (J6 card)</a:t>
            </a:r>
          </a:p>
        </p:txBody>
      </p:sp>
      <p:grpSp>
        <p:nvGrpSpPr>
          <p:cNvPr id="89" name="2015"/>
          <p:cNvGrpSpPr/>
          <p:nvPr/>
        </p:nvGrpSpPr>
        <p:grpSpPr>
          <a:xfrm>
            <a:off x="3868505" y="10331808"/>
            <a:ext cx="4329361" cy="3432038"/>
            <a:chOff x="4888128" y="4490131"/>
            <a:chExt cx="1716242" cy="1716242"/>
          </a:xfrm>
        </p:grpSpPr>
        <p:pic>
          <p:nvPicPr>
            <p:cNvPr id="79" name="图形 7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4888128" y="4490131"/>
              <a:ext cx="1716242" cy="1716242"/>
            </a:xfrm>
            <a:prstGeom prst="rect">
              <a:avLst/>
            </a:prstGeom>
          </p:spPr>
        </p:pic>
        <p:sp>
          <p:nvSpPr>
            <p:cNvPr id="84" name="文本框 83"/>
            <p:cNvSpPr txBox="1"/>
            <p:nvPr/>
          </p:nvSpPr>
          <p:spPr>
            <a:xfrm>
              <a:off x="5047284" y="5144383"/>
              <a:ext cx="1256810" cy="415026"/>
            </a:xfrm>
            <a:prstGeom prst="rect">
              <a:avLst/>
            </a:prstGeom>
            <a:noFill/>
          </p:spPr>
          <p:txBody>
            <a:bodyPr wrap="square" rtlCol="0">
              <a:spAutoFit/>
            </a:bodyPr>
            <a:lstStyle/>
            <a:p>
              <a:pPr algn="ctr"/>
              <a:r>
                <a:rPr lang="en-US" altLang="zh-CN" sz="4800" b="1" spc="1200" dirty="0">
                  <a:solidFill>
                    <a:srgbClr val="2F5593"/>
                  </a:solidFill>
                  <a:latin typeface="Open Sans" panose="020B0606030504020204" pitchFamily="34" charset="0"/>
                  <a:cs typeface="+mn-ea"/>
                  <a:sym typeface="+mn-lt"/>
                </a:rPr>
                <a:t>2015</a:t>
              </a:r>
            </a:p>
          </p:txBody>
        </p:sp>
      </p:grpSp>
      <p:grpSp>
        <p:nvGrpSpPr>
          <p:cNvPr id="90" name="2023"/>
          <p:cNvGrpSpPr/>
          <p:nvPr/>
        </p:nvGrpSpPr>
        <p:grpSpPr>
          <a:xfrm>
            <a:off x="14913362" y="10339095"/>
            <a:ext cx="4001305" cy="3432037"/>
            <a:chOff x="9787903" y="4490131"/>
            <a:chExt cx="1716242" cy="1716242"/>
          </a:xfrm>
        </p:grpSpPr>
        <p:pic>
          <p:nvPicPr>
            <p:cNvPr id="81" name="图形 8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87903" y="4490131"/>
              <a:ext cx="1716242" cy="1716242"/>
            </a:xfrm>
            <a:prstGeom prst="rect">
              <a:avLst/>
            </a:prstGeom>
          </p:spPr>
        </p:pic>
        <p:sp>
          <p:nvSpPr>
            <p:cNvPr id="85" name="文本框 84"/>
            <p:cNvSpPr txBox="1"/>
            <p:nvPr/>
          </p:nvSpPr>
          <p:spPr>
            <a:xfrm>
              <a:off x="10148175" y="5167121"/>
              <a:ext cx="1256167" cy="415027"/>
            </a:xfrm>
            <a:prstGeom prst="rect">
              <a:avLst/>
            </a:prstGeom>
            <a:noFill/>
          </p:spPr>
          <p:txBody>
            <a:bodyPr wrap="square" rtlCol="0">
              <a:spAutoFit/>
            </a:bodyPr>
            <a:lstStyle/>
            <a:p>
              <a:pPr algn="ctr"/>
              <a:r>
                <a:rPr lang="en-US" altLang="zh-CN" sz="4800" b="1" spc="1200" dirty="0">
                  <a:solidFill>
                    <a:srgbClr val="2F5593"/>
                  </a:solidFill>
                  <a:latin typeface="Open Sans" panose="020B0606030504020204" pitchFamily="34" charset="0"/>
                  <a:cs typeface="+mn-ea"/>
                  <a:sym typeface="+mn-lt"/>
                </a:rPr>
                <a:t>2023</a:t>
              </a:r>
            </a:p>
          </p:txBody>
        </p:sp>
      </p:grpSp>
      <p:sp>
        <p:nvSpPr>
          <p:cNvPr id="45" name="矩形 44"/>
          <p:cNvSpPr/>
          <p:nvPr/>
        </p:nvSpPr>
        <p:spPr>
          <a:xfrm>
            <a:off x="14637510" y="3299949"/>
            <a:ext cx="4610496" cy="133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accent1"/>
                </a:solidFill>
                <a:latin typeface="Open Sans" panose="020B0606030504020204" pitchFamily="34" charset="0"/>
                <a:cs typeface="+mn-ea"/>
                <a:sym typeface="+mn-lt"/>
              </a:rPr>
              <a:t>First order for 8800T injection molding machine</a:t>
            </a:r>
            <a:endParaRPr lang="zh-CN" altLang="en-US" sz="2800" dirty="0">
              <a:solidFill>
                <a:schemeClr val="accent1"/>
              </a:solidFill>
              <a:latin typeface="Open Sans" panose="020B0606030504020204" pitchFamily="34" charset="0"/>
              <a:cs typeface="+mn-ea"/>
              <a:sym typeface="+mn-lt"/>
            </a:endParaRPr>
          </a:p>
        </p:txBody>
      </p:sp>
      <p:pic>
        <p:nvPicPr>
          <p:cNvPr id="2" name="图形 10">
            <a:extLst>
              <a:ext uri="{FF2B5EF4-FFF2-40B4-BE49-F238E27FC236}">
                <a16:creationId xmlns:a16="http://schemas.microsoft.com/office/drawing/2014/main" id="{7769F3A5-FDF8-B032-A427-229F2F6F41E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079580" y="389729"/>
            <a:ext cx="3787138" cy="4604716"/>
          </a:xfrm>
          <a:prstGeom prst="rect">
            <a:avLst/>
          </a:prstGeom>
        </p:spPr>
      </p:pic>
      <p:sp>
        <p:nvSpPr>
          <p:cNvPr id="4" name="Titel 3">
            <a:extLst>
              <a:ext uri="{FF2B5EF4-FFF2-40B4-BE49-F238E27FC236}">
                <a16:creationId xmlns:a16="http://schemas.microsoft.com/office/drawing/2014/main" id="{EB450EF6-CDF9-6123-F2D7-CADAEEBBD344}"/>
              </a:ext>
            </a:extLst>
          </p:cNvPr>
          <p:cNvSpPr>
            <a:spLocks noGrp="1"/>
          </p:cNvSpPr>
          <p:nvPr>
            <p:ph type="title"/>
          </p:nvPr>
        </p:nvSpPr>
        <p:spPr/>
        <p:txBody>
          <a:bodyPr/>
          <a:lstStyle/>
          <a:p>
            <a:r>
              <a:rPr lang="en-US" sz="6000" dirty="0">
                <a:latin typeface="Open Sans Light" panose="020B0306030504020204" pitchFamily="34" charset="0"/>
                <a:ea typeface="Open Sans Light" panose="020B0306030504020204" pitchFamily="34" charset="0"/>
                <a:cs typeface="Open Sans Light" panose="020B0306030504020204" pitchFamily="34" charset="0"/>
                <a:sym typeface="+mn-lt"/>
              </a:rPr>
              <a:t>Research &amp; Development</a:t>
            </a:r>
            <a:endParaRPr lang="en-US" dirty="0"/>
          </a:p>
        </p:txBody>
      </p:sp>
      <p:sp>
        <p:nvSpPr>
          <p:cNvPr id="3" name="MH_SubTitle_2">
            <a:extLst>
              <a:ext uri="{FF2B5EF4-FFF2-40B4-BE49-F238E27FC236}">
                <a16:creationId xmlns:a16="http://schemas.microsoft.com/office/drawing/2014/main" id="{0ABAAE1E-2D58-90E2-C29C-E267D0FFEAB5}"/>
              </a:ext>
            </a:extLst>
          </p:cNvPr>
          <p:cNvSpPr txBox="1">
            <a:spLocks noChangeArrowheads="1"/>
          </p:cNvSpPr>
          <p:nvPr>
            <p:custDataLst>
              <p:tags r:id="rId6"/>
            </p:custDataLst>
          </p:nvPr>
        </p:nvSpPr>
        <p:spPr bwMode="auto">
          <a:xfrm>
            <a:off x="5146217" y="3518164"/>
            <a:ext cx="2163358"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2019</a:t>
            </a:r>
            <a:endParaRPr lang="zh-CN" altLang="en-US" sz="5600" dirty="0">
              <a:solidFill>
                <a:schemeClr val="accent1"/>
              </a:solidFill>
              <a:latin typeface="Open Sans" panose="020B0606030504020204" pitchFamily="34" charset="0"/>
              <a:ea typeface="+mn-ea"/>
              <a:cs typeface="+mn-ea"/>
              <a:sym typeface="+mn-lt"/>
            </a:endParaRPr>
          </a:p>
        </p:txBody>
      </p:sp>
      <p:sp>
        <p:nvSpPr>
          <p:cNvPr id="6" name="MH_SubTitle_3">
            <a:extLst>
              <a:ext uri="{FF2B5EF4-FFF2-40B4-BE49-F238E27FC236}">
                <a16:creationId xmlns:a16="http://schemas.microsoft.com/office/drawing/2014/main" id="{B62C1C82-D323-AE30-6D96-FF2B1B5BFBDA}"/>
              </a:ext>
            </a:extLst>
          </p:cNvPr>
          <p:cNvSpPr txBox="1">
            <a:spLocks noChangeArrowheads="1"/>
          </p:cNvSpPr>
          <p:nvPr>
            <p:custDataLst>
              <p:tags r:id="rId7"/>
            </p:custDataLst>
          </p:nvPr>
        </p:nvSpPr>
        <p:spPr bwMode="auto">
          <a:xfrm>
            <a:off x="8659533" y="3518164"/>
            <a:ext cx="2311889"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2020</a:t>
            </a:r>
            <a:endParaRPr lang="zh-CN" altLang="en-US" sz="5600" dirty="0">
              <a:solidFill>
                <a:schemeClr val="accent1"/>
              </a:solidFill>
              <a:latin typeface="Open Sans" panose="020B0606030504020204" pitchFamily="34" charset="0"/>
              <a:ea typeface="+mn-ea"/>
              <a:cs typeface="+mn-ea"/>
              <a:sym typeface="+mn-lt"/>
            </a:endParaRPr>
          </a:p>
        </p:txBody>
      </p:sp>
      <p:sp>
        <p:nvSpPr>
          <p:cNvPr id="7" name="MH_SubTitle_4">
            <a:extLst>
              <a:ext uri="{FF2B5EF4-FFF2-40B4-BE49-F238E27FC236}">
                <a16:creationId xmlns:a16="http://schemas.microsoft.com/office/drawing/2014/main" id="{E977C35A-1A32-987A-001B-91706C0E761D}"/>
              </a:ext>
            </a:extLst>
          </p:cNvPr>
          <p:cNvSpPr txBox="1">
            <a:spLocks noChangeArrowheads="1"/>
          </p:cNvSpPr>
          <p:nvPr>
            <p:custDataLst>
              <p:tags r:id="rId8"/>
            </p:custDataLst>
          </p:nvPr>
        </p:nvSpPr>
        <p:spPr bwMode="auto">
          <a:xfrm>
            <a:off x="11841431" y="3518164"/>
            <a:ext cx="2793637"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2023</a:t>
            </a:r>
            <a:endParaRPr lang="zh-CN" altLang="en-US" sz="5600" dirty="0">
              <a:solidFill>
                <a:schemeClr val="accent1"/>
              </a:solidFill>
              <a:latin typeface="Open Sans" panose="020B0606030504020204" pitchFamily="34" charset="0"/>
              <a:ea typeface="+mn-ea"/>
              <a:cs typeface="+mn-ea"/>
              <a:sym typeface="+mn-lt"/>
            </a:endParaRPr>
          </a:p>
        </p:txBody>
      </p:sp>
      <p:sp>
        <p:nvSpPr>
          <p:cNvPr id="10" name="MH_SubTitle_1">
            <a:extLst>
              <a:ext uri="{FF2B5EF4-FFF2-40B4-BE49-F238E27FC236}">
                <a16:creationId xmlns:a16="http://schemas.microsoft.com/office/drawing/2014/main" id="{65F17C8B-A0A9-BEB9-331F-2D7FE29EF5C2}"/>
              </a:ext>
            </a:extLst>
          </p:cNvPr>
          <p:cNvSpPr txBox="1">
            <a:spLocks noChangeArrowheads="1"/>
          </p:cNvSpPr>
          <p:nvPr>
            <p:custDataLst>
              <p:tags r:id="rId9"/>
            </p:custDataLst>
          </p:nvPr>
        </p:nvSpPr>
        <p:spPr bwMode="auto">
          <a:xfrm>
            <a:off x="1242596" y="3518164"/>
            <a:ext cx="2793637" cy="104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r>
              <a:rPr lang="en-US" altLang="zh-CN" sz="5600" dirty="0">
                <a:solidFill>
                  <a:schemeClr val="accent1"/>
                </a:solidFill>
                <a:latin typeface="Open Sans" panose="020B0606030504020204" pitchFamily="34" charset="0"/>
                <a:ea typeface="+mn-ea"/>
                <a:cs typeface="+mn-ea"/>
                <a:sym typeface="+mn-lt"/>
              </a:rPr>
              <a:t>2015</a:t>
            </a:r>
            <a:endParaRPr lang="zh-CN" altLang="en-US" sz="5600" dirty="0">
              <a:solidFill>
                <a:schemeClr val="accent1"/>
              </a:solidFill>
              <a:latin typeface="Open Sans" panose="020B0606030504020204" pitchFamily="34" charset="0"/>
              <a:ea typeface="+mn-ea"/>
              <a:cs typeface="+mn-ea"/>
              <a:sym typeface="+mn-lt"/>
            </a:endParaRPr>
          </a:p>
        </p:txBody>
      </p:sp>
      <p:cxnSp>
        <p:nvCxnSpPr>
          <p:cNvPr id="12" name="直接连接符 12">
            <a:extLst>
              <a:ext uri="{FF2B5EF4-FFF2-40B4-BE49-F238E27FC236}">
                <a16:creationId xmlns:a16="http://schemas.microsoft.com/office/drawing/2014/main" id="{57F55446-BC11-8B1A-04BC-453F43A8A3AD}"/>
              </a:ext>
            </a:extLst>
          </p:cNvPr>
          <p:cNvCxnSpPr>
            <a:cxnSpLocks/>
          </p:cNvCxnSpPr>
          <p:nvPr/>
        </p:nvCxnSpPr>
        <p:spPr>
          <a:xfrm>
            <a:off x="0" y="5213396"/>
            <a:ext cx="243824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椭圆 13">
            <a:extLst>
              <a:ext uri="{FF2B5EF4-FFF2-40B4-BE49-F238E27FC236}">
                <a16:creationId xmlns:a16="http://schemas.microsoft.com/office/drawing/2014/main" id="{92729531-99F2-800A-679F-73162E8AC905}"/>
              </a:ext>
            </a:extLst>
          </p:cNvPr>
          <p:cNvSpPr/>
          <p:nvPr/>
        </p:nvSpPr>
        <p:spPr>
          <a:xfrm>
            <a:off x="2337300"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4" name="椭圆 14">
            <a:extLst>
              <a:ext uri="{FF2B5EF4-FFF2-40B4-BE49-F238E27FC236}">
                <a16:creationId xmlns:a16="http://schemas.microsoft.com/office/drawing/2014/main" id="{32500212-E8E3-73FC-8A48-D62E749FD3F3}"/>
              </a:ext>
            </a:extLst>
          </p:cNvPr>
          <p:cNvSpPr/>
          <p:nvPr/>
        </p:nvSpPr>
        <p:spPr>
          <a:xfrm>
            <a:off x="5645125"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0" name="椭圆 15">
            <a:extLst>
              <a:ext uri="{FF2B5EF4-FFF2-40B4-BE49-F238E27FC236}">
                <a16:creationId xmlns:a16="http://schemas.microsoft.com/office/drawing/2014/main" id="{3B9B529C-6514-1C79-973E-89EEFD4ED482}"/>
              </a:ext>
            </a:extLst>
          </p:cNvPr>
          <p:cNvSpPr/>
          <p:nvPr/>
        </p:nvSpPr>
        <p:spPr>
          <a:xfrm>
            <a:off x="9110522"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1" name="椭圆 16">
            <a:extLst>
              <a:ext uri="{FF2B5EF4-FFF2-40B4-BE49-F238E27FC236}">
                <a16:creationId xmlns:a16="http://schemas.microsoft.com/office/drawing/2014/main" id="{C49FFD1F-AE6E-C43F-B1AD-98A9C716CAB1}"/>
              </a:ext>
            </a:extLst>
          </p:cNvPr>
          <p:cNvSpPr/>
          <p:nvPr/>
        </p:nvSpPr>
        <p:spPr>
          <a:xfrm>
            <a:off x="12701742" y="5022217"/>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1.各机型资料\五代机\介绍资料\机型介绍PPT\JUV\JUV\微信图片_20230920123903.png微信图片_20230920123903">
            <a:extLst>
              <a:ext uri="{FF2B5EF4-FFF2-40B4-BE49-F238E27FC236}">
                <a16:creationId xmlns:a16="http://schemas.microsoft.com/office/drawing/2014/main" id="{F6865DB9-FE2E-267B-EFAB-6759CB64FDF4}"/>
              </a:ext>
            </a:extLst>
          </p:cNvPr>
          <p:cNvPicPr>
            <a:picLocks noChangeAspect="1"/>
          </p:cNvPicPr>
          <p:nvPr>
            <p:custDataLst>
              <p:tags r:id="rId1"/>
            </p:custDataLst>
          </p:nvPr>
        </p:nvPicPr>
        <p:blipFill>
          <a:blip r:embed="rId4"/>
          <a:srcRect l="58095" r="108" b="36628"/>
          <a:stretch>
            <a:fillRect/>
          </a:stretch>
        </p:blipFill>
        <p:spPr>
          <a:xfrm>
            <a:off x="12758078" y="2020704"/>
            <a:ext cx="12883249" cy="10970260"/>
          </a:xfrm>
          <a:custGeom>
            <a:avLst/>
            <a:gdLst>
              <a:gd name="connsiteX0" fmla="*/ 1853092 w 12883249"/>
              <a:gd name="connsiteY0" fmla="*/ 0 h 10970260"/>
              <a:gd name="connsiteX1" fmla="*/ 12883249 w 12883249"/>
              <a:gd name="connsiteY1" fmla="*/ 0 h 10970260"/>
              <a:gd name="connsiteX2" fmla="*/ 12883249 w 12883249"/>
              <a:gd name="connsiteY2" fmla="*/ 10970260 h 10970260"/>
              <a:gd name="connsiteX3" fmla="*/ 2571206 w 12883249"/>
              <a:gd name="connsiteY3" fmla="*/ 10970260 h 10970260"/>
              <a:gd name="connsiteX4" fmla="*/ 2265805 w 12883249"/>
              <a:gd name="connsiteY4" fmla="*/ 10676236 h 10970260"/>
              <a:gd name="connsiteX5" fmla="*/ 0 w 12883249"/>
              <a:gd name="connsiteY5" fmla="*/ 5107490 h 10970260"/>
              <a:gd name="connsiteX6" fmla="*/ 1611194 w 12883249"/>
              <a:gd name="connsiteY6" fmla="*/ 299682 h 109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3249" h="10970260">
                <a:moveTo>
                  <a:pt x="1853092" y="0"/>
                </a:moveTo>
                <a:lnTo>
                  <a:pt x="12883249" y="0"/>
                </a:lnTo>
                <a:lnTo>
                  <a:pt x="12883249" y="10970260"/>
                </a:lnTo>
                <a:lnTo>
                  <a:pt x="2571206" y="10970260"/>
                </a:lnTo>
                <a:lnTo>
                  <a:pt x="2265805" y="10676236"/>
                </a:lnTo>
                <a:cubicBezTo>
                  <a:pt x="863898" y="9239355"/>
                  <a:pt x="0" y="7274390"/>
                  <a:pt x="0" y="5107490"/>
                </a:cubicBezTo>
                <a:cubicBezTo>
                  <a:pt x="0" y="3301740"/>
                  <a:pt x="599929" y="1636223"/>
                  <a:pt x="1611194" y="299682"/>
                </a:cubicBezTo>
                <a:close/>
              </a:path>
            </a:pathLst>
          </a:custGeom>
        </p:spPr>
      </p:pic>
      <p:sp>
        <p:nvSpPr>
          <p:cNvPr id="5" name="Titel 4"/>
          <p:cNvSpPr>
            <a:spLocks noGrp="1"/>
          </p:cNvSpPr>
          <p:nvPr>
            <p:ph type="title"/>
          </p:nvPr>
        </p:nvSpPr>
        <p:spPr>
          <a:xfrm>
            <a:off x="443271" y="1679512"/>
            <a:ext cx="210835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ea typeface="+mn-ea"/>
                <a:cs typeface="+mn-ea"/>
                <a:sym typeface="+mn-lt"/>
              </a:rPr>
              <a:t>Moving platen support mechanism</a:t>
            </a:r>
            <a:endParaRPr lang="zh-CN" altLang="en-US" sz="6000" b="0" dirty="0">
              <a:solidFill>
                <a:schemeClr val="tx1"/>
              </a:solidFill>
              <a:ea typeface="+mn-ea"/>
              <a:cs typeface="+mn-ea"/>
              <a:sym typeface="+mn-lt"/>
            </a:endParaRPr>
          </a:p>
        </p:txBody>
      </p:sp>
      <p:sp>
        <p:nvSpPr>
          <p:cNvPr id="4" name="Foliennummernplatzhalter 3">
            <a:extLst>
              <a:ext uri="{FF2B5EF4-FFF2-40B4-BE49-F238E27FC236}">
                <a16:creationId xmlns:a16="http://schemas.microsoft.com/office/drawing/2014/main" id="{5A430330-144E-CC03-20C3-7CB3C6944D98}"/>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29</a:t>
            </a:fld>
            <a:endParaRPr lang="de-DE"/>
          </a:p>
        </p:txBody>
      </p:sp>
      <p:cxnSp>
        <p:nvCxnSpPr>
          <p:cNvPr id="29" name="Gerade Verbindung mit Pfeil 28"/>
          <p:cNvCxnSpPr>
            <a:endCxn id="30" idx="1"/>
          </p:cNvCxnSpPr>
          <p:nvPr/>
        </p:nvCxnSpPr>
        <p:spPr>
          <a:xfrm>
            <a:off x="7541403" y="9055017"/>
            <a:ext cx="13235305" cy="0"/>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Grafik 29" descr="Ein Bild, das Spiegel enthält.&#10;&#10;Automatisch generierte Beschreibung"/>
          <p:cNvPicPr>
            <a:picLocks noChangeAspect="1"/>
          </p:cNvPicPr>
          <p:nvPr/>
        </p:nvPicPr>
        <p:blipFill>
          <a:blip r:embed="rId5"/>
          <a:stretch>
            <a:fillRect/>
          </a:stretch>
        </p:blipFill>
        <p:spPr>
          <a:xfrm>
            <a:off x="20776580" y="8628881"/>
            <a:ext cx="852795" cy="852795"/>
          </a:xfrm>
          <a:prstGeom prst="rect">
            <a:avLst/>
          </a:prstGeom>
        </p:spPr>
      </p:pic>
      <p:sp>
        <p:nvSpPr>
          <p:cNvPr id="23" name="Rechteck 22"/>
          <p:cNvSpPr/>
          <p:nvPr/>
        </p:nvSpPr>
        <p:spPr>
          <a:xfrm>
            <a:off x="777797" y="3185020"/>
            <a:ext cx="8794828" cy="2597827"/>
          </a:xfrm>
          <a:prstGeom prst="rect">
            <a:avLst/>
          </a:prstGeom>
        </p:spPr>
        <p:txBody>
          <a:bodyPr wrap="square">
            <a:spAutoFit/>
          </a:bodyPr>
          <a:lstStyle/>
          <a:p>
            <a:pPr marL="457200" indent="-457200">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high rigidity of the second plate sliders and the underside and side guide mechanism ensure that the motion accuracy of the moving form is maintained even when heavy molds are installed.</a:t>
            </a:r>
            <a:endParaRPr lang="zh-CN" altLang="en-US" sz="2800" dirty="0">
              <a:latin typeface="Open Sans" panose="020B0606030504020204" pitchFamily="34" charset="0"/>
              <a:cs typeface="+mn-ea"/>
              <a:sym typeface="+mn-lt"/>
            </a:endParaRPr>
          </a:p>
        </p:txBody>
      </p:sp>
      <p:grpSp>
        <p:nvGrpSpPr>
          <p:cNvPr id="7" name="Gruppieren 6"/>
          <p:cNvGrpSpPr/>
          <p:nvPr/>
        </p:nvGrpSpPr>
        <p:grpSpPr>
          <a:xfrm>
            <a:off x="2353811" y="6416082"/>
            <a:ext cx="5277973" cy="5277973"/>
            <a:chOff x="10664651" y="1506491"/>
            <a:chExt cx="5874882" cy="5874882"/>
          </a:xfrm>
        </p:grpSpPr>
        <p:pic>
          <p:nvPicPr>
            <p:cNvPr id="15" name="Grafik 14"/>
            <p:cNvPicPr>
              <a:picLocks noChangeAspect="1"/>
            </p:cNvPicPr>
            <p:nvPr/>
          </p:nvPicPr>
          <p:blipFill rotWithShape="1">
            <a:blip r:embed="rId6"/>
            <a:srcRect/>
            <a:stretch>
              <a:fillRect/>
            </a:stretch>
          </p:blipFill>
          <p:spPr>
            <a:xfrm>
              <a:off x="11001919" y="2253206"/>
              <a:ext cx="5158594" cy="4321471"/>
            </a:xfrm>
            <a:prstGeom prst="ellipse">
              <a:avLst/>
            </a:prstGeom>
          </p:spPr>
        </p:pic>
        <p:pic>
          <p:nvPicPr>
            <p:cNvPr id="28" name="Grafik 27" descr="Ein Bild, das Spiegel enthält.&#10;&#10;Automatisch generierte Beschreibung"/>
            <p:cNvPicPr>
              <a:picLocks noChangeAspect="1"/>
            </p:cNvPicPr>
            <p:nvPr/>
          </p:nvPicPr>
          <p:blipFill>
            <a:blip r:embed="rId7"/>
            <a:stretch>
              <a:fillRect/>
            </a:stretch>
          </p:blipFill>
          <p:spPr>
            <a:xfrm>
              <a:off x="10664651" y="1506491"/>
              <a:ext cx="5874882" cy="5874882"/>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蛋糕, 天空, 餐桌, 照片&#10;&#10;描述已自动生成"/>
          <p:cNvPicPr>
            <a:picLocks noChangeAspect="1"/>
          </p:cNvPicPr>
          <p:nvPr>
            <p:custDataLst>
              <p:tags r:id="rId1"/>
            </p:custDataLst>
          </p:nvPr>
        </p:nvPicPr>
        <p:blipFill rotWithShape="1">
          <a:blip r:embed="rId4"/>
          <a:srcRect l="25054" t="12530" r="21260" b="9342"/>
          <a:stretch>
            <a:fillRect/>
          </a:stretch>
        </p:blipFill>
        <p:spPr>
          <a:xfrm>
            <a:off x="14241145" y="2621915"/>
            <a:ext cx="10140950" cy="10118725"/>
          </a:xfrm>
          <a:prstGeom prst="roundRect">
            <a:avLst/>
          </a:prstGeom>
        </p:spPr>
      </p:pic>
      <p:sp>
        <p:nvSpPr>
          <p:cNvPr id="5" name="Titel 4"/>
          <p:cNvSpPr>
            <a:spLocks noGrp="1"/>
          </p:cNvSpPr>
          <p:nvPr>
            <p:ph type="title"/>
          </p:nvPr>
        </p:nvSpPr>
        <p:spPr>
          <a:xfrm>
            <a:off x="1071674" y="1651985"/>
            <a:ext cx="210296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solidFill>
                  <a:srgbClr val="FFFFFF"/>
                </a:solidFill>
                <a:ea typeface="+mn-ea"/>
                <a:cs typeface="+mn-ea"/>
                <a:sym typeface="+mn-lt"/>
              </a:rPr>
              <a:t>Clamping area safety pedal</a:t>
            </a:r>
            <a:endParaRPr lang="zh-CN" altLang="en-US" sz="6000" b="0" dirty="0">
              <a:solidFill>
                <a:srgbClr val="FFFFFF"/>
              </a:solidFill>
              <a:ea typeface="+mn-ea"/>
              <a:cs typeface="+mn-ea"/>
              <a:sym typeface="+mn-lt"/>
            </a:endParaRPr>
          </a:p>
        </p:txBody>
      </p:sp>
      <p:sp>
        <p:nvSpPr>
          <p:cNvPr id="4" name="Foliennummernplatzhalter 3">
            <a:extLst>
              <a:ext uri="{FF2B5EF4-FFF2-40B4-BE49-F238E27FC236}">
                <a16:creationId xmlns:a16="http://schemas.microsoft.com/office/drawing/2014/main" id="{E2A3C2AC-704F-8282-6BF1-2E97C06B2D6B}"/>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30</a:t>
            </a:fld>
            <a:endParaRPr lang="de-DE"/>
          </a:p>
        </p:txBody>
      </p:sp>
      <p:cxnSp>
        <p:nvCxnSpPr>
          <p:cNvPr id="29" name="Gerade Verbindung mit Pfeil 28"/>
          <p:cNvCxnSpPr>
            <a:endCxn id="30" idx="1"/>
          </p:cNvCxnSpPr>
          <p:nvPr/>
        </p:nvCxnSpPr>
        <p:spPr>
          <a:xfrm>
            <a:off x="9208241" y="7955136"/>
            <a:ext cx="8336280" cy="0"/>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Grafik 29" descr="Ein Bild, das Spiegel enthält.&#10;&#10;Automatisch generierte Beschreibung"/>
          <p:cNvPicPr>
            <a:picLocks noChangeAspect="1"/>
          </p:cNvPicPr>
          <p:nvPr/>
        </p:nvPicPr>
        <p:blipFill>
          <a:blip r:embed="rId5"/>
          <a:stretch>
            <a:fillRect/>
          </a:stretch>
        </p:blipFill>
        <p:spPr>
          <a:xfrm>
            <a:off x="17544430" y="7529061"/>
            <a:ext cx="852795" cy="852795"/>
          </a:xfrm>
          <a:prstGeom prst="rect">
            <a:avLst/>
          </a:prstGeom>
        </p:spPr>
      </p:pic>
      <p:sp>
        <p:nvSpPr>
          <p:cNvPr id="23" name="Rechteck 22"/>
          <p:cNvSpPr/>
          <p:nvPr/>
        </p:nvSpPr>
        <p:spPr>
          <a:xfrm>
            <a:off x="777760" y="3472180"/>
            <a:ext cx="10140950" cy="1316130"/>
          </a:xfrm>
          <a:prstGeom prst="rect">
            <a:avLst/>
          </a:prstGeom>
        </p:spPr>
        <p:txBody>
          <a:bodyPr wrap="square">
            <a:spAutoFit/>
          </a:bodyPr>
          <a:lstStyle/>
          <a:p>
            <a:pPr marL="457200" indent="-457200">
              <a:lnSpc>
                <a:spcPct val="150000"/>
              </a:lnSpc>
              <a:buClr>
                <a:srgbClr val="30903A"/>
              </a:buClr>
              <a:buFont typeface="Wingdings" panose="05000000000000000000" pitchFamily="2" charset="2"/>
              <a:buChar char="l"/>
            </a:pPr>
            <a:r>
              <a:rPr lang="en-US" altLang="zh-CN" sz="2800" dirty="0">
                <a:solidFill>
                  <a:srgbClr val="FFFFFF"/>
                </a:solidFill>
                <a:latin typeface="Open Sans" panose="020B0606030504020204" pitchFamily="34" charset="0"/>
                <a:cs typeface="+mn-ea"/>
                <a:sym typeface="+mn-lt"/>
              </a:rPr>
              <a:t>Equipped with a large area safety pedal to provide safety protection in the mold closing area.</a:t>
            </a:r>
          </a:p>
        </p:txBody>
      </p:sp>
      <p:grpSp>
        <p:nvGrpSpPr>
          <p:cNvPr id="3" name="组合 2"/>
          <p:cNvGrpSpPr/>
          <p:nvPr/>
        </p:nvGrpSpPr>
        <p:grpSpPr>
          <a:xfrm>
            <a:off x="4573270" y="5337175"/>
            <a:ext cx="5278120" cy="6102350"/>
            <a:chOff x="21895" y="2499"/>
            <a:chExt cx="8312" cy="9610"/>
          </a:xfrm>
        </p:grpSpPr>
        <p:pic>
          <p:nvPicPr>
            <p:cNvPr id="15" name="Grafik 14"/>
            <p:cNvPicPr/>
            <p:nvPr/>
          </p:nvPicPr>
          <p:blipFill>
            <a:blip r:embed="rId6"/>
            <a:stretch>
              <a:fillRect/>
            </a:stretch>
          </p:blipFill>
          <p:spPr>
            <a:xfrm>
              <a:off x="22708" y="4572"/>
              <a:ext cx="6683" cy="6579"/>
            </a:xfrm>
            <a:prstGeom prst="ellipse">
              <a:avLst/>
            </a:prstGeom>
          </p:spPr>
        </p:pic>
        <p:pic>
          <p:nvPicPr>
            <p:cNvPr id="28" name="Grafik 27" descr="Ein Bild, das Spiegel enthält.&#10;&#10;Automatisch generierte Beschreibung"/>
            <p:cNvPicPr>
              <a:picLocks noChangeAspect="1"/>
            </p:cNvPicPr>
            <p:nvPr/>
          </p:nvPicPr>
          <p:blipFill>
            <a:blip r:embed="rId7"/>
            <a:stretch>
              <a:fillRect/>
            </a:stretch>
          </p:blipFill>
          <p:spPr>
            <a:xfrm>
              <a:off x="21895" y="3797"/>
              <a:ext cx="8312" cy="8312"/>
            </a:xfrm>
            <a:prstGeom prst="rect">
              <a:avLst/>
            </a:prstGeom>
          </p:spPr>
        </p:pic>
        <p:sp>
          <p:nvSpPr>
            <p:cNvPr id="10" name="Rechteck 22"/>
            <p:cNvSpPr/>
            <p:nvPr/>
          </p:nvSpPr>
          <p:spPr>
            <a:xfrm>
              <a:off x="24081" y="2499"/>
              <a:ext cx="5113" cy="850"/>
            </a:xfrm>
            <a:prstGeom prst="rect">
              <a:avLst/>
            </a:prstGeom>
          </p:spPr>
          <p:txBody>
            <a:bodyPr>
              <a:noAutofit/>
            </a:bodyPr>
            <a:lstStyle/>
            <a:p>
              <a:pPr marL="457200" indent="-457200" algn="ctr">
                <a:lnSpc>
                  <a:spcPct val="114000"/>
                </a:lnSpc>
                <a:spcAft>
                  <a:spcPts val="2400"/>
                </a:spcAft>
              </a:pPr>
              <a:r>
                <a:rPr lang="en-US" altLang="zh-CN" sz="3200" dirty="0">
                  <a:solidFill>
                    <a:srgbClr val="FFFFFF"/>
                  </a:solidFill>
                  <a:latin typeface="Open Sans" panose="020B0606030504020204" pitchFamily="34" charset="0"/>
                  <a:cs typeface="+mn-ea"/>
                  <a:sym typeface="+mn-lt"/>
                </a:rPr>
                <a:t>900T and above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el 4"/>
          <p:cNvSpPr>
            <a:spLocks noGrp="1"/>
          </p:cNvSpPr>
          <p:nvPr>
            <p:ph type="title"/>
          </p:nvPr>
        </p:nvSpPr>
        <p:spPr>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0" dirty="0">
                <a:ea typeface="+mn-ea"/>
                <a:cs typeface="+mn-ea"/>
                <a:sym typeface="+mn-lt"/>
              </a:rPr>
              <a:t>Tie bar positioning</a:t>
            </a:r>
            <a:endParaRPr lang="en-US" sz="6000" b="0" dirty="0">
              <a:ea typeface="+mn-ea"/>
              <a:cs typeface="+mn-ea"/>
              <a:sym typeface="+mn-lt"/>
            </a:endParaRPr>
          </a:p>
        </p:txBody>
      </p:sp>
      <p:sp>
        <p:nvSpPr>
          <p:cNvPr id="3" name="Foliennummernplatzhalter 2">
            <a:extLst>
              <a:ext uri="{FF2B5EF4-FFF2-40B4-BE49-F238E27FC236}">
                <a16:creationId xmlns:a16="http://schemas.microsoft.com/office/drawing/2014/main" id="{07295E77-83B8-C76A-30DF-991F43590F0B}"/>
              </a:ext>
            </a:extLst>
          </p:cNvPr>
          <p:cNvSpPr>
            <a:spLocks noGrp="1"/>
          </p:cNvSpPr>
          <p:nvPr>
            <p:ph type="sldNum" sz="quarter" idx="4"/>
          </p:nvPr>
        </p:nvSpPr>
        <p:spPr/>
        <p:txBody>
          <a:bodyPr/>
          <a:lstStyle/>
          <a:p>
            <a:fld id="{66B5E7CE-AEC1-434D-9908-6A612096EB03}" type="slidenum">
              <a:rPr lang="de-DE" smtClean="0"/>
              <a:t>31</a:t>
            </a:fld>
            <a:endParaRPr lang="de-DE"/>
          </a:p>
        </p:txBody>
      </p:sp>
      <p:sp>
        <p:nvSpPr>
          <p:cNvPr id="21" name="TextBox 21"/>
          <p:cNvSpPr txBox="1">
            <a:spLocks noChangeArrowheads="1"/>
          </p:cNvSpPr>
          <p:nvPr/>
        </p:nvSpPr>
        <p:spPr bwMode="auto">
          <a:xfrm>
            <a:off x="777665" y="2936475"/>
            <a:ext cx="9877894" cy="2847924"/>
          </a:xfrm>
          <a:prstGeom prst="rect">
            <a:avLst/>
          </a:prstGeom>
        </p:spPr>
        <p:txBody>
          <a:bodyPr>
            <a:noAutofit/>
          </a:bodyPr>
          <a:lstStyle>
            <a:lvl1pPr marL="457200" indent="-457200">
              <a:lnSpc>
                <a:spcPct val="90000"/>
              </a:lnSpc>
              <a:spcBef>
                <a:spcPts val="2000"/>
              </a:spcBef>
              <a:buFont typeface="Arial" panose="020B0604020202020204" pitchFamily="34" charset="0"/>
              <a:buBlip>
                <a:blip r:embed="rId3"/>
              </a:buBlip>
              <a:defRPr kumimoji="1" sz="2800">
                <a:cs typeface="Arial" panose="020B0604020202020204" pitchFamily="34" charset="0"/>
              </a:defRPr>
            </a:lvl1pPr>
            <a:lvl2pPr marL="1371600" indent="-457200">
              <a:lnSpc>
                <a:spcPct val="90000"/>
              </a:lnSpc>
              <a:spcBef>
                <a:spcPts val="1000"/>
              </a:spcBef>
              <a:buFont typeface="Arial" panose="020B0604020202020204" pitchFamily="34" charset="0"/>
              <a:buChar char="•"/>
              <a:defRPr sz="4800"/>
            </a:lvl2pPr>
            <a:lvl3pPr marL="2286000" indent="-457200">
              <a:lnSpc>
                <a:spcPct val="90000"/>
              </a:lnSpc>
              <a:spcBef>
                <a:spcPts val="1000"/>
              </a:spcBef>
              <a:buFont typeface="Arial" panose="020B0604020202020204" pitchFamily="34" charset="0"/>
              <a:buChar char="•"/>
              <a:defRPr sz="4000"/>
            </a:lvl3pPr>
            <a:lvl4pPr marL="3200400" indent="-457200">
              <a:lnSpc>
                <a:spcPct val="90000"/>
              </a:lnSpc>
              <a:spcBef>
                <a:spcPts val="1000"/>
              </a:spcBef>
              <a:buFont typeface="Arial" panose="020B0604020202020204" pitchFamily="34" charset="0"/>
              <a:buChar char="•"/>
            </a:lvl4pPr>
            <a:lvl5pPr marL="4114800" indent="-457200">
              <a:lnSpc>
                <a:spcPct val="90000"/>
              </a:lnSpc>
              <a:spcBef>
                <a:spcPts val="1000"/>
              </a:spcBef>
              <a:buFont typeface="Arial" panose="020B0604020202020204" pitchFamily="34" charset="0"/>
              <a:buChar char="•"/>
            </a:lvl5pPr>
            <a:lvl6pPr marL="5029200" indent="-457200">
              <a:lnSpc>
                <a:spcPct val="90000"/>
              </a:lnSpc>
              <a:spcBef>
                <a:spcPts val="1000"/>
              </a:spcBef>
              <a:buFont typeface="Arial" panose="020B0604020202020204" pitchFamily="34" charset="0"/>
              <a:buChar char="•"/>
            </a:lvl6pPr>
            <a:lvl7pPr marL="5943600" indent="-457200">
              <a:lnSpc>
                <a:spcPct val="90000"/>
              </a:lnSpc>
              <a:spcBef>
                <a:spcPts val="1000"/>
              </a:spcBef>
              <a:buFont typeface="Arial" panose="020B0604020202020204" pitchFamily="34" charset="0"/>
              <a:buChar char="•"/>
            </a:lvl7pPr>
            <a:lvl8pPr marL="6857365" indent="-457200">
              <a:lnSpc>
                <a:spcPct val="90000"/>
              </a:lnSpc>
              <a:spcBef>
                <a:spcPts val="1000"/>
              </a:spcBef>
              <a:buFont typeface="Arial" panose="020B0604020202020204" pitchFamily="34" charset="0"/>
              <a:buChar char="•"/>
            </a:lvl8pPr>
            <a:lvl9pPr marL="7771765" indent="-457200">
              <a:lnSpc>
                <a:spcPct val="90000"/>
              </a:lnSpc>
              <a:spcBef>
                <a:spcPts val="1000"/>
              </a:spcBef>
              <a:buFont typeface="Arial" panose="020B0604020202020204" pitchFamily="34" charset="0"/>
              <a:buChar char="•"/>
            </a:lvl9pPr>
          </a:lstStyle>
          <a:p>
            <a:pPr>
              <a:lnSpc>
                <a:spcPct val="150000"/>
              </a:lnSpc>
              <a:buClr>
                <a:srgbClr val="30903A"/>
              </a:buClr>
              <a:buFont typeface="Wingdings" panose="05000000000000000000" pitchFamily="2" charset="2"/>
              <a:buChar char="l"/>
            </a:pPr>
            <a:r>
              <a:rPr kumimoji="1" lang="en-US" altLang="zh-CN" sz="2800" dirty="0">
                <a:latin typeface="Open Sans" panose="020B0606030504020204" pitchFamily="34" charset="0"/>
                <a:cs typeface="+mn-ea"/>
                <a:sym typeface="+mn-lt"/>
              </a:rPr>
              <a:t>The front and rear bushings provide better support for the tie bar</a:t>
            </a:r>
          </a:p>
          <a:p>
            <a:pPr>
              <a:lnSpc>
                <a:spcPct val="150000"/>
              </a:lnSpc>
              <a:buClr>
                <a:srgbClr val="30903A"/>
              </a:buClr>
              <a:buFont typeface="Wingdings" panose="05000000000000000000" pitchFamily="2" charset="2"/>
              <a:buChar char="l"/>
            </a:pPr>
            <a:r>
              <a:rPr kumimoji="1" lang="en-US" altLang="zh-CN" sz="2800" dirty="0">
                <a:latin typeface="Open Sans" panose="020B0606030504020204" pitchFamily="34" charset="0"/>
                <a:cs typeface="+mn-ea"/>
                <a:sym typeface="+mn-lt"/>
              </a:rPr>
              <a:t>The clamping cylinder is located in the fixed template</a:t>
            </a:r>
          </a:p>
          <a:p>
            <a:pPr>
              <a:lnSpc>
                <a:spcPct val="150000"/>
              </a:lnSpc>
              <a:buClr>
                <a:srgbClr val="30903A"/>
              </a:buClr>
              <a:buFont typeface="Wingdings" panose="05000000000000000000" pitchFamily="2" charset="2"/>
              <a:buChar char="l"/>
            </a:pPr>
            <a:r>
              <a:rPr kumimoji="1" lang="en-US" altLang="zh-CN" sz="2800" dirty="0">
                <a:latin typeface="Open Sans" panose="020B0606030504020204" pitchFamily="34" charset="0"/>
                <a:cs typeface="+mn-ea"/>
                <a:sym typeface="+mn-lt"/>
              </a:rPr>
              <a:t>The position of the tie rod is monitored by a high-precision displacement sensor</a:t>
            </a:r>
            <a:endParaRPr kumimoji="1" lang="en-US" sz="2800" dirty="0">
              <a:latin typeface="Open Sans" panose="020B0606030504020204" pitchFamily="34" charset="0"/>
              <a:cs typeface="+mn-ea"/>
              <a:sym typeface="+mn-lt"/>
            </a:endParaRPr>
          </a:p>
        </p:txBody>
      </p:sp>
      <p:grpSp>
        <p:nvGrpSpPr>
          <p:cNvPr id="2" name="组合 1"/>
          <p:cNvGrpSpPr/>
          <p:nvPr/>
        </p:nvGrpSpPr>
        <p:grpSpPr>
          <a:xfrm>
            <a:off x="2048544" y="7755686"/>
            <a:ext cx="4685030" cy="3831590"/>
            <a:chOff x="1741" y="5504"/>
            <a:chExt cx="7378" cy="6034"/>
          </a:xfrm>
        </p:grpSpPr>
        <p:pic>
          <p:nvPicPr>
            <p:cNvPr id="20" name="图片 1"/>
            <p:cNvPicPr>
              <a:picLocks noChangeAspect="1" noChangeArrowheads="1"/>
            </p:cNvPicPr>
            <p:nvPr/>
          </p:nvPicPr>
          <p:blipFill rotWithShape="1">
            <a:blip r:embed="rId4">
              <a:alphaModFix amt="75000"/>
              <a:clrChange>
                <a:clrFrom>
                  <a:srgbClr val="FFFFFF"/>
                </a:clrFrom>
                <a:clrTo>
                  <a:srgbClr val="FFFFFF">
                    <a:alpha val="0"/>
                  </a:srgbClr>
                </a:clrTo>
              </a:clrChange>
              <a:grayscl/>
            </a:blip>
            <a:srcRect/>
            <a:stretch>
              <a:fillRect/>
            </a:stretch>
          </p:blipFill>
          <p:spPr bwMode="auto">
            <a:xfrm>
              <a:off x="1741" y="5504"/>
              <a:ext cx="7378" cy="6035"/>
            </a:xfrm>
            <a:prstGeom prst="rect">
              <a:avLst/>
            </a:prstGeom>
            <a:noFill/>
            <a:ln>
              <a:noFill/>
            </a:ln>
          </p:spPr>
        </p:pic>
        <p:pic>
          <p:nvPicPr>
            <p:cNvPr id="4" name="Grafik 3"/>
            <p:cNvPicPr>
              <a:picLocks noChangeAspect="1"/>
            </p:cNvPicPr>
            <p:nvPr/>
          </p:nvPicPr>
          <p:blipFill>
            <a:blip r:embed="rId3" cstate="screen"/>
            <a:stretch>
              <a:fillRect/>
            </a:stretch>
          </p:blipFill>
          <p:spPr>
            <a:xfrm>
              <a:off x="1826" y="5942"/>
              <a:ext cx="4966" cy="4966"/>
            </a:xfrm>
            <a:prstGeom prst="rect">
              <a:avLst/>
            </a:prstGeom>
          </p:spPr>
        </p:pic>
      </p:grpSp>
      <p:pic>
        <p:nvPicPr>
          <p:cNvPr id="7" name="图片 6"/>
          <p:cNvPicPr>
            <a:picLocks noChangeAspect="1"/>
          </p:cNvPicPr>
          <p:nvPr/>
        </p:nvPicPr>
        <p:blipFill rotWithShape="1">
          <a:blip r:embed="rId5"/>
          <a:srcRect/>
          <a:stretch>
            <a:fillRect/>
          </a:stretch>
        </p:blipFill>
        <p:spPr>
          <a:xfrm>
            <a:off x="9612313" y="3004185"/>
            <a:ext cx="14770100" cy="9864090"/>
          </a:xfrm>
          <a:prstGeom prst="rect">
            <a:avLst/>
          </a:prstGeom>
        </p:spPr>
      </p:pic>
      <p:cxnSp>
        <p:nvCxnSpPr>
          <p:cNvPr id="16" name="Gerade Verbindung mit Pfeil 15"/>
          <p:cNvCxnSpPr/>
          <p:nvPr/>
        </p:nvCxnSpPr>
        <p:spPr>
          <a:xfrm flipV="1">
            <a:off x="3854834" y="11438050"/>
            <a:ext cx="0" cy="907415"/>
          </a:xfrm>
          <a:prstGeom prst="straightConnector1">
            <a:avLst/>
          </a:prstGeom>
          <a:ln w="19050" cmpd="sng">
            <a:solidFill>
              <a:schemeClr val="accent5"/>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3855085" y="10346055"/>
            <a:ext cx="8204200" cy="1999615"/>
          </a:xfrm>
          <a:prstGeom prst="straightConnector1">
            <a:avLst/>
          </a:prstGeom>
          <a:ln w="19050" cmpd="sng">
            <a:solidFill>
              <a:schemeClr val="accent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1251095" y="0"/>
            <a:ext cx="15379855" cy="18550439"/>
            <a:chOff x="0" y="0"/>
            <a:chExt cx="15379855" cy="18550439"/>
          </a:xfrm>
        </p:grpSpPr>
        <p:sp>
          <p:nvSpPr>
            <p:cNvPr id="3" name="矩形 2"/>
            <p:cNvSpPr/>
            <p:nvPr/>
          </p:nvSpPr>
          <p:spPr>
            <a:xfrm>
              <a:off x="0" y="0"/>
              <a:ext cx="13125603"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9" name="椭圆 28"/>
            <p:cNvSpPr/>
            <p:nvPr/>
          </p:nvSpPr>
          <p:spPr>
            <a:xfrm>
              <a:off x="4276633" y="7470756"/>
              <a:ext cx="11079683" cy="11079683"/>
            </a:xfrm>
            <a:prstGeom prst="ellipse">
              <a:avLst/>
            </a:prstGeom>
            <a:gradFill flip="none" rotWithShape="1">
              <a:gsLst>
                <a:gs pos="0">
                  <a:srgbClr val="54A62A">
                    <a:alpha val="20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0" name="椭圆 29"/>
            <p:cNvSpPr/>
            <p:nvPr/>
          </p:nvSpPr>
          <p:spPr>
            <a:xfrm>
              <a:off x="9945134" y="4262488"/>
              <a:ext cx="5434721" cy="5434721"/>
            </a:xfrm>
            <a:prstGeom prst="ellipse">
              <a:avLst/>
            </a:prstGeom>
            <a:gradFill flip="none" rotWithShape="1">
              <a:gsLst>
                <a:gs pos="0">
                  <a:srgbClr val="24ACA6">
                    <a:alpha val="0"/>
                  </a:srgbClr>
                </a:gs>
                <a:gs pos="100000">
                  <a:srgbClr val="24ACA6">
                    <a:alpha val="1993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1" name="任意形状 14"/>
            <p:cNvSpPr/>
            <p:nvPr/>
          </p:nvSpPr>
          <p:spPr>
            <a:xfrm rot="10800000">
              <a:off x="0" y="0"/>
              <a:ext cx="10811388" cy="13716000"/>
            </a:xfrm>
            <a:custGeom>
              <a:avLst/>
              <a:gdLst>
                <a:gd name="connsiteX0" fmla="*/ 10811388 w 10811388"/>
                <a:gd name="connsiteY0" fmla="*/ 13716000 h 13716000"/>
                <a:gd name="connsiteX1" fmla="*/ 9196264 w 10811388"/>
                <a:gd name="connsiteY1" fmla="*/ 13716000 h 13716000"/>
                <a:gd name="connsiteX2" fmla="*/ 3914815 w 10811388"/>
                <a:gd name="connsiteY2" fmla="*/ 13716000 h 13716000"/>
                <a:gd name="connsiteX3" fmla="*/ 3834979 w 10811388"/>
                <a:gd name="connsiteY3" fmla="*/ 13670095 h 13716000"/>
                <a:gd name="connsiteX4" fmla="*/ 0 w 10811388"/>
                <a:gd name="connsiteY4" fmla="*/ 6858000 h 13716000"/>
                <a:gd name="connsiteX5" fmla="*/ 3834979 w 10811388"/>
                <a:gd name="connsiteY5" fmla="*/ 45905 h 13716000"/>
                <a:gd name="connsiteX6" fmla="*/ 3914815 w 10811388"/>
                <a:gd name="connsiteY6" fmla="*/ 0 h 13716000"/>
                <a:gd name="connsiteX7" fmla="*/ 9196264 w 10811388"/>
                <a:gd name="connsiteY7" fmla="*/ 0 h 13716000"/>
                <a:gd name="connsiteX8" fmla="*/ 10811388 w 10811388"/>
                <a:gd name="connsiteY8"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1388" h="13716000">
                  <a:moveTo>
                    <a:pt x="10811388" y="13716000"/>
                  </a:moveTo>
                  <a:lnTo>
                    <a:pt x="9196264" y="13716000"/>
                  </a:lnTo>
                  <a:lnTo>
                    <a:pt x="3914815" y="13716000"/>
                  </a:lnTo>
                  <a:lnTo>
                    <a:pt x="3834979" y="13670095"/>
                  </a:lnTo>
                  <a:cubicBezTo>
                    <a:pt x="1535818" y="12273092"/>
                    <a:pt x="0" y="9744901"/>
                    <a:pt x="0" y="6858000"/>
                  </a:cubicBezTo>
                  <a:cubicBezTo>
                    <a:pt x="0" y="3971099"/>
                    <a:pt x="1535818" y="1442909"/>
                    <a:pt x="3834979" y="45905"/>
                  </a:cubicBezTo>
                  <a:lnTo>
                    <a:pt x="3914815" y="0"/>
                  </a:lnTo>
                  <a:lnTo>
                    <a:pt x="9196264" y="0"/>
                  </a:lnTo>
                  <a:lnTo>
                    <a:pt x="108113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grpSp>
      <p:sp>
        <p:nvSpPr>
          <p:cNvPr id="11" name="矩形 10"/>
          <p:cNvSpPr/>
          <p:nvPr/>
        </p:nvSpPr>
        <p:spPr>
          <a:xfrm>
            <a:off x="9697085" y="-52070"/>
            <a:ext cx="5328920" cy="1388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pic>
        <p:nvPicPr>
          <p:cNvPr id="4" name="图片 3"/>
          <p:cNvPicPr>
            <a:picLocks noChangeAspect="1"/>
          </p:cNvPicPr>
          <p:nvPr/>
        </p:nvPicPr>
        <p:blipFill rotWithShape="1">
          <a:blip r:embed="rId3"/>
          <a:srcRect/>
          <a:stretch>
            <a:fillRect/>
          </a:stretch>
        </p:blipFill>
        <p:spPr>
          <a:xfrm>
            <a:off x="11250930" y="3423920"/>
            <a:ext cx="8797925" cy="6867525"/>
          </a:xfrm>
          <a:prstGeom prst="roundRect">
            <a:avLst>
              <a:gd name="adj" fmla="val 0"/>
            </a:avLst>
          </a:prstGeom>
        </p:spPr>
      </p:pic>
      <p:sp>
        <p:nvSpPr>
          <p:cNvPr id="8" name="Inhaltsplatzhalter 5"/>
          <p:cNvSpPr txBox="1"/>
          <p:nvPr/>
        </p:nvSpPr>
        <p:spPr>
          <a:xfrm>
            <a:off x="777875" y="3713480"/>
            <a:ext cx="9994900" cy="2947670"/>
          </a:xfrm>
          <a:prstGeom prst="rect">
            <a:avLst/>
          </a:prstGeom>
        </p:spPr>
        <p:txBody>
          <a:bodyPr>
            <a:noAutofit/>
          </a:bodyPr>
          <a:lstStyle>
            <a:defPPr>
              <a:defRPr lang="de-DE"/>
            </a:defPPr>
            <a:lvl1pPr marL="457200" indent="-457200">
              <a:lnSpc>
                <a:spcPct val="90000"/>
              </a:lnSpc>
              <a:spcBef>
                <a:spcPts val="2000"/>
              </a:spcBef>
              <a:buFont typeface="Arial" panose="020B0604020202020204" pitchFamily="34" charset="0"/>
              <a:buBlip>
                <a:blip r:embed="rId4"/>
              </a:buBlip>
              <a:defRPr kumimoji="1" sz="2800">
                <a:cs typeface="Arial" panose="020B0604020202020204" pitchFamily="34" charset="0"/>
              </a:defRPr>
            </a:lvl1pPr>
            <a:lvl2pPr marL="1371600" indent="-457200">
              <a:lnSpc>
                <a:spcPct val="90000"/>
              </a:lnSpc>
              <a:spcBef>
                <a:spcPts val="1000"/>
              </a:spcBef>
              <a:buFont typeface="Arial" panose="020B0604020202020204" pitchFamily="34" charset="0"/>
              <a:buChar char="•"/>
              <a:defRPr sz="4800"/>
            </a:lvl2pPr>
            <a:lvl3pPr marL="2286000" indent="-457200">
              <a:lnSpc>
                <a:spcPct val="90000"/>
              </a:lnSpc>
              <a:spcBef>
                <a:spcPts val="1000"/>
              </a:spcBef>
              <a:buFont typeface="Arial" panose="020B0604020202020204" pitchFamily="34" charset="0"/>
              <a:buChar char="•"/>
              <a:defRPr sz="4000"/>
            </a:lvl3pPr>
            <a:lvl4pPr marL="3200400" indent="-457200">
              <a:lnSpc>
                <a:spcPct val="90000"/>
              </a:lnSpc>
              <a:spcBef>
                <a:spcPts val="1000"/>
              </a:spcBef>
              <a:buFont typeface="Arial" panose="020B0604020202020204" pitchFamily="34" charset="0"/>
              <a:buChar char="•"/>
            </a:lvl4pPr>
            <a:lvl5pPr marL="4114800" indent="-457200">
              <a:lnSpc>
                <a:spcPct val="90000"/>
              </a:lnSpc>
              <a:spcBef>
                <a:spcPts val="1000"/>
              </a:spcBef>
              <a:buFont typeface="Arial" panose="020B0604020202020204" pitchFamily="34" charset="0"/>
              <a:buChar char="•"/>
            </a:lvl5pPr>
            <a:lvl6pPr marL="5029200" indent="-457200">
              <a:lnSpc>
                <a:spcPct val="90000"/>
              </a:lnSpc>
              <a:spcBef>
                <a:spcPts val="1000"/>
              </a:spcBef>
              <a:buFont typeface="Arial" panose="020B0604020202020204" pitchFamily="34" charset="0"/>
              <a:buChar char="•"/>
            </a:lvl6pPr>
            <a:lvl7pPr marL="5943600" indent="-457200">
              <a:lnSpc>
                <a:spcPct val="90000"/>
              </a:lnSpc>
              <a:spcBef>
                <a:spcPts val="1000"/>
              </a:spcBef>
              <a:buFont typeface="Arial" panose="020B0604020202020204" pitchFamily="34" charset="0"/>
              <a:buChar char="•"/>
            </a:lvl7pPr>
            <a:lvl8pPr marL="6857365" indent="-457200">
              <a:lnSpc>
                <a:spcPct val="90000"/>
              </a:lnSpc>
              <a:spcBef>
                <a:spcPts val="1000"/>
              </a:spcBef>
              <a:buFont typeface="Arial" panose="020B0604020202020204" pitchFamily="34" charset="0"/>
              <a:buChar char="•"/>
            </a:lvl8pPr>
            <a:lvl9pPr marL="7771765" indent="-457200">
              <a:lnSpc>
                <a:spcPct val="90000"/>
              </a:lnSpc>
              <a:spcBef>
                <a:spcPts val="1000"/>
              </a:spcBef>
              <a:buFont typeface="Arial" panose="020B0604020202020204" pitchFamily="34" charset="0"/>
              <a:buChar char="•"/>
            </a:lvl9pPr>
          </a:lstStyle>
          <a:p>
            <a:pPr>
              <a:lnSpc>
                <a:spcPct val="150000"/>
              </a:lnSpc>
              <a:buClr>
                <a:srgbClr val="30903A"/>
              </a:buClr>
              <a:buFont typeface="Wingdings" panose="05000000000000000000" pitchFamily="2" charset="2"/>
              <a:buChar char="l"/>
            </a:pPr>
            <a:r>
              <a:rPr lang="en-US" altLang="zh-CN" sz="3000" dirty="0">
                <a:latin typeface="Open Sans" panose="020B0606030504020204" pitchFamily="34" charset="0"/>
                <a:cs typeface="+mn-ea"/>
                <a:sym typeface="+mn-lt"/>
              </a:rPr>
              <a:t>The fixed plate and lock realize oil-free self-lubrication (design pressure injection oil cup), which improves the cleanliness of the machine.</a:t>
            </a:r>
          </a:p>
          <a:p>
            <a:pPr>
              <a:lnSpc>
                <a:spcPct val="150000"/>
              </a:lnSpc>
              <a:buClr>
                <a:srgbClr val="30903A"/>
              </a:buClr>
              <a:buFont typeface="Wingdings" panose="05000000000000000000" pitchFamily="2" charset="2"/>
              <a:buChar char="l"/>
            </a:pPr>
            <a:r>
              <a:rPr lang="en-US" altLang="zh-CN" sz="3000" dirty="0">
                <a:latin typeface="Open Sans" panose="020B0606030504020204" pitchFamily="34" charset="0"/>
                <a:cs typeface="+mn-ea"/>
                <a:sym typeface="+mn-lt"/>
              </a:rPr>
              <a:t>Moving platen material is used at the sliding foot of the second plate, very little oil lubrication (thin oil)</a:t>
            </a:r>
          </a:p>
          <a:p>
            <a:pPr>
              <a:lnSpc>
                <a:spcPct val="150000"/>
              </a:lnSpc>
              <a:buClr>
                <a:srgbClr val="30903A"/>
              </a:buClr>
              <a:buFont typeface="Wingdings" panose="05000000000000000000" pitchFamily="2" charset="2"/>
              <a:buChar char="l"/>
            </a:pPr>
            <a:r>
              <a:rPr lang="en-US" altLang="zh-CN" sz="3000" dirty="0">
                <a:latin typeface="Open Sans" panose="020B0606030504020204" pitchFamily="34" charset="0"/>
                <a:cs typeface="+mn-ea"/>
                <a:sym typeface="+mn-lt"/>
              </a:rPr>
              <a:t>Lubrication parameters are optimized and lubrication frequency is more reasonable</a:t>
            </a:r>
            <a:endParaRPr lang="en-GB" altLang="zh-CN" sz="3000" dirty="0">
              <a:latin typeface="Open Sans" panose="020B0606030504020204" pitchFamily="34" charset="0"/>
              <a:cs typeface="+mn-ea"/>
              <a:sym typeface="+mn-lt"/>
            </a:endParaRPr>
          </a:p>
        </p:txBody>
      </p:sp>
      <p:sp>
        <p:nvSpPr>
          <p:cNvPr id="5" name="Titel 4"/>
          <p:cNvSpPr>
            <a:spLocks noGrp="1"/>
          </p:cNvSpPr>
          <p:nvPr>
            <p:ph type="title"/>
          </p:nvPr>
        </p:nvSpPr>
        <p:spPr>
          <a:xfrm>
            <a:off x="777875" y="1679092"/>
            <a:ext cx="210835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0" dirty="0">
                <a:ea typeface="+mn-ea"/>
                <a:cs typeface="+mn-ea"/>
                <a:sym typeface="+mn-lt"/>
              </a:rPr>
              <a:t>Lubrication system</a:t>
            </a:r>
            <a:r>
              <a:rPr lang="en-US" b="0" dirty="0">
                <a:solidFill>
                  <a:schemeClr val="tx1"/>
                </a:solidFill>
                <a:ea typeface="+mn-ea"/>
                <a:cs typeface="+mn-ea"/>
                <a:sym typeface="+mn-lt"/>
              </a:rPr>
              <a:t>	</a:t>
            </a:r>
          </a:p>
        </p:txBody>
      </p:sp>
      <p:sp>
        <p:nvSpPr>
          <p:cNvPr id="28" name="椭圆 27"/>
          <p:cNvSpPr/>
          <p:nvPr/>
        </p:nvSpPr>
        <p:spPr>
          <a:xfrm>
            <a:off x="19080319" y="1097422"/>
            <a:ext cx="2981137" cy="2981137"/>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 name="文本框 1"/>
          <p:cNvSpPr txBox="1"/>
          <p:nvPr/>
        </p:nvSpPr>
        <p:spPr>
          <a:xfrm>
            <a:off x="19080954" y="2509125"/>
            <a:ext cx="2981137" cy="923330"/>
          </a:xfrm>
          <a:prstGeom prst="rect">
            <a:avLst/>
          </a:prstGeom>
        </p:spPr>
        <p:txBody>
          <a:bodyPr wrap="square">
            <a:spAutoFit/>
          </a:bodyPr>
          <a:lstStyle>
            <a:defPPr>
              <a:defRPr lang="en-US"/>
            </a:defPPr>
            <a:lvl1pPr marL="579755" indent="-579755">
              <a:lnSpc>
                <a:spcPct val="120000"/>
              </a:lnSpc>
              <a:spcAft>
                <a:spcPts val="1800"/>
              </a:spcAft>
              <a:buBlip>
                <a:blip r:embed="rId5"/>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gn="ctr">
              <a:lnSpc>
                <a:spcPct val="100000"/>
              </a:lnSpc>
              <a:spcBef>
                <a:spcPct val="0"/>
              </a:spcBef>
              <a:buNone/>
            </a:pPr>
            <a:r>
              <a:rPr lang="en-GB" altLang="zh-CN" sz="5400" b="1" dirty="0">
                <a:solidFill>
                  <a:schemeClr val="bg1"/>
                </a:solidFill>
                <a:latin typeface="Open Sans" panose="020B0606030504020204" pitchFamily="34" charset="0"/>
                <a:cs typeface="+mn-ea"/>
                <a:sym typeface="+mn-lt"/>
              </a:rPr>
              <a:t>Clamp</a:t>
            </a:r>
            <a:endParaRPr lang="en-US" altLang="zh-CN" sz="5400" dirty="0">
              <a:solidFill>
                <a:schemeClr val="bg1"/>
              </a:solidFill>
              <a:latin typeface="Open Sans" panose="020B0606030504020204" pitchFamily="34" charset="0"/>
              <a:cs typeface="+mn-ea"/>
              <a:sym typeface="+mn-lt"/>
            </a:endParaRPr>
          </a:p>
        </p:txBody>
      </p:sp>
      <p:sp>
        <p:nvSpPr>
          <p:cNvPr id="6" name="文本框 5"/>
          <p:cNvSpPr txBox="1"/>
          <p:nvPr/>
        </p:nvSpPr>
        <p:spPr>
          <a:xfrm>
            <a:off x="20017524" y="1647655"/>
            <a:ext cx="1107996" cy="923330"/>
          </a:xfrm>
          <a:prstGeom prst="rect">
            <a:avLst/>
          </a:prstGeom>
          <a:noFill/>
        </p:spPr>
        <p:txBody>
          <a:bodyPr wrap="none" rtlCol="0">
            <a:spAutoFit/>
          </a:bodyPr>
          <a:lstStyle/>
          <a:p>
            <a:pPr algn="ctr"/>
            <a:r>
              <a:rPr lang="en-US" altLang="zh-CN" sz="5400" b="1" dirty="0">
                <a:solidFill>
                  <a:schemeClr val="bg1"/>
                </a:solidFill>
                <a:latin typeface="Open Sans" panose="020B0606030504020204" pitchFamily="34" charset="0"/>
                <a:cs typeface="+mn-ea"/>
                <a:sym typeface="+mn-lt"/>
              </a:rPr>
              <a:t>HT</a:t>
            </a:r>
            <a:endParaRPr lang="zh-CN" altLang="en-US" sz="5400" dirty="0">
              <a:latin typeface="Open Sans" panose="020B0606030504020204" pitchFamily="34" charset="0"/>
              <a:cs typeface="+mn-ea"/>
              <a:sym typeface="+mn-lt"/>
            </a:endParaRPr>
          </a:p>
        </p:txBody>
      </p:sp>
    </p:spTree>
    <p:extLst>
      <p:ext uri="{BB962C8B-B14F-4D97-AF65-F5344CB8AC3E}">
        <p14:creationId xmlns:p14="http://schemas.microsoft.com/office/powerpoint/2010/main" val="41950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8"/>
          <p:cNvSpPr txBox="1">
            <a:spLocks noChangeArrowheads="1"/>
          </p:cNvSpPr>
          <p:nvPr/>
        </p:nvSpPr>
        <p:spPr bwMode="auto">
          <a:xfrm>
            <a:off x="777963" y="4026291"/>
            <a:ext cx="10515911" cy="4293996"/>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process interface is simplified, the default opening mold 1 section, closing mold 2 sections</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Independent process parameters, independent motion control PID, independent proportional valve linear, more stable operation, better curve following</a:t>
            </a:r>
          </a:p>
          <a:p>
            <a:pPr marL="457200" indent="-457200">
              <a:buClr>
                <a:srgbClr val="30903A"/>
              </a:buClr>
              <a:buFont typeface="Wingdings" panose="05000000000000000000" pitchFamily="2" charset="2"/>
              <a:buChar char="l"/>
            </a:pPr>
            <a:r>
              <a:rPr lang="en-US" altLang="zh-CN" sz="2800" dirty="0">
                <a:solidFill>
                  <a:srgbClr val="FF0000"/>
                </a:solidFill>
                <a:latin typeface="Open Sans" panose="020B0606030504020204" pitchFamily="34" charset="0"/>
                <a:cs typeface="+mn-ea"/>
                <a:sym typeface="+mn-lt"/>
              </a:rPr>
              <a:t>More accurate positioning, open mold positioning repetition accuracy is high, repetition accuracy of 0.5mm</a:t>
            </a: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0965"/>
          <a:stretch>
            <a:fillRect/>
          </a:stretch>
        </p:blipFill>
        <p:spPr>
          <a:xfrm>
            <a:off x="16035642" y="1792663"/>
            <a:ext cx="5825198" cy="10379670"/>
          </a:xfrm>
          <a:prstGeom prst="rect">
            <a:avLst/>
          </a:prstGeom>
        </p:spPr>
      </p:pic>
      <p:pic>
        <p:nvPicPr>
          <p:cNvPr id="9" name="图片 8"/>
          <p:cNvPicPr>
            <a:picLocks noChangeAspect="1"/>
          </p:cNvPicPr>
          <p:nvPr/>
        </p:nvPicPr>
        <p:blipFill rotWithShape="1">
          <a:blip r:embed="rId4"/>
          <a:srcRect t="8886" b="20026"/>
          <a:stretch>
            <a:fillRect/>
          </a:stretch>
        </p:blipFill>
        <p:spPr>
          <a:xfrm>
            <a:off x="8528624" y="8700917"/>
            <a:ext cx="6574116" cy="2629406"/>
          </a:xfrm>
          <a:prstGeom prst="rect">
            <a:avLst/>
          </a:prstGeom>
        </p:spPr>
      </p:pic>
      <p:pic>
        <p:nvPicPr>
          <p:cNvPr id="10" name="图片 9"/>
          <p:cNvPicPr>
            <a:picLocks noChangeAspect="1"/>
          </p:cNvPicPr>
          <p:nvPr/>
        </p:nvPicPr>
        <p:blipFill rotWithShape="1">
          <a:blip r:embed="rId5"/>
          <a:srcRect t="8867" b="23153"/>
          <a:stretch>
            <a:fillRect/>
          </a:stretch>
        </p:blipFill>
        <p:spPr>
          <a:xfrm>
            <a:off x="1210884" y="8758511"/>
            <a:ext cx="6574117" cy="2513729"/>
          </a:xfrm>
          <a:prstGeom prst="rect">
            <a:avLst/>
          </a:prstGeom>
        </p:spPr>
      </p:pic>
      <p:sp>
        <p:nvSpPr>
          <p:cNvPr id="11" name="Text Box 4"/>
          <p:cNvSpPr txBox="1">
            <a:spLocks noChangeArrowheads="1"/>
          </p:cNvSpPr>
          <p:nvPr/>
        </p:nvSpPr>
        <p:spPr bwMode="auto">
          <a:xfrm>
            <a:off x="2946394" y="11710370"/>
            <a:ext cx="36968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dirty="0">
                <a:latin typeface="Open Sans" panose="020B0606030504020204" pitchFamily="34" charset="0"/>
                <a:sym typeface="+mn-lt"/>
              </a:rPr>
              <a:t>Motion curve: open loop</a:t>
            </a:r>
            <a:endParaRPr lang="zh-CN" altLang="en-US" dirty="0">
              <a:latin typeface="Open Sans" panose="020B0606030504020204" pitchFamily="34" charset="0"/>
              <a:sym typeface="+mn-lt"/>
            </a:endParaRPr>
          </a:p>
        </p:txBody>
      </p:sp>
      <p:sp>
        <p:nvSpPr>
          <p:cNvPr id="12" name="Text Box 4"/>
          <p:cNvSpPr txBox="1">
            <a:spLocks noChangeArrowheads="1"/>
          </p:cNvSpPr>
          <p:nvPr/>
        </p:nvSpPr>
        <p:spPr bwMode="auto">
          <a:xfrm>
            <a:off x="9506176" y="11851232"/>
            <a:ext cx="3927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dirty="0">
                <a:latin typeface="Open Sans" panose="020B0606030504020204" pitchFamily="34" charset="0"/>
                <a:sym typeface="+mn-lt"/>
              </a:rPr>
              <a:t>Motion curve: Closed loop</a:t>
            </a:r>
            <a:endParaRPr lang="zh-CN" altLang="en-US" dirty="0">
              <a:latin typeface="Open Sans" panose="020B0606030504020204" pitchFamily="34" charset="0"/>
              <a:sym typeface="+mn-lt"/>
            </a:endParaRPr>
          </a:p>
        </p:txBody>
      </p:sp>
      <p:cxnSp>
        <p:nvCxnSpPr>
          <p:cNvPr id="3" name="直接箭头连接符 2"/>
          <p:cNvCxnSpPr/>
          <p:nvPr/>
        </p:nvCxnSpPr>
        <p:spPr>
          <a:xfrm>
            <a:off x="2474980" y="9831935"/>
            <a:ext cx="47127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9792720" y="9872776"/>
            <a:ext cx="47127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标题 2"/>
          <p:cNvSpPr>
            <a:spLocks noGrp="1"/>
          </p:cNvSpPr>
          <p:nvPr>
            <p:ph type="title"/>
          </p:nvPr>
        </p:nvSpPr>
        <p:spPr>
          <a:xfrm>
            <a:off x="1210884" y="1495712"/>
            <a:ext cx="21083588" cy="1660525"/>
          </a:xfrm>
          <a:prstGeom prst="rect">
            <a:avLst/>
          </a:prstGeom>
        </p:spPr>
        <p:txBody>
          <a:bodyPr>
            <a:normAutofit/>
          </a:bodyPr>
          <a:lstStyle/>
          <a:p>
            <a:r>
              <a:rPr lang="en-US" altLang="zh-CN" sz="6000" b="0" dirty="0">
                <a:ea typeface="+mn-ea"/>
                <a:cs typeface="+mn-ea"/>
                <a:sym typeface="+mn-lt"/>
              </a:rPr>
              <a:t>HT Clamp 2.0 </a:t>
            </a:r>
            <a:endParaRPr kumimoji="1" lang="zh-CN" altLang="en-US" sz="6000" b="0" dirty="0">
              <a:ea typeface="+mn-ea"/>
              <a:cs typeface="+mn-ea"/>
              <a:sym typeface="+mn-lt"/>
            </a:endParaRPr>
          </a:p>
        </p:txBody>
      </p:sp>
      <p:sp>
        <p:nvSpPr>
          <p:cNvPr id="4" name="Foliennummernplatzhalter 3">
            <a:extLst>
              <a:ext uri="{FF2B5EF4-FFF2-40B4-BE49-F238E27FC236}">
                <a16:creationId xmlns:a16="http://schemas.microsoft.com/office/drawing/2014/main" id="{809234C3-6BC9-EB05-B3C7-278F10766D82}"/>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33</a:t>
            </a:fld>
            <a:endParaRPr lang="de-D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0" y="-2540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 name="椭圆 2"/>
          <p:cNvSpPr/>
          <p:nvPr/>
        </p:nvSpPr>
        <p:spPr>
          <a:xfrm>
            <a:off x="6285767" y="8298100"/>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8" name="椭圆 7"/>
          <p:cNvSpPr/>
          <p:nvPr/>
        </p:nvSpPr>
        <p:spPr>
          <a:xfrm>
            <a:off x="-1709841" y="1874691"/>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Titel 4"/>
          <p:cNvSpPr>
            <a:spLocks noGrp="1"/>
          </p:cNvSpPr>
          <p:nvPr>
            <p:ph type="title"/>
          </p:nvPr>
        </p:nvSpPr>
        <p:spPr>
          <a:xfrm>
            <a:off x="777665" y="1097360"/>
            <a:ext cx="21083586" cy="1659640"/>
          </a:xfrm>
          <a:prstGeom prst="rect">
            <a:avLst/>
          </a:prstGeom>
        </p:spPr>
        <p:txBody>
          <a:bodyPr>
            <a:normAutofit fontScale="90000"/>
          </a:bodyPr>
          <a:lstStyle/>
          <a:p>
            <a:r>
              <a:rPr lang="en-US" altLang="zh-CN" sz="6700" b="0" dirty="0">
                <a:solidFill>
                  <a:schemeClr val="bg1"/>
                </a:solidFill>
                <a:ea typeface="+mn-ea"/>
                <a:cs typeface="+mn-ea"/>
                <a:sym typeface="+mn-lt"/>
              </a:rPr>
              <a:t>Custom opening and closing mold proportional valve </a:t>
            </a:r>
            <a:br>
              <a:rPr lang="en-US" altLang="zh-CN" sz="6700" b="0" dirty="0">
                <a:solidFill>
                  <a:schemeClr val="bg1"/>
                </a:solidFill>
                <a:ea typeface="+mn-ea"/>
                <a:cs typeface="+mn-ea"/>
                <a:sym typeface="+mn-lt"/>
              </a:rPr>
            </a:br>
            <a:r>
              <a:rPr lang="en-US" altLang="zh-CN" sz="6700" b="0" dirty="0">
                <a:solidFill>
                  <a:schemeClr val="bg1"/>
                </a:solidFill>
                <a:ea typeface="+mn-ea"/>
                <a:cs typeface="+mn-ea"/>
                <a:sym typeface="+mn-lt"/>
              </a:rPr>
              <a:t>applications</a:t>
            </a:r>
            <a:br>
              <a:rPr lang="en-US" altLang="zh-CN" sz="4000" dirty="0">
                <a:solidFill>
                  <a:schemeClr val="bg1"/>
                </a:solidFill>
                <a:ea typeface="+mn-ea"/>
                <a:cs typeface="+mn-ea"/>
                <a:sym typeface="+mn-lt"/>
              </a:rPr>
            </a:br>
            <a:endParaRPr lang="en-US" altLang="zh-CN" sz="4000" b="0" dirty="0">
              <a:solidFill>
                <a:schemeClr val="bg1"/>
              </a:solidFill>
              <a:ea typeface="+mn-ea"/>
              <a:cs typeface="+mn-ea"/>
              <a:sym typeface="+mn-lt"/>
            </a:endParaRPr>
          </a:p>
        </p:txBody>
      </p:sp>
      <p:sp>
        <p:nvSpPr>
          <p:cNvPr id="11" name="Foliennummernplatzhalter 10">
            <a:extLst>
              <a:ext uri="{FF2B5EF4-FFF2-40B4-BE49-F238E27FC236}">
                <a16:creationId xmlns:a16="http://schemas.microsoft.com/office/drawing/2014/main" id="{79A5C0E4-E4F2-655E-91EA-F49CE1F780B7}"/>
              </a:ext>
            </a:extLst>
          </p:cNvPr>
          <p:cNvSpPr>
            <a:spLocks noGrp="1"/>
          </p:cNvSpPr>
          <p:nvPr>
            <p:ph type="sldNum" sz="quarter" idx="4"/>
          </p:nvPr>
        </p:nvSpPr>
        <p:spPr>
          <a:xfrm>
            <a:off x="18118348" y="12978858"/>
            <a:ext cx="5486400" cy="761789"/>
          </a:xfrm>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34</a:t>
            </a:fld>
            <a:endParaRPr lang="de-DE" dirty="0">
              <a:latin typeface="微软雅黑" panose="020B0503020204020204" pitchFamily="34" charset="-122"/>
              <a:ea typeface="微软雅黑" panose="020B0503020204020204" pitchFamily="34" charset="-122"/>
            </a:endParaRPr>
          </a:p>
        </p:txBody>
      </p:sp>
      <p:sp>
        <p:nvSpPr>
          <p:cNvPr id="6" name="TextBox 28"/>
          <p:cNvSpPr txBox="1">
            <a:spLocks noChangeArrowheads="1"/>
          </p:cNvSpPr>
          <p:nvPr/>
        </p:nvSpPr>
        <p:spPr bwMode="auto">
          <a:xfrm>
            <a:off x="777607" y="3941703"/>
            <a:ext cx="10515911" cy="4892675"/>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lnSpc>
                <a:spcPct val="150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Apply proportional valves with custom spool</a:t>
            </a:r>
          </a:p>
          <a:p>
            <a:pPr marL="457200" indent="-457200">
              <a:lnSpc>
                <a:spcPct val="150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The repeat accuracy of the die end position has been increased from the current 1mm to 0.5mm (up to 0.3mm for some models).</a:t>
            </a:r>
          </a:p>
          <a:p>
            <a:pPr marL="457200" indent="-457200">
              <a:lnSpc>
                <a:spcPct val="150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Mold locking, mold breaking action is faster</a:t>
            </a:r>
          </a:p>
          <a:p>
            <a:pPr marL="457200" indent="-457200">
              <a:lnSpc>
                <a:spcPct val="150000"/>
              </a:lnSpc>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Higher operation accuracy</a:t>
            </a:r>
          </a:p>
        </p:txBody>
      </p:sp>
      <p:sp>
        <p:nvSpPr>
          <p:cNvPr id="9" name="椭圆 8"/>
          <p:cNvSpPr/>
          <p:nvPr/>
        </p:nvSpPr>
        <p:spPr>
          <a:xfrm>
            <a:off x="11902440" y="1874520"/>
            <a:ext cx="14681835" cy="14681835"/>
          </a:xfrm>
          <a:prstGeom prst="ellipse">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grpSp>
        <p:nvGrpSpPr>
          <p:cNvPr id="4" name="组合 3"/>
          <p:cNvGrpSpPr/>
          <p:nvPr/>
        </p:nvGrpSpPr>
        <p:grpSpPr>
          <a:xfrm>
            <a:off x="14574222" y="3941562"/>
            <a:ext cx="7795531" cy="7417946"/>
            <a:chOff x="21111" y="4244"/>
            <a:chExt cx="12276" cy="11682"/>
          </a:xfrm>
        </p:grpSpPr>
        <p:sp>
          <p:nvSpPr>
            <p:cNvPr id="10" name="TextBox 28"/>
            <p:cNvSpPr txBox="1">
              <a:spLocks noChangeArrowheads="1"/>
            </p:cNvSpPr>
            <p:nvPr/>
          </p:nvSpPr>
          <p:spPr bwMode="auto">
            <a:xfrm>
              <a:off x="21192" y="15027"/>
              <a:ext cx="12114" cy="899"/>
            </a:xfrm>
            <a:prstGeom prst="rect">
              <a:avLst/>
            </a:prstGeom>
          </p:spPr>
          <p:txBody>
            <a:bodyPr wrap="non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indent="0" algn="ctr">
                <a:buNone/>
              </a:pPr>
              <a:r>
                <a:rPr lang="en-US" altLang="zh-CN" sz="2800" dirty="0">
                  <a:latin typeface="Open Sans" panose="020B0606030504020204" pitchFamily="34" charset="0"/>
                  <a:cs typeface="+mn-ea"/>
                  <a:sym typeface="+mn-lt"/>
                </a:rPr>
                <a:t>Opening and closing mold proportional valve</a:t>
              </a:r>
              <a:endParaRPr lang="zh-CN" altLang="en-US" sz="2800" dirty="0">
                <a:latin typeface="Open Sans" panose="020B0606030504020204" pitchFamily="34" charset="0"/>
                <a:cs typeface="+mn-ea"/>
                <a:sym typeface="+mn-lt"/>
              </a:endParaRPr>
            </a:p>
          </p:txBody>
        </p:sp>
        <p:pic>
          <p:nvPicPr>
            <p:cNvPr id="5" name="图片 4" descr="黑色的照相机&#10;&#10;中度可信度描述已自动生成"/>
            <p:cNvPicPr>
              <a:picLocks noChangeAspect="1"/>
            </p:cNvPicPr>
            <p:nvPr/>
          </p:nvPicPr>
          <p:blipFill>
            <a:blip r:embed="rId3"/>
            <a:stretch>
              <a:fillRect/>
            </a:stretch>
          </p:blipFill>
          <p:spPr>
            <a:xfrm>
              <a:off x="21111" y="4244"/>
              <a:ext cx="12276" cy="10783"/>
            </a:xfrm>
            <a:prstGeom prst="rect">
              <a:avLst/>
            </a:prstGeom>
          </p:spPr>
        </p:pic>
      </p:grpSp>
      <p:sp>
        <p:nvSpPr>
          <p:cNvPr id="14" name="椭圆 13"/>
          <p:cNvSpPr/>
          <p:nvPr/>
        </p:nvSpPr>
        <p:spPr>
          <a:xfrm>
            <a:off x="12189934" y="3387232"/>
            <a:ext cx="2981137" cy="2981137"/>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5" name="文本框 14"/>
          <p:cNvSpPr txBox="1"/>
          <p:nvPr/>
        </p:nvSpPr>
        <p:spPr>
          <a:xfrm>
            <a:off x="12190569" y="4772265"/>
            <a:ext cx="2981137" cy="923330"/>
          </a:xfrm>
          <a:prstGeom prst="rect">
            <a:avLst/>
          </a:prstGeom>
        </p:spPr>
        <p:txBody>
          <a:bodyPr wrap="square">
            <a:spAutoFit/>
          </a:bodyPr>
          <a:lstStyle>
            <a:defPPr>
              <a:defRPr lang="en-US"/>
            </a:defPPr>
            <a:lvl1pPr marL="579755" indent="-579755">
              <a:lnSpc>
                <a:spcPct val="120000"/>
              </a:lnSpc>
              <a:spcAft>
                <a:spcPts val="1800"/>
              </a:spcAft>
              <a:buBlip>
                <a:blip r:embed="rId4"/>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gn="ctr">
              <a:lnSpc>
                <a:spcPct val="100000"/>
              </a:lnSpc>
              <a:spcBef>
                <a:spcPct val="0"/>
              </a:spcBef>
              <a:buNone/>
            </a:pPr>
            <a:r>
              <a:rPr lang="en-GB" altLang="zh-CN" sz="5400" b="1" dirty="0">
                <a:solidFill>
                  <a:schemeClr val="bg1"/>
                </a:solidFill>
                <a:latin typeface="Open Sans" panose="020B0606030504020204" pitchFamily="34" charset="0"/>
                <a:cs typeface="+mn-ea"/>
                <a:sym typeface="+mn-lt"/>
              </a:rPr>
              <a:t>Clamp</a:t>
            </a:r>
            <a:endParaRPr lang="en-US" altLang="zh-CN" sz="5400" dirty="0">
              <a:solidFill>
                <a:schemeClr val="bg1"/>
              </a:solidFill>
              <a:latin typeface="Open Sans" panose="020B0606030504020204" pitchFamily="34" charset="0"/>
              <a:cs typeface="+mn-ea"/>
              <a:sym typeface="+mn-lt"/>
            </a:endParaRPr>
          </a:p>
        </p:txBody>
      </p:sp>
      <p:sp>
        <p:nvSpPr>
          <p:cNvPr id="16" name="文本框 15"/>
          <p:cNvSpPr txBox="1"/>
          <p:nvPr/>
        </p:nvSpPr>
        <p:spPr>
          <a:xfrm>
            <a:off x="13127139" y="3910795"/>
            <a:ext cx="1107996" cy="923330"/>
          </a:xfrm>
          <a:prstGeom prst="rect">
            <a:avLst/>
          </a:prstGeom>
          <a:noFill/>
        </p:spPr>
        <p:txBody>
          <a:bodyPr wrap="none" rtlCol="0">
            <a:spAutoFit/>
          </a:bodyPr>
          <a:lstStyle/>
          <a:p>
            <a:pPr algn="ctr"/>
            <a:r>
              <a:rPr lang="en-US" altLang="zh-CN" sz="5400" b="1" dirty="0">
                <a:solidFill>
                  <a:schemeClr val="bg1"/>
                </a:solidFill>
                <a:latin typeface="Open Sans" panose="020B0606030504020204" pitchFamily="34" charset="0"/>
                <a:cs typeface="+mn-ea"/>
                <a:sym typeface="+mn-lt"/>
              </a:rPr>
              <a:t>HT</a:t>
            </a:r>
            <a:endParaRPr lang="zh-CN" altLang="en-US" sz="5400" dirty="0">
              <a:latin typeface="Open Sans" panose="020B0606030504020204" pitchFamily="34" charset="0"/>
              <a:cs typeface="+mn-ea"/>
              <a:sym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676400" y="730250"/>
            <a:ext cx="21029613" cy="2651125"/>
          </a:xfrm>
          <a:prstGeom prst="rect">
            <a:avLst/>
          </a:prstGeom>
        </p:spPr>
        <p:txBody>
          <a:bodyPr>
            <a:noAutofit/>
          </a:bodyPr>
          <a:lstStyle/>
          <a:p>
            <a:r>
              <a:rPr lang="en-US" altLang="zh-CN" b="0" dirty="0">
                <a:ea typeface="+mn-ea"/>
                <a:cs typeface="+mn-ea"/>
                <a:sym typeface="+mn-lt"/>
              </a:rPr>
              <a:t>High opening mold positioning accuracy</a:t>
            </a:r>
            <a:br>
              <a:rPr lang="en-US" altLang="zh-CN" b="0" dirty="0">
                <a:ea typeface="+mn-ea"/>
                <a:cs typeface="+mn-ea"/>
                <a:sym typeface="+mn-lt"/>
              </a:rPr>
            </a:br>
            <a:endParaRPr lang="zh-CN" altLang="en-US" b="0" dirty="0">
              <a:solidFill>
                <a:schemeClr val="tx1">
                  <a:lumMod val="50000"/>
                </a:schemeClr>
              </a:solidFill>
              <a:ea typeface="+mn-ea"/>
              <a:cs typeface="+mn-ea"/>
              <a:sym typeface="+mn-lt"/>
            </a:endParaRPr>
          </a:p>
        </p:txBody>
      </p:sp>
      <p:sp>
        <p:nvSpPr>
          <p:cNvPr id="7" name="Foliennummernplatzhalter 6">
            <a:extLst>
              <a:ext uri="{FF2B5EF4-FFF2-40B4-BE49-F238E27FC236}">
                <a16:creationId xmlns:a16="http://schemas.microsoft.com/office/drawing/2014/main" id="{53E5FF10-7C93-188E-B061-B7BD27CD1DB6}"/>
              </a:ext>
            </a:extLst>
          </p:cNvPr>
          <p:cNvSpPr>
            <a:spLocks noGrp="1"/>
          </p:cNvSpPr>
          <p:nvPr>
            <p:ph type="sldNum" sz="quarter" idx="4"/>
          </p:nvPr>
        </p:nvSpPr>
        <p:spPr>
          <a:xfrm>
            <a:off x="17219613" y="12712700"/>
            <a:ext cx="5486400" cy="730250"/>
          </a:xfrm>
        </p:spPr>
        <p:txBody>
          <a:bodyPr/>
          <a:lstStyle/>
          <a:p>
            <a:r>
              <a:rPr lang="de-DE"/>
              <a:t>Page  </a:t>
            </a:r>
            <a:fld id="{40ABFDA0-30CA-D749-AA37-09DF4F42551B}" type="slidenum">
              <a:rPr lang="de-DE" smtClean="0"/>
              <a:t>35</a:t>
            </a:fld>
            <a:endParaRPr lang="de-DE" dirty="0"/>
          </a:p>
        </p:txBody>
      </p:sp>
      <p:pic>
        <p:nvPicPr>
          <p:cNvPr id="3" name="图片 2"/>
          <p:cNvPicPr>
            <a:picLocks noChangeAspect="1"/>
          </p:cNvPicPr>
          <p:nvPr>
            <p:custDataLst>
              <p:tags r:id="rId1"/>
            </p:custDataLst>
          </p:nvPr>
        </p:nvPicPr>
        <p:blipFill>
          <a:blip r:embed="rId5"/>
          <a:stretch>
            <a:fillRect/>
          </a:stretch>
        </p:blipFill>
        <p:spPr>
          <a:xfrm>
            <a:off x="7680960" y="4585335"/>
            <a:ext cx="14936470" cy="7538720"/>
          </a:xfrm>
          <a:prstGeom prst="rect">
            <a:avLst/>
          </a:prstGeom>
        </p:spPr>
      </p:pic>
      <p:sp>
        <p:nvSpPr>
          <p:cNvPr id="4" name="TextBox 28"/>
          <p:cNvSpPr txBox="1">
            <a:spLocks noChangeArrowheads="1"/>
          </p:cNvSpPr>
          <p:nvPr>
            <p:custDataLst>
              <p:tags r:id="rId2"/>
            </p:custDataLst>
          </p:nvPr>
        </p:nvSpPr>
        <p:spPr bwMode="auto">
          <a:xfrm>
            <a:off x="777875" y="4739005"/>
            <a:ext cx="6719570" cy="3184525"/>
          </a:xfrm>
          <a:prstGeom prst="rect">
            <a:avLst/>
          </a:prstGeom>
        </p:spPr>
        <p:txBody>
          <a:bodyPr wrap="square">
            <a:spAutoFit/>
          </a:bodyPr>
          <a:lstStyle>
            <a:defPPr>
              <a:defRPr lang="en-US"/>
            </a:defPPr>
            <a:lvl1pPr marL="579755" indent="-579755">
              <a:lnSpc>
                <a:spcPct val="120000"/>
              </a:lnSpc>
              <a:spcAft>
                <a:spcPts val="1800"/>
              </a:spcAft>
              <a:buBlip>
                <a:blip r:embed="rId6"/>
              </a:buBlip>
              <a:defRPr sz="32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nSpc>
                <a:spcPct val="100000"/>
              </a:lnSpc>
              <a:spcBef>
                <a:spcPct val="0"/>
              </a:spcBef>
              <a:buNone/>
            </a:pPr>
            <a:r>
              <a:rPr lang="en-US" altLang="zh-CN" sz="3600" b="1" dirty="0">
                <a:solidFill>
                  <a:schemeClr val="tx1">
                    <a:lumMod val="50000"/>
                  </a:schemeClr>
                </a:solidFill>
                <a:latin typeface="Open Sans" panose="020B0606030504020204" pitchFamily="34" charset="0"/>
                <a:cs typeface="+mn-ea"/>
                <a:sym typeface="+mn-lt"/>
              </a:rPr>
              <a:t>HT </a:t>
            </a:r>
            <a:r>
              <a:rPr lang="en-GB" altLang="zh-CN" sz="3600" b="1" dirty="0">
                <a:solidFill>
                  <a:schemeClr val="tx1">
                    <a:lumMod val="50000"/>
                  </a:schemeClr>
                </a:solidFill>
                <a:latin typeface="Open Sans" panose="020B0606030504020204" pitchFamily="34" charset="0"/>
                <a:cs typeface="+mn-ea"/>
                <a:sym typeface="+mn-lt"/>
              </a:rPr>
              <a:t>Clamp </a:t>
            </a:r>
            <a:r>
              <a:rPr lang="en-US" altLang="zh-CN" sz="3600" b="1" dirty="0">
                <a:solidFill>
                  <a:schemeClr val="tx1">
                    <a:lumMod val="50000"/>
                  </a:schemeClr>
                </a:solidFill>
                <a:latin typeface="Open Sans" panose="020B0606030504020204" pitchFamily="34" charset="0"/>
                <a:cs typeface="+mn-ea"/>
                <a:sym typeface="+mn-lt"/>
              </a:rPr>
              <a:t>smart mold</a:t>
            </a:r>
          </a:p>
          <a:p>
            <a:pPr>
              <a:lnSpc>
                <a:spcPct val="100000"/>
              </a:lnSpc>
              <a:spcBef>
                <a:spcPct val="0"/>
              </a:spcBef>
              <a:buNone/>
            </a:pPr>
            <a:r>
              <a:rPr lang="en-US" altLang="zh-CN" sz="3600" b="1" dirty="0">
                <a:solidFill>
                  <a:schemeClr val="tx1">
                    <a:lumMod val="50000"/>
                  </a:schemeClr>
                </a:solidFill>
                <a:latin typeface="Open Sans" panose="020B0606030504020204" pitchFamily="34" charset="0"/>
                <a:cs typeface="+mn-ea"/>
                <a:sym typeface="+mn-lt"/>
              </a:rPr>
              <a:t>opening and closing 2.0</a:t>
            </a:r>
            <a:endParaRPr lang="en-US" altLang="zh-CN" sz="3600" dirty="0">
              <a:solidFill>
                <a:schemeClr val="tx1">
                  <a:lumMod val="50000"/>
                </a:schemeClr>
              </a:solidFill>
              <a:latin typeface="Open Sans" panose="020B0606030504020204" pitchFamily="34" charset="0"/>
              <a:cs typeface="+mn-ea"/>
              <a:sym typeface="+mn-lt"/>
            </a:endParaRPr>
          </a:p>
          <a:p>
            <a:pPr>
              <a:lnSpc>
                <a:spcPct val="100000"/>
              </a:lnSpc>
              <a:buClr>
                <a:srgbClr val="30903A"/>
              </a:buClr>
              <a:buFont typeface="Wingdings" panose="05000000000000000000" pitchFamily="2" charset="2"/>
              <a:buChar char="l"/>
            </a:pPr>
            <a:r>
              <a:rPr lang="en-US" altLang="zh-CN" sz="2800" dirty="0">
                <a:solidFill>
                  <a:schemeClr val="tx1">
                    <a:lumMod val="50000"/>
                  </a:schemeClr>
                </a:solidFill>
                <a:latin typeface="Open Sans" panose="020B0606030504020204" pitchFamily="34" charset="0"/>
                <a:cs typeface="+mn-ea"/>
                <a:sym typeface="+mn-lt"/>
              </a:rPr>
              <a:t>Program self-learning function</a:t>
            </a:r>
          </a:p>
          <a:p>
            <a:pPr>
              <a:lnSpc>
                <a:spcPct val="100000"/>
              </a:lnSpc>
              <a:buClr>
                <a:srgbClr val="30903A"/>
              </a:buClr>
              <a:buFont typeface="Wingdings" panose="05000000000000000000" pitchFamily="2" charset="2"/>
              <a:buChar char="l"/>
            </a:pPr>
            <a:r>
              <a:rPr lang="en-US" altLang="zh-CN" sz="2800" dirty="0">
                <a:solidFill>
                  <a:schemeClr val="tx1">
                    <a:lumMod val="50000"/>
                  </a:schemeClr>
                </a:solidFill>
                <a:latin typeface="Open Sans" panose="020B0606030504020204" pitchFamily="34" charset="0"/>
                <a:cs typeface="+mn-ea"/>
                <a:sym typeface="+mn-lt"/>
              </a:rPr>
              <a:t>Open mold positioning accuracy improved</a:t>
            </a:r>
            <a:endParaRPr lang="en-US" altLang="zh-CN" sz="2800" dirty="0">
              <a:solidFill>
                <a:srgbClr val="FF0000"/>
              </a:solidFill>
              <a:latin typeface="Open Sans" panose="020B0606030504020204" pitchFamily="34" charset="0"/>
              <a:cs typeface="+mn-ea"/>
              <a:sym typeface="+mn-lt"/>
            </a:endParaRPr>
          </a:p>
        </p:txBody>
      </p:sp>
      <p:sp>
        <p:nvSpPr>
          <p:cNvPr id="8" name="矩形: 圆角 7"/>
          <p:cNvSpPr/>
          <p:nvPr/>
        </p:nvSpPr>
        <p:spPr>
          <a:xfrm>
            <a:off x="16161385" y="7420610"/>
            <a:ext cx="1245870" cy="2794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9" name="矩形: 圆角 8"/>
          <p:cNvSpPr/>
          <p:nvPr/>
        </p:nvSpPr>
        <p:spPr>
          <a:xfrm>
            <a:off x="12505714" y="8221345"/>
            <a:ext cx="1466826" cy="287019"/>
          </a:xfrm>
          <a:prstGeom prst="roundRect">
            <a:avLst/>
          </a:prstGeom>
          <a:solidFill>
            <a:srgbClr val="3992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0" name="文本框 9"/>
          <p:cNvSpPr txBox="1"/>
          <p:nvPr/>
        </p:nvSpPr>
        <p:spPr>
          <a:xfrm>
            <a:off x="16119234" y="7420610"/>
            <a:ext cx="1729863" cy="276999"/>
          </a:xfrm>
          <a:prstGeom prst="rect">
            <a:avLst/>
          </a:prstGeom>
          <a:noFill/>
        </p:spPr>
        <p:txBody>
          <a:bodyPr wrap="square" rtlCol="0">
            <a:spAutoFit/>
          </a:bodyPr>
          <a:lstStyle/>
          <a:p>
            <a:r>
              <a:rPr lang="en-US" altLang="zh-CN" sz="1200" dirty="0">
                <a:solidFill>
                  <a:schemeClr val="bg1"/>
                </a:solidFill>
                <a:latin typeface="Open Sans" panose="020B0606030504020204" pitchFamily="34" charset="0"/>
                <a:cs typeface="+mn-ea"/>
                <a:sym typeface="+mn-lt"/>
              </a:rPr>
              <a:t>Traditional Model</a:t>
            </a:r>
            <a:endParaRPr lang="zh-CN" altLang="en-US" sz="1200" dirty="0">
              <a:solidFill>
                <a:schemeClr val="bg1"/>
              </a:solidFill>
              <a:latin typeface="Open Sans" panose="020B0606030504020204" pitchFamily="34" charset="0"/>
              <a:cs typeface="+mn-ea"/>
              <a:sym typeface="+mn-lt"/>
            </a:endParaRPr>
          </a:p>
        </p:txBody>
      </p:sp>
      <p:sp>
        <p:nvSpPr>
          <p:cNvPr id="12" name="文本框 11"/>
          <p:cNvSpPr txBox="1"/>
          <p:nvPr/>
        </p:nvSpPr>
        <p:spPr>
          <a:xfrm>
            <a:off x="12632290" y="8200849"/>
            <a:ext cx="1466825" cy="307777"/>
          </a:xfrm>
          <a:prstGeom prst="rect">
            <a:avLst/>
          </a:prstGeom>
          <a:noFill/>
        </p:spPr>
        <p:txBody>
          <a:bodyPr wrap="square" rtlCol="0">
            <a:spAutoFit/>
          </a:bodyPr>
          <a:lstStyle/>
          <a:p>
            <a:r>
              <a:rPr lang="en-US" altLang="zh-CN" sz="1400" dirty="0">
                <a:solidFill>
                  <a:schemeClr val="bg1"/>
                </a:solidFill>
                <a:latin typeface="Open Sans" panose="020B0606030504020204" pitchFamily="34" charset="0"/>
                <a:cs typeface="+mn-ea"/>
                <a:sym typeface="+mn-lt"/>
              </a:rPr>
              <a:t>JU V Series</a:t>
            </a:r>
            <a:endParaRPr lang="zh-CN" altLang="en-US" sz="1400" dirty="0">
              <a:solidFill>
                <a:schemeClr val="bg1"/>
              </a:solidFill>
              <a:latin typeface="Open Sans" panose="020B0606030504020204" pitchFamily="34" charset="0"/>
              <a:cs typeface="+mn-ea"/>
              <a:sym typeface="+mn-lt"/>
            </a:endParaRPr>
          </a:p>
        </p:txBody>
      </p:sp>
      <p:sp>
        <p:nvSpPr>
          <p:cNvPr id="13" name="矩形: 圆角 12"/>
          <p:cNvSpPr/>
          <p:nvPr/>
        </p:nvSpPr>
        <p:spPr>
          <a:xfrm>
            <a:off x="10785475" y="9187815"/>
            <a:ext cx="1047750" cy="28765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4" name="文本框 13"/>
          <p:cNvSpPr txBox="1"/>
          <p:nvPr/>
        </p:nvSpPr>
        <p:spPr>
          <a:xfrm>
            <a:off x="10862936" y="9167693"/>
            <a:ext cx="1266547" cy="307777"/>
          </a:xfrm>
          <a:prstGeom prst="rect">
            <a:avLst/>
          </a:prstGeom>
          <a:noFill/>
        </p:spPr>
        <p:txBody>
          <a:bodyPr wrap="square" rtlCol="0">
            <a:spAutoFit/>
          </a:bodyPr>
          <a:lstStyle/>
          <a:p>
            <a:r>
              <a:rPr lang="en-US" altLang="zh-CN" sz="1400" dirty="0">
                <a:solidFill>
                  <a:schemeClr val="bg1"/>
                </a:solidFill>
                <a:latin typeface="Open Sans" panose="020B0606030504020204" pitchFamily="34" charset="0"/>
                <a:cs typeface="+mn-ea"/>
                <a:sym typeface="+mn-lt"/>
              </a:rPr>
              <a:t>Set Value</a:t>
            </a:r>
            <a:endParaRPr lang="zh-CN" altLang="en-US" sz="1400" dirty="0">
              <a:solidFill>
                <a:schemeClr val="bg1"/>
              </a:solidFill>
              <a:latin typeface="Open Sans" panose="020B0606030504020204" pitchFamily="34" charset="0"/>
              <a:cs typeface="+mn-ea"/>
              <a:sym typeface="+mn-lt"/>
            </a:endParaRPr>
          </a:p>
        </p:txBody>
      </p:sp>
      <p:sp>
        <p:nvSpPr>
          <p:cNvPr id="15" name="矩形 14"/>
          <p:cNvSpPr/>
          <p:nvPr/>
        </p:nvSpPr>
        <p:spPr>
          <a:xfrm>
            <a:off x="8466721" y="4664710"/>
            <a:ext cx="1506589" cy="487680"/>
          </a:xfrm>
          <a:prstGeom prst="rect">
            <a:avLst/>
          </a:prstGeom>
          <a:solidFill>
            <a:srgbClr val="D4D9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6" name="文本框 15"/>
          <p:cNvSpPr txBox="1"/>
          <p:nvPr/>
        </p:nvSpPr>
        <p:spPr>
          <a:xfrm>
            <a:off x="8466721" y="4739273"/>
            <a:ext cx="2071869" cy="338554"/>
          </a:xfrm>
          <a:prstGeom prst="rect">
            <a:avLst/>
          </a:prstGeom>
          <a:noFill/>
        </p:spPr>
        <p:txBody>
          <a:bodyPr wrap="square" rtlCol="0">
            <a:spAutoFit/>
          </a:bodyPr>
          <a:lstStyle/>
          <a:p>
            <a:r>
              <a:rPr lang="en-US" altLang="zh-CN" sz="1600" dirty="0">
                <a:latin typeface="Open Sans" panose="020B0606030504020204" pitchFamily="34" charset="0"/>
                <a:cs typeface="+mn-ea"/>
                <a:sym typeface="+mn-lt"/>
              </a:rPr>
              <a:t>Position(mm)</a:t>
            </a:r>
            <a:endParaRPr lang="zh-CN" altLang="en-US" sz="1600" dirty="0">
              <a:latin typeface="Open Sans" panose="020B0606030504020204" pitchFamily="34" charset="0"/>
              <a:cs typeface="+mn-ea"/>
              <a:sym typeface="+mn-lt"/>
            </a:endParaRPr>
          </a:p>
        </p:txBody>
      </p:sp>
      <p:sp>
        <p:nvSpPr>
          <p:cNvPr id="18" name="矩形 17"/>
          <p:cNvSpPr/>
          <p:nvPr/>
        </p:nvSpPr>
        <p:spPr>
          <a:xfrm>
            <a:off x="20862719" y="11345544"/>
            <a:ext cx="1506589" cy="360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9" name="文本框 18"/>
          <p:cNvSpPr txBox="1"/>
          <p:nvPr/>
        </p:nvSpPr>
        <p:spPr>
          <a:xfrm>
            <a:off x="21635063" y="11758196"/>
            <a:ext cx="864659" cy="338554"/>
          </a:xfrm>
          <a:prstGeom prst="rect">
            <a:avLst/>
          </a:prstGeom>
          <a:noFill/>
        </p:spPr>
        <p:txBody>
          <a:bodyPr wrap="square" rtlCol="0">
            <a:spAutoFit/>
          </a:bodyPr>
          <a:lstStyle/>
          <a:p>
            <a:r>
              <a:rPr lang="en-US" altLang="zh-CN" sz="1600" dirty="0">
                <a:latin typeface="Open Sans" panose="020B0606030504020204" pitchFamily="34" charset="0"/>
                <a:cs typeface="+mn-ea"/>
                <a:sym typeface="+mn-lt"/>
              </a:rPr>
              <a:t>Times</a:t>
            </a:r>
            <a:endParaRPr lang="zh-CN" altLang="en-US" sz="1600" dirty="0">
              <a:latin typeface="Open Sans" panose="020B0606030504020204" pitchFamily="34" charset="0"/>
              <a:cs typeface="+mn-ea"/>
              <a:sym typeface="+mn-lt"/>
            </a:endParaRPr>
          </a:p>
        </p:txBody>
      </p:sp>
      <p:sp>
        <p:nvSpPr>
          <p:cNvPr id="28" name="椭圆 27"/>
          <p:cNvSpPr/>
          <p:nvPr/>
        </p:nvSpPr>
        <p:spPr>
          <a:xfrm>
            <a:off x="17330259" y="720867"/>
            <a:ext cx="2981137" cy="2981137"/>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 name="文本框 1"/>
          <p:cNvSpPr txBox="1"/>
          <p:nvPr/>
        </p:nvSpPr>
        <p:spPr>
          <a:xfrm>
            <a:off x="17330894" y="2105900"/>
            <a:ext cx="2981137" cy="923330"/>
          </a:xfrm>
          <a:prstGeom prst="rect">
            <a:avLst/>
          </a:prstGeom>
        </p:spPr>
        <p:txBody>
          <a:bodyPr wrap="square">
            <a:spAutoFit/>
          </a:bodyPr>
          <a:lstStyle>
            <a:defPPr>
              <a:defRPr lang="en-US"/>
            </a:defPPr>
            <a:lvl1pPr marL="579755" indent="-579755">
              <a:lnSpc>
                <a:spcPct val="120000"/>
              </a:lnSpc>
              <a:spcAft>
                <a:spcPts val="1800"/>
              </a:spcAft>
              <a:buBlip>
                <a:blip r:embed="rId6"/>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gn="ctr">
              <a:lnSpc>
                <a:spcPct val="100000"/>
              </a:lnSpc>
              <a:spcBef>
                <a:spcPct val="0"/>
              </a:spcBef>
              <a:buNone/>
            </a:pPr>
            <a:r>
              <a:rPr lang="en-GB" altLang="zh-CN" sz="5400" b="1" dirty="0">
                <a:solidFill>
                  <a:schemeClr val="bg1"/>
                </a:solidFill>
                <a:latin typeface="Open Sans" panose="020B0606030504020204" pitchFamily="34" charset="0"/>
                <a:cs typeface="+mn-ea"/>
                <a:sym typeface="+mn-lt"/>
              </a:rPr>
              <a:t>Clamp</a:t>
            </a:r>
            <a:endParaRPr lang="en-US" altLang="zh-CN" sz="5400" dirty="0">
              <a:solidFill>
                <a:schemeClr val="bg1"/>
              </a:solidFill>
              <a:latin typeface="Open Sans" panose="020B0606030504020204" pitchFamily="34" charset="0"/>
              <a:cs typeface="+mn-ea"/>
              <a:sym typeface="+mn-lt"/>
            </a:endParaRPr>
          </a:p>
        </p:txBody>
      </p:sp>
      <p:sp>
        <p:nvSpPr>
          <p:cNvPr id="6" name="文本框 5"/>
          <p:cNvSpPr txBox="1"/>
          <p:nvPr/>
        </p:nvSpPr>
        <p:spPr>
          <a:xfrm>
            <a:off x="18267464" y="1244430"/>
            <a:ext cx="1107996" cy="923330"/>
          </a:xfrm>
          <a:prstGeom prst="rect">
            <a:avLst/>
          </a:prstGeom>
          <a:noFill/>
        </p:spPr>
        <p:txBody>
          <a:bodyPr wrap="none" rtlCol="0">
            <a:spAutoFit/>
          </a:bodyPr>
          <a:lstStyle/>
          <a:p>
            <a:pPr algn="ctr"/>
            <a:r>
              <a:rPr lang="en-US" altLang="zh-CN" sz="5400" b="1" dirty="0">
                <a:solidFill>
                  <a:schemeClr val="bg1"/>
                </a:solidFill>
                <a:latin typeface="Open Sans" panose="020B0606030504020204" pitchFamily="34" charset="0"/>
                <a:cs typeface="+mn-ea"/>
                <a:sym typeface="+mn-lt"/>
              </a:rPr>
              <a:t>HT</a:t>
            </a:r>
            <a:endParaRPr lang="zh-CN" altLang="en-US" sz="5400" dirty="0">
              <a:latin typeface="Open Sans" panose="020B0606030504020204" pitchFamily="34" charset="0"/>
              <a:cs typeface="+mn-ea"/>
              <a:sym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103145" y="8096548"/>
            <a:ext cx="14278525" cy="14278525"/>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0" name="椭圆 9"/>
          <p:cNvSpPr/>
          <p:nvPr/>
        </p:nvSpPr>
        <p:spPr>
          <a:xfrm>
            <a:off x="4063756" y="8496286"/>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2" name="椭圆 11"/>
          <p:cNvSpPr/>
          <p:nvPr/>
        </p:nvSpPr>
        <p:spPr>
          <a:xfrm>
            <a:off x="2153472" y="12819731"/>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Titel 4"/>
          <p:cNvSpPr>
            <a:spLocks noGrp="1"/>
          </p:cNvSpPr>
          <p:nvPr>
            <p:ph type="title"/>
          </p:nvPr>
        </p:nvSpPr>
        <p:spPr>
          <a:xfrm>
            <a:off x="777665" y="1097360"/>
            <a:ext cx="21083586" cy="1659640"/>
          </a:xfrm>
          <a:prstGeom prst="rect">
            <a:avLst/>
          </a:prstGeom>
        </p:spPr>
        <p:txBody>
          <a:bodyPr>
            <a:noAutofit/>
          </a:bodyPr>
          <a:lstStyle/>
          <a:p>
            <a:r>
              <a:rPr lang="en-US" altLang="zh-CN" b="0" dirty="0">
                <a:ea typeface="+mn-ea"/>
                <a:cs typeface="+mn-ea"/>
                <a:sym typeface="+mn-lt"/>
              </a:rPr>
              <a:t>Faster cycle times</a:t>
            </a:r>
            <a:endParaRPr lang="en-US" altLang="zh-CN" b="0" dirty="0">
              <a:solidFill>
                <a:schemeClr val="tx1"/>
              </a:solidFill>
              <a:ea typeface="+mn-ea"/>
              <a:cs typeface="+mn-ea"/>
              <a:sym typeface="+mn-lt"/>
            </a:endParaRPr>
          </a:p>
        </p:txBody>
      </p:sp>
      <p:sp>
        <p:nvSpPr>
          <p:cNvPr id="2" name="Foliennummernplatzhalter 1">
            <a:extLst>
              <a:ext uri="{FF2B5EF4-FFF2-40B4-BE49-F238E27FC236}">
                <a16:creationId xmlns:a16="http://schemas.microsoft.com/office/drawing/2014/main" id="{87EA6C5D-84AD-A1E5-83BA-BC1816C60B3D}"/>
              </a:ext>
            </a:extLst>
          </p:cNvPr>
          <p:cNvSpPr>
            <a:spLocks noGrp="1"/>
          </p:cNvSpPr>
          <p:nvPr>
            <p:ph type="sldNum" sz="quarter" idx="4"/>
          </p:nvPr>
        </p:nvSpPr>
        <p:spPr>
          <a:xfrm>
            <a:off x="18118348" y="12978858"/>
            <a:ext cx="5486400" cy="761789"/>
          </a:xfrm>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36</a:t>
            </a:fld>
            <a:endParaRPr lang="de-DE" dirty="0">
              <a:latin typeface="微软雅黑" panose="020B0503020204020204" pitchFamily="34" charset="-122"/>
              <a:ea typeface="微软雅黑" panose="020B0503020204020204" pitchFamily="34" charset="-122"/>
            </a:endParaRPr>
          </a:p>
        </p:txBody>
      </p:sp>
      <p:sp>
        <p:nvSpPr>
          <p:cNvPr id="6" name="TextBox 28"/>
          <p:cNvSpPr txBox="1">
            <a:spLocks noChangeArrowheads="1"/>
          </p:cNvSpPr>
          <p:nvPr/>
        </p:nvSpPr>
        <p:spPr bwMode="auto">
          <a:xfrm>
            <a:off x="777977" y="4004666"/>
            <a:ext cx="10515911" cy="3567643"/>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Control optimization: multi-PID, hierarchical control, program task cycle speed up.</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Tuning optimization: parameter setting</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Short, reasonable power output overshoot</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Short open speed limit</a:t>
            </a:r>
            <a:endParaRPr lang="zh-CN" altLang="en-US" sz="2800" dirty="0">
              <a:latin typeface="Open Sans" panose="020B0606030504020204" pitchFamily="34" charset="0"/>
              <a:cs typeface="+mn-ea"/>
              <a:sym typeface="+mn-lt"/>
            </a:endParaRPr>
          </a:p>
        </p:txBody>
      </p:sp>
      <p:grpSp>
        <p:nvGrpSpPr>
          <p:cNvPr id="11" name="组合 10"/>
          <p:cNvGrpSpPr/>
          <p:nvPr/>
        </p:nvGrpSpPr>
        <p:grpSpPr>
          <a:xfrm>
            <a:off x="12799060" y="1725295"/>
            <a:ext cx="9777095" cy="8127365"/>
            <a:chOff x="19199" y="3228"/>
            <a:chExt cx="15397" cy="12799"/>
          </a:xfrm>
        </p:grpSpPr>
        <p:pic>
          <p:nvPicPr>
            <p:cNvPr id="5" name="图片 4"/>
            <p:cNvPicPr>
              <a:picLocks noChangeAspect="1"/>
            </p:cNvPicPr>
            <p:nvPr/>
          </p:nvPicPr>
          <p:blipFill>
            <a:blip r:embed="rId3"/>
            <a:srcRect/>
            <a:stretch>
              <a:fillRect/>
            </a:stretch>
          </p:blipFill>
          <p:spPr bwMode="auto">
            <a:xfrm>
              <a:off x="19199" y="4428"/>
              <a:ext cx="15397" cy="1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8"/>
            <p:cNvSpPr txBox="1">
              <a:spLocks noChangeArrowheads="1"/>
            </p:cNvSpPr>
            <p:nvPr/>
          </p:nvSpPr>
          <p:spPr bwMode="auto">
            <a:xfrm>
              <a:off x="20771" y="3228"/>
              <a:ext cx="12250" cy="902"/>
            </a:xfrm>
            <a:prstGeom prst="rect">
              <a:avLst/>
            </a:prstGeom>
          </p:spPr>
          <p:txBody>
            <a:bodyPr wrap="non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indent="0" algn="ctr">
                <a:buNone/>
              </a:pPr>
              <a:r>
                <a:rPr lang="en-US" altLang="zh-CN" sz="2800" dirty="0">
                  <a:latin typeface="Open Sans" panose="020B0606030504020204" pitchFamily="34" charset="0"/>
                  <a:cs typeface="+mn-ea"/>
                  <a:sym typeface="+mn-lt"/>
                </a:rPr>
                <a:t>Machine of 650T laboratory data: Dry cycle 3s</a:t>
              </a:r>
            </a:p>
          </p:txBody>
        </p:sp>
      </p:grpSp>
      <p:sp>
        <p:nvSpPr>
          <p:cNvPr id="28" name="椭圆 27"/>
          <p:cNvSpPr/>
          <p:nvPr/>
        </p:nvSpPr>
        <p:spPr>
          <a:xfrm>
            <a:off x="8312624" y="7572517"/>
            <a:ext cx="2981137" cy="2981137"/>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 name="文本框 2"/>
          <p:cNvSpPr txBox="1"/>
          <p:nvPr/>
        </p:nvSpPr>
        <p:spPr>
          <a:xfrm>
            <a:off x="8313259" y="8957550"/>
            <a:ext cx="2981137" cy="923330"/>
          </a:xfrm>
          <a:prstGeom prst="rect">
            <a:avLst/>
          </a:prstGeom>
        </p:spPr>
        <p:txBody>
          <a:bodyPr wrap="square">
            <a:spAutoFit/>
          </a:bodyPr>
          <a:lstStyle>
            <a:defPPr>
              <a:defRPr lang="en-US"/>
            </a:defPPr>
            <a:lvl1pPr marL="579755" indent="-579755">
              <a:lnSpc>
                <a:spcPct val="120000"/>
              </a:lnSpc>
              <a:spcAft>
                <a:spcPts val="1800"/>
              </a:spcAft>
              <a:buBlip>
                <a:blip r:embed="rId4"/>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gn="ctr">
              <a:lnSpc>
                <a:spcPct val="100000"/>
              </a:lnSpc>
              <a:spcBef>
                <a:spcPct val="0"/>
              </a:spcBef>
              <a:buNone/>
            </a:pPr>
            <a:r>
              <a:rPr lang="en-GB" altLang="zh-CN" sz="5400" b="1" dirty="0">
                <a:solidFill>
                  <a:schemeClr val="bg1"/>
                </a:solidFill>
                <a:latin typeface="Open Sans" panose="020B0606030504020204" pitchFamily="34" charset="0"/>
                <a:cs typeface="+mn-ea"/>
                <a:sym typeface="+mn-lt"/>
              </a:rPr>
              <a:t>Clamp</a:t>
            </a:r>
            <a:endParaRPr lang="en-US" altLang="zh-CN" sz="5400" dirty="0">
              <a:solidFill>
                <a:schemeClr val="bg1"/>
              </a:solidFill>
              <a:latin typeface="Open Sans" panose="020B0606030504020204" pitchFamily="34" charset="0"/>
              <a:cs typeface="+mn-ea"/>
              <a:sym typeface="+mn-lt"/>
            </a:endParaRPr>
          </a:p>
        </p:txBody>
      </p:sp>
      <p:sp>
        <p:nvSpPr>
          <p:cNvPr id="4" name="文本框 3"/>
          <p:cNvSpPr txBox="1"/>
          <p:nvPr/>
        </p:nvSpPr>
        <p:spPr>
          <a:xfrm>
            <a:off x="9249829" y="8096080"/>
            <a:ext cx="1107996" cy="923330"/>
          </a:xfrm>
          <a:prstGeom prst="rect">
            <a:avLst/>
          </a:prstGeom>
          <a:noFill/>
        </p:spPr>
        <p:txBody>
          <a:bodyPr wrap="none" rtlCol="0">
            <a:spAutoFit/>
          </a:bodyPr>
          <a:lstStyle/>
          <a:p>
            <a:pPr algn="ctr"/>
            <a:r>
              <a:rPr lang="en-US" altLang="zh-CN" sz="5400" b="1" dirty="0">
                <a:solidFill>
                  <a:schemeClr val="bg1"/>
                </a:solidFill>
                <a:latin typeface="Open Sans" panose="020B0606030504020204" pitchFamily="34" charset="0"/>
                <a:cs typeface="+mn-ea"/>
                <a:sym typeface="+mn-lt"/>
              </a:rPr>
              <a:t>HT</a:t>
            </a:r>
            <a:endParaRPr lang="zh-CN" altLang="en-US" sz="5400" dirty="0">
              <a:latin typeface="Open Sans" panose="020B0606030504020204" pitchFamily="34" charset="0"/>
              <a:cs typeface="+mn-ea"/>
              <a:sym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10" y="1778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4" name="椭圆 3"/>
          <p:cNvSpPr/>
          <p:nvPr/>
        </p:nvSpPr>
        <p:spPr>
          <a:xfrm>
            <a:off x="957989" y="8658377"/>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椭圆 6"/>
          <p:cNvSpPr/>
          <p:nvPr/>
        </p:nvSpPr>
        <p:spPr>
          <a:xfrm>
            <a:off x="-1706031" y="1889931"/>
            <a:ext cx="5434721" cy="5434721"/>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66" name="任意多边形: 形状 65"/>
          <p:cNvSpPr/>
          <p:nvPr/>
        </p:nvSpPr>
        <p:spPr>
          <a:xfrm>
            <a:off x="5942575" y="3121446"/>
            <a:ext cx="18517943" cy="11173674"/>
          </a:xfrm>
          <a:custGeom>
            <a:avLst/>
            <a:gdLst>
              <a:gd name="connsiteX0" fmla="*/ 12148595 w 18517943"/>
              <a:gd name="connsiteY0" fmla="*/ 0 h 11173674"/>
              <a:gd name="connsiteX1" fmla="*/ 18470177 w 18517943"/>
              <a:gd name="connsiteY1" fmla="*/ 1764962 h 11173674"/>
              <a:gd name="connsiteX2" fmla="*/ 18517943 w 18517943"/>
              <a:gd name="connsiteY2" fmla="*/ 1795583 h 11173674"/>
              <a:gd name="connsiteX3" fmla="*/ 18517943 w 18517943"/>
              <a:gd name="connsiteY3" fmla="*/ 11173674 h 11173674"/>
              <a:gd name="connsiteX4" fmla="*/ 0 w 18517943"/>
              <a:gd name="connsiteY4" fmla="*/ 11173674 h 11173674"/>
              <a:gd name="connsiteX5" fmla="*/ 20331 w 18517943"/>
              <a:gd name="connsiteY5" fmla="*/ 10944725 h 11173674"/>
              <a:gd name="connsiteX6" fmla="*/ 12148595 w 18517943"/>
              <a:gd name="connsiteY6" fmla="*/ 0 h 111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7943" h="11173674">
                <a:moveTo>
                  <a:pt x="12148595" y="0"/>
                </a:moveTo>
                <a:cubicBezTo>
                  <a:pt x="14463069" y="0"/>
                  <a:pt x="16626905" y="644961"/>
                  <a:pt x="18470177" y="1764962"/>
                </a:cubicBezTo>
                <a:lnTo>
                  <a:pt x="18517943" y="1795583"/>
                </a:lnTo>
                <a:lnTo>
                  <a:pt x="18517943" y="11173674"/>
                </a:lnTo>
                <a:lnTo>
                  <a:pt x="0" y="11173674"/>
                </a:lnTo>
                <a:lnTo>
                  <a:pt x="20331" y="10944725"/>
                </a:lnTo>
                <a:cubicBezTo>
                  <a:pt x="644642" y="4797236"/>
                  <a:pt x="5836391" y="0"/>
                  <a:pt x="12148595"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Open Sans" panose="020B0606030504020204" pitchFamily="34" charset="0"/>
              <a:cs typeface="+mn-ea"/>
              <a:sym typeface="+mn-lt"/>
            </a:endParaRPr>
          </a:p>
        </p:txBody>
      </p:sp>
      <p:sp>
        <p:nvSpPr>
          <p:cNvPr id="6" name="TextBox 28"/>
          <p:cNvSpPr txBox="1">
            <a:spLocks noChangeArrowheads="1"/>
          </p:cNvSpPr>
          <p:nvPr/>
        </p:nvSpPr>
        <p:spPr bwMode="auto">
          <a:xfrm>
            <a:off x="958005" y="4004666"/>
            <a:ext cx="8808343" cy="3557192"/>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Control optimization: multi-PID, hierarchical control, program task cycle speed up</a:t>
            </a:r>
          </a:p>
          <a:p>
            <a:pPr marL="457200" indent="-457200">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Tuning optimization: parameter setting</a:t>
            </a:r>
          </a:p>
          <a:p>
            <a:pPr marL="457200" indent="-457200">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Short, reasonable power output overshoot</a:t>
            </a:r>
          </a:p>
          <a:p>
            <a:pPr marL="457200" indent="-457200">
              <a:buClr>
                <a:srgbClr val="30903A"/>
              </a:buClr>
              <a:buFont typeface="Wingdings" panose="05000000000000000000" pitchFamily="2" charset="2"/>
              <a:buChar char="l"/>
            </a:pPr>
            <a:r>
              <a:rPr lang="en-US" altLang="zh-CN" sz="2800" dirty="0">
                <a:solidFill>
                  <a:schemeClr val="bg1"/>
                </a:solidFill>
                <a:latin typeface="Open Sans" panose="020B0606030504020204" pitchFamily="34" charset="0"/>
                <a:cs typeface="+mn-ea"/>
                <a:sym typeface="+mn-lt"/>
              </a:rPr>
              <a:t>Short open speed limit</a:t>
            </a:r>
          </a:p>
        </p:txBody>
      </p:sp>
      <p:graphicFrame>
        <p:nvGraphicFramePr>
          <p:cNvPr id="10" name="表格 9"/>
          <p:cNvGraphicFramePr>
            <a:graphicFrameLocks noGrp="1"/>
          </p:cNvGraphicFramePr>
          <p:nvPr>
            <p:custDataLst>
              <p:tags r:id="rId1"/>
            </p:custDataLst>
            <p:extLst>
              <p:ext uri="{D42A27DB-BD31-4B8C-83A1-F6EECF244321}">
                <p14:modId xmlns:p14="http://schemas.microsoft.com/office/powerpoint/2010/main" val="328591479"/>
              </p:ext>
            </p:extLst>
          </p:nvPr>
        </p:nvGraphicFramePr>
        <p:xfrm>
          <a:off x="10739480" y="6382539"/>
          <a:ext cx="12875584" cy="6610720"/>
        </p:xfrm>
        <a:graphic>
          <a:graphicData uri="http://schemas.openxmlformats.org/drawingml/2006/table">
            <a:tbl>
              <a:tblPr>
                <a:tableStyleId>{5C22544A-7EE6-4342-B048-85BDC9FD1C3A}</a:tableStyleId>
              </a:tblPr>
              <a:tblGrid>
                <a:gridCol w="5150174">
                  <a:extLst>
                    <a:ext uri="{9D8B030D-6E8A-4147-A177-3AD203B41FA5}">
                      <a16:colId xmlns:a16="http://schemas.microsoft.com/office/drawing/2014/main" val="20000"/>
                    </a:ext>
                  </a:extLst>
                </a:gridCol>
                <a:gridCol w="3843020">
                  <a:extLst>
                    <a:ext uri="{9D8B030D-6E8A-4147-A177-3AD203B41FA5}">
                      <a16:colId xmlns:a16="http://schemas.microsoft.com/office/drawing/2014/main" val="20001"/>
                    </a:ext>
                  </a:extLst>
                </a:gridCol>
                <a:gridCol w="3882390">
                  <a:extLst>
                    <a:ext uri="{9D8B030D-6E8A-4147-A177-3AD203B41FA5}">
                      <a16:colId xmlns:a16="http://schemas.microsoft.com/office/drawing/2014/main" val="20002"/>
                    </a:ext>
                  </a:extLst>
                </a:gridCol>
              </a:tblGrid>
              <a:tr h="1430655">
                <a:tc rowSpan="2">
                  <a:txBody>
                    <a:bodyPr/>
                    <a:lstStyle/>
                    <a:p>
                      <a:pPr algn="ctr" fontAlgn="ctr"/>
                      <a:r>
                        <a:rPr lang="en-US" altLang="zh-CN" sz="3600" u="none" strike="noStrike" dirty="0">
                          <a:effectLst/>
                          <a:latin typeface="Open Sans" panose="020B0606030504020204" pitchFamily="34" charset="0"/>
                          <a:ea typeface="+mn-ea"/>
                          <a:cs typeface="+mn-ea"/>
                          <a:sym typeface="+mn-lt"/>
                        </a:rPr>
                        <a:t>Tons(t)</a:t>
                      </a:r>
                      <a:endParaRPr lang="zh-CN" altLang="en-US"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gridSpan="2">
                  <a:txBody>
                    <a:bodyPr/>
                    <a:lstStyle/>
                    <a:p>
                      <a:pPr algn="ctr" fontAlgn="ctr"/>
                      <a:r>
                        <a:rPr lang="en-US" altLang="zh-CN" sz="3600" u="none" strike="noStrike" dirty="0">
                          <a:effectLst/>
                          <a:latin typeface="Open Sans" panose="020B0606030504020204" pitchFamily="34" charset="0"/>
                          <a:ea typeface="+mn-ea"/>
                          <a:cs typeface="+mn-ea"/>
                          <a:sym typeface="+mn-lt"/>
                        </a:rPr>
                        <a:t>Cycle (</a:t>
                      </a:r>
                      <a:r>
                        <a:rPr lang="en-US" sz="3600" u="none" strike="noStrike" dirty="0">
                          <a:effectLst/>
                          <a:latin typeface="Open Sans" panose="020B0606030504020204" pitchFamily="34" charset="0"/>
                          <a:ea typeface="+mn-ea"/>
                          <a:cs typeface="+mn-ea"/>
                          <a:sym typeface="+mn-lt"/>
                        </a:rPr>
                        <a:t>s)</a:t>
                      </a:r>
                      <a:endParaRPr lang="en-US"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hMerge="1">
                  <a:txBody>
                    <a:bodyPr/>
                    <a:lstStyle/>
                    <a:p>
                      <a:endParaRPr lang="de-DE"/>
                    </a:p>
                  </a:txBody>
                  <a:tcPr/>
                </a:tc>
                <a:extLst>
                  <a:ext uri="{0D108BD9-81ED-4DB2-BD59-A6C34878D82A}">
                    <a16:rowId xmlns:a16="http://schemas.microsoft.com/office/drawing/2014/main" val="10000"/>
                  </a:ext>
                </a:extLst>
              </a:tr>
              <a:tr h="1585966">
                <a:tc vMerge="1">
                  <a:txBody>
                    <a:bodyPr/>
                    <a:lstStyle/>
                    <a:p>
                      <a:endParaRPr lang="de-DE"/>
                    </a:p>
                  </a:txBody>
                  <a:tcPr/>
                </a:tc>
                <a:tc>
                  <a:txBody>
                    <a:bodyPr/>
                    <a:lstStyle/>
                    <a:p>
                      <a:pPr algn="ctr" fontAlgn="ctr"/>
                      <a:r>
                        <a:rPr lang="en-US" altLang="zh-CN" sz="3600" u="none" strike="noStrike" dirty="0">
                          <a:effectLst/>
                          <a:latin typeface="Open Sans" panose="020B0606030504020204" pitchFamily="34" charset="0"/>
                          <a:ea typeface="+mn-ea"/>
                          <a:cs typeface="+mn-ea"/>
                          <a:sym typeface="+mn-lt"/>
                        </a:rPr>
                        <a:t>JU III</a:t>
                      </a:r>
                    </a:p>
                  </a:txBody>
                  <a:tcPr marL="0" marR="0" marT="0" marB="0" anchor="ctr"/>
                </a:tc>
                <a:tc>
                  <a:txBody>
                    <a:bodyPr/>
                    <a:lstStyle/>
                    <a:p>
                      <a:pPr algn="ctr" fontAlgn="b"/>
                      <a:r>
                        <a:rPr lang="en-US" altLang="zh-CN" sz="3600" u="none" strike="noStrike" dirty="0">
                          <a:solidFill>
                            <a:schemeClr val="bg1"/>
                          </a:solidFill>
                          <a:effectLst/>
                          <a:latin typeface="Open Sans" panose="020B0606030504020204" pitchFamily="34" charset="0"/>
                          <a:ea typeface="+mn-ea"/>
                          <a:cs typeface="+mn-ea"/>
                          <a:sym typeface="+mn-lt"/>
                        </a:rPr>
                        <a:t>JU V</a:t>
                      </a:r>
                    </a:p>
                    <a:p>
                      <a:pPr algn="ctr" fontAlgn="b"/>
                      <a:r>
                        <a:rPr lang="en-US" altLang="zh-CN" sz="2400" b="0" i="0" u="none" strike="noStrike" dirty="0">
                          <a:solidFill>
                            <a:schemeClr val="bg1"/>
                          </a:solidFill>
                          <a:effectLst/>
                          <a:latin typeface="Open Sans" panose="020B0606030504020204" pitchFamily="34" charset="0"/>
                          <a:ea typeface="+mn-ea"/>
                          <a:cs typeface="+mn-ea"/>
                          <a:sym typeface="+mn-lt"/>
                        </a:rPr>
                        <a:t>Open</a:t>
                      </a:r>
                      <a:r>
                        <a:rPr lang="zh-CN" altLang="en-US" sz="2400" b="0" i="0" u="none" strike="noStrike" dirty="0">
                          <a:solidFill>
                            <a:schemeClr val="bg1"/>
                          </a:solidFill>
                          <a:effectLst/>
                          <a:latin typeface="Open Sans" panose="020B0606030504020204" pitchFamily="34" charset="0"/>
                          <a:ea typeface="+mn-ea"/>
                          <a:cs typeface="+mn-ea"/>
                          <a:sym typeface="+mn-lt"/>
                        </a:rPr>
                        <a:t> </a:t>
                      </a:r>
                      <a:r>
                        <a:rPr lang="en-US" altLang="zh-CN" sz="2400" b="0" i="0" u="none" strike="noStrike" dirty="0">
                          <a:solidFill>
                            <a:schemeClr val="bg1"/>
                          </a:solidFill>
                          <a:effectLst/>
                          <a:latin typeface="Open Sans" panose="020B0606030504020204" pitchFamily="34" charset="0"/>
                          <a:ea typeface="+mn-ea"/>
                          <a:cs typeface="+mn-ea"/>
                          <a:sym typeface="+mn-lt"/>
                        </a:rPr>
                        <a:t>loop</a:t>
                      </a:r>
                      <a:r>
                        <a:rPr lang="zh-CN" altLang="en-US" sz="2400" b="0" i="0" u="none" strike="noStrike" dirty="0">
                          <a:solidFill>
                            <a:schemeClr val="bg1"/>
                          </a:solidFill>
                          <a:effectLst/>
                          <a:latin typeface="Open Sans" panose="020B0606030504020204" pitchFamily="34" charset="0"/>
                          <a:ea typeface="+mn-ea"/>
                          <a:cs typeface="+mn-ea"/>
                          <a:sym typeface="+mn-lt"/>
                        </a:rPr>
                        <a:t>  </a:t>
                      </a:r>
                      <a:r>
                        <a:rPr lang="en-US" altLang="zh-CN" sz="2400" b="0" i="0" u="none" strike="noStrike" dirty="0">
                          <a:solidFill>
                            <a:schemeClr val="bg1"/>
                          </a:solidFill>
                          <a:effectLst/>
                          <a:latin typeface="Open Sans" panose="020B0606030504020204" pitchFamily="34" charset="0"/>
                          <a:ea typeface="+mn-ea"/>
                          <a:cs typeface="+mn-ea"/>
                          <a:sym typeface="+mn-lt"/>
                        </a:rPr>
                        <a:t>Closed loop</a:t>
                      </a:r>
                    </a:p>
                  </a:txBody>
                  <a:tcPr marL="0" marR="0" marT="0" marB="0" anchor="ctr">
                    <a:solidFill>
                      <a:srgbClr val="C00000"/>
                    </a:solidFill>
                  </a:tcPr>
                </a:tc>
                <a:extLst>
                  <a:ext uri="{0D108BD9-81ED-4DB2-BD59-A6C34878D82A}">
                    <a16:rowId xmlns:a16="http://schemas.microsoft.com/office/drawing/2014/main" val="10001"/>
                  </a:ext>
                </a:extLst>
              </a:tr>
              <a:tr h="1198033">
                <a:tc>
                  <a:txBody>
                    <a:bodyPr/>
                    <a:lstStyle/>
                    <a:p>
                      <a:pPr algn="ctr" fontAlgn="ctr"/>
                      <a:r>
                        <a:rPr lang="en-US" altLang="zh-CN" sz="3600" u="none" strike="noStrike" dirty="0">
                          <a:effectLst/>
                          <a:latin typeface="Open Sans" panose="020B0606030504020204" pitchFamily="34" charset="0"/>
                          <a:ea typeface="+mn-ea"/>
                          <a:cs typeface="+mn-ea"/>
                          <a:sym typeface="+mn-lt"/>
                        </a:rPr>
                        <a:t>750</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ctr"/>
                      <a:r>
                        <a:rPr lang="en-US" altLang="zh-CN" sz="3600" u="none" strike="noStrike" dirty="0">
                          <a:effectLst/>
                          <a:latin typeface="Open Sans" panose="020B0606030504020204" pitchFamily="34" charset="0"/>
                          <a:ea typeface="+mn-ea"/>
                          <a:cs typeface="+mn-ea"/>
                          <a:sym typeface="+mn-lt"/>
                        </a:rPr>
                        <a:t>4.5</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b"/>
                      <a:r>
                        <a:rPr lang="en-US" altLang="zh-CN" sz="3600" u="none" strike="noStrike" dirty="0">
                          <a:solidFill>
                            <a:schemeClr val="bg1"/>
                          </a:solidFill>
                          <a:effectLst/>
                          <a:latin typeface="Open Sans" panose="020B0606030504020204" pitchFamily="34" charset="0"/>
                          <a:ea typeface="+mn-ea"/>
                          <a:cs typeface="+mn-ea"/>
                          <a:sym typeface="+mn-lt"/>
                        </a:rPr>
                        <a:t>4.5       4.5</a:t>
                      </a:r>
                      <a:endParaRPr lang="en-US" altLang="zh-CN" sz="3600" b="0" i="0" u="none" strike="noStrike" dirty="0">
                        <a:solidFill>
                          <a:schemeClr val="bg1"/>
                        </a:solidFill>
                        <a:effectLst/>
                        <a:latin typeface="Open Sans" panose="020B0606030504020204" pitchFamily="34" charset="0"/>
                        <a:ea typeface="+mn-ea"/>
                        <a:cs typeface="+mn-ea"/>
                        <a:sym typeface="+mn-lt"/>
                      </a:endParaRPr>
                    </a:p>
                  </a:txBody>
                  <a:tcPr marL="0" marR="0" marT="0" marB="0" anchor="ctr">
                    <a:solidFill>
                      <a:srgbClr val="183D83"/>
                    </a:solidFill>
                  </a:tcPr>
                </a:tc>
                <a:extLst>
                  <a:ext uri="{0D108BD9-81ED-4DB2-BD59-A6C34878D82A}">
                    <a16:rowId xmlns:a16="http://schemas.microsoft.com/office/drawing/2014/main" val="10002"/>
                  </a:ext>
                </a:extLst>
              </a:tr>
              <a:tr h="1198033">
                <a:tc>
                  <a:txBody>
                    <a:bodyPr/>
                    <a:lstStyle/>
                    <a:p>
                      <a:pPr algn="ctr" fontAlgn="ctr"/>
                      <a:r>
                        <a:rPr lang="en-US" altLang="zh-CN" sz="3600" u="none" strike="noStrike" dirty="0">
                          <a:effectLst/>
                          <a:latin typeface="Open Sans" panose="020B0606030504020204" pitchFamily="34" charset="0"/>
                          <a:ea typeface="+mn-ea"/>
                          <a:cs typeface="+mn-ea"/>
                          <a:sym typeface="+mn-lt"/>
                        </a:rPr>
                        <a:t>1400</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ctr"/>
                      <a:r>
                        <a:rPr lang="en-US" altLang="zh-CN" sz="3600" u="none" strike="noStrike" dirty="0">
                          <a:effectLst/>
                          <a:latin typeface="Open Sans" panose="020B0606030504020204" pitchFamily="34" charset="0"/>
                          <a:ea typeface="+mn-ea"/>
                          <a:cs typeface="+mn-ea"/>
                          <a:sym typeface="+mn-lt"/>
                        </a:rPr>
                        <a:t>6.5</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b"/>
                      <a:r>
                        <a:rPr lang="en-US" altLang="zh-CN" sz="3600" u="none" strike="noStrike" dirty="0">
                          <a:solidFill>
                            <a:schemeClr val="bg1"/>
                          </a:solidFill>
                          <a:effectLst/>
                          <a:latin typeface="Open Sans" panose="020B0606030504020204" pitchFamily="34" charset="0"/>
                          <a:ea typeface="+mn-ea"/>
                          <a:cs typeface="+mn-ea"/>
                          <a:sym typeface="+mn-lt"/>
                        </a:rPr>
                        <a:t>5.87     5.89</a:t>
                      </a:r>
                      <a:endParaRPr lang="en-US" altLang="zh-CN" sz="3600" b="0" i="0" u="none" strike="noStrike" dirty="0">
                        <a:solidFill>
                          <a:schemeClr val="bg1"/>
                        </a:solidFill>
                        <a:effectLst/>
                        <a:latin typeface="Open Sans" panose="020B0606030504020204" pitchFamily="34" charset="0"/>
                        <a:ea typeface="+mn-ea"/>
                        <a:cs typeface="+mn-ea"/>
                        <a:sym typeface="+mn-lt"/>
                      </a:endParaRPr>
                    </a:p>
                  </a:txBody>
                  <a:tcPr marL="0" marR="0" marT="0" marB="0" anchor="ctr">
                    <a:solidFill>
                      <a:srgbClr val="183D83"/>
                    </a:solidFill>
                  </a:tcPr>
                </a:tc>
                <a:extLst>
                  <a:ext uri="{0D108BD9-81ED-4DB2-BD59-A6C34878D82A}">
                    <a16:rowId xmlns:a16="http://schemas.microsoft.com/office/drawing/2014/main" val="10003"/>
                  </a:ext>
                </a:extLst>
              </a:tr>
              <a:tr h="1198033">
                <a:tc>
                  <a:txBody>
                    <a:bodyPr/>
                    <a:lstStyle/>
                    <a:p>
                      <a:pPr algn="ctr" fontAlgn="ctr"/>
                      <a:r>
                        <a:rPr lang="en-US" altLang="zh-CN" sz="3600" u="none" strike="noStrike" dirty="0">
                          <a:effectLst/>
                          <a:latin typeface="Open Sans" panose="020B0606030504020204" pitchFamily="34" charset="0"/>
                          <a:ea typeface="+mn-ea"/>
                          <a:cs typeface="+mn-ea"/>
                          <a:sym typeface="+mn-lt"/>
                        </a:rPr>
                        <a:t>1850</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ctr"/>
                      <a:r>
                        <a:rPr lang="en-US" altLang="zh-CN" sz="3600" u="none" strike="noStrike" dirty="0">
                          <a:effectLst/>
                          <a:latin typeface="Open Sans" panose="020B0606030504020204" pitchFamily="34" charset="0"/>
                          <a:ea typeface="+mn-ea"/>
                          <a:cs typeface="+mn-ea"/>
                          <a:sym typeface="+mn-lt"/>
                        </a:rPr>
                        <a:t>7</a:t>
                      </a:r>
                      <a:endParaRPr lang="en-US" altLang="zh-CN" sz="3600" b="0" i="0" u="none" strike="noStrike" dirty="0">
                        <a:solidFill>
                          <a:srgbClr val="000000"/>
                        </a:solidFill>
                        <a:effectLst/>
                        <a:latin typeface="Open Sans" panose="020B0606030504020204" pitchFamily="34" charset="0"/>
                        <a:ea typeface="+mn-ea"/>
                        <a:cs typeface="+mn-ea"/>
                        <a:sym typeface="+mn-lt"/>
                      </a:endParaRPr>
                    </a:p>
                  </a:txBody>
                  <a:tcPr marL="0" marR="0" marT="0" marB="0" anchor="ctr"/>
                </a:tc>
                <a:tc>
                  <a:txBody>
                    <a:bodyPr/>
                    <a:lstStyle/>
                    <a:p>
                      <a:pPr algn="ctr" fontAlgn="b"/>
                      <a:r>
                        <a:rPr lang="en-US" altLang="zh-CN" sz="3600" u="none" strike="noStrike" dirty="0">
                          <a:solidFill>
                            <a:schemeClr val="bg1"/>
                          </a:solidFill>
                          <a:effectLst/>
                          <a:latin typeface="Open Sans" panose="020B0606030504020204" pitchFamily="34" charset="0"/>
                          <a:ea typeface="+mn-ea"/>
                          <a:cs typeface="+mn-ea"/>
                          <a:sym typeface="+mn-lt"/>
                        </a:rPr>
                        <a:t>6.2</a:t>
                      </a:r>
                      <a:r>
                        <a:rPr lang="en-US" altLang="zh-CN" sz="3600" u="none" strike="noStrike" baseline="0" dirty="0">
                          <a:solidFill>
                            <a:schemeClr val="bg1"/>
                          </a:solidFill>
                          <a:effectLst/>
                          <a:latin typeface="Open Sans" panose="020B0606030504020204" pitchFamily="34" charset="0"/>
                          <a:ea typeface="+mn-ea"/>
                          <a:cs typeface="+mn-ea"/>
                          <a:sym typeface="+mn-lt"/>
                        </a:rPr>
                        <a:t>         </a:t>
                      </a:r>
                      <a:r>
                        <a:rPr lang="en-US" altLang="zh-CN" sz="3600" u="none" strike="noStrike" dirty="0">
                          <a:solidFill>
                            <a:schemeClr val="bg1"/>
                          </a:solidFill>
                          <a:effectLst/>
                          <a:latin typeface="Open Sans" panose="020B0606030504020204" pitchFamily="34" charset="0"/>
                          <a:ea typeface="+mn-ea"/>
                          <a:cs typeface="+mn-ea"/>
                          <a:sym typeface="+mn-lt"/>
                        </a:rPr>
                        <a:t>6.5</a:t>
                      </a:r>
                      <a:endParaRPr lang="en-US" altLang="zh-CN" sz="3600" b="0" i="0" u="none" strike="noStrike" dirty="0">
                        <a:solidFill>
                          <a:schemeClr val="bg1"/>
                        </a:solidFill>
                        <a:effectLst/>
                        <a:latin typeface="Open Sans" panose="020B0606030504020204" pitchFamily="34" charset="0"/>
                        <a:ea typeface="+mn-ea"/>
                        <a:cs typeface="+mn-ea"/>
                        <a:sym typeface="+mn-lt"/>
                      </a:endParaRPr>
                    </a:p>
                  </a:txBody>
                  <a:tcPr marL="0" marR="0" marT="0" marB="0" anchor="ctr">
                    <a:solidFill>
                      <a:srgbClr val="183D83"/>
                    </a:solidFill>
                  </a:tcPr>
                </a:tc>
                <a:extLst>
                  <a:ext uri="{0D108BD9-81ED-4DB2-BD59-A6C34878D82A}">
                    <a16:rowId xmlns:a16="http://schemas.microsoft.com/office/drawing/2014/main" val="10004"/>
                  </a:ext>
                </a:extLst>
              </a:tr>
            </a:tbl>
          </a:graphicData>
        </a:graphic>
      </p:graphicFrame>
      <p:sp>
        <p:nvSpPr>
          <p:cNvPr id="5" name="Titel 4"/>
          <p:cNvSpPr txBox="1"/>
          <p:nvPr/>
        </p:nvSpPr>
        <p:spPr>
          <a:xfrm>
            <a:off x="930065" y="1249760"/>
            <a:ext cx="21083586" cy="16596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600" b="1" i="0" kern="120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defRPr>
            </a:lvl1pPr>
          </a:lstStyle>
          <a:p>
            <a:r>
              <a:rPr lang="en-US" altLang="zh-CN" sz="6000" b="0" dirty="0">
                <a:solidFill>
                  <a:schemeClr val="bg1"/>
                </a:solidFill>
                <a:latin typeface="Open Sans" panose="020B0606030504020204" pitchFamily="34" charset="0"/>
                <a:ea typeface="+mn-ea"/>
                <a:cs typeface="+mn-ea"/>
                <a:sym typeface="+mn-lt"/>
              </a:rPr>
              <a:t>High efficiency: </a:t>
            </a:r>
          </a:p>
          <a:p>
            <a:r>
              <a:rPr lang="en-US" altLang="zh-CN" sz="6000" b="0" dirty="0">
                <a:solidFill>
                  <a:schemeClr val="bg1"/>
                </a:solidFill>
                <a:latin typeface="Open Sans" panose="020B0606030504020204" pitchFamily="34" charset="0"/>
                <a:ea typeface="+mn-ea"/>
                <a:cs typeface="+mn-ea"/>
                <a:sym typeface="+mn-lt"/>
              </a:rPr>
              <a:t>the dry cycle is shortened, and the machine runs faster</a:t>
            </a:r>
          </a:p>
        </p:txBody>
      </p:sp>
      <p:sp>
        <p:nvSpPr>
          <p:cNvPr id="2" name="Foliennummernplatzhalter 1">
            <a:extLst>
              <a:ext uri="{FF2B5EF4-FFF2-40B4-BE49-F238E27FC236}">
                <a16:creationId xmlns:a16="http://schemas.microsoft.com/office/drawing/2014/main" id="{FDFB1046-0331-38F4-65F9-01EBE07B3442}"/>
              </a:ext>
            </a:extLst>
          </p:cNvPr>
          <p:cNvSpPr>
            <a:spLocks noGrp="1"/>
          </p:cNvSpPr>
          <p:nvPr>
            <p:ph type="sldNum" sz="quarter" idx="4"/>
          </p:nvPr>
        </p:nvSpPr>
        <p:spPr>
          <a:xfrm>
            <a:off x="18118348" y="12978858"/>
            <a:ext cx="5486400" cy="761789"/>
          </a:xfrm>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37</a:t>
            </a:fld>
            <a:endParaRPr lang="de-DE"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CBB7ED01-4C72-3B20-1A11-6AF7B88FBA20}"/>
              </a:ext>
            </a:extLst>
          </p:cNvPr>
          <p:cNvSpPr/>
          <p:nvPr/>
        </p:nvSpPr>
        <p:spPr>
          <a:xfrm>
            <a:off x="13519000" y="3971588"/>
            <a:ext cx="14278525" cy="14278525"/>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5" name="椭圆 4">
            <a:extLst>
              <a:ext uri="{FF2B5EF4-FFF2-40B4-BE49-F238E27FC236}">
                <a16:creationId xmlns:a16="http://schemas.microsoft.com/office/drawing/2014/main" id="{9232B97A-BC4B-D0F4-2F2C-49DDB1E97828}"/>
              </a:ext>
            </a:extLst>
          </p:cNvPr>
          <p:cNvSpPr/>
          <p:nvPr/>
        </p:nvSpPr>
        <p:spPr>
          <a:xfrm>
            <a:off x="18177901" y="5198731"/>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6" name="椭圆 5">
            <a:extLst>
              <a:ext uri="{FF2B5EF4-FFF2-40B4-BE49-F238E27FC236}">
                <a16:creationId xmlns:a16="http://schemas.microsoft.com/office/drawing/2014/main" id="{C695D877-6AF1-F5BB-F127-84C44EBBBBDF}"/>
              </a:ext>
            </a:extLst>
          </p:cNvPr>
          <p:cNvSpPr/>
          <p:nvPr/>
        </p:nvSpPr>
        <p:spPr>
          <a:xfrm>
            <a:off x="16313337" y="9513286"/>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24" name="标题 2"/>
          <p:cNvSpPr>
            <a:spLocks noGrp="1"/>
          </p:cNvSpPr>
          <p:nvPr>
            <p:ph type="title"/>
          </p:nvPr>
        </p:nvSpPr>
        <p:spPr/>
        <p:txBody>
          <a:bodyPr/>
          <a:lstStyle/>
          <a:p>
            <a:r>
              <a:rPr kumimoji="1" lang="en-US" altLang="zh-CN" dirty="0"/>
              <a:t>Non-Welding Technology</a:t>
            </a:r>
            <a:endParaRPr kumimoji="1" lang="zh-CN" altLang="en-US" dirty="0"/>
          </a:p>
        </p:txBody>
      </p:sp>
      <p:sp>
        <p:nvSpPr>
          <p:cNvPr id="7" name="Foliennummernplatzhalter 6">
            <a:extLst>
              <a:ext uri="{FF2B5EF4-FFF2-40B4-BE49-F238E27FC236}">
                <a16:creationId xmlns:a16="http://schemas.microsoft.com/office/drawing/2014/main" id="{421A366E-2A97-E366-FCD2-FC75DFF44993}"/>
              </a:ext>
            </a:extLst>
          </p:cNvPr>
          <p:cNvSpPr>
            <a:spLocks noGrp="1"/>
          </p:cNvSpPr>
          <p:nvPr>
            <p:ph type="sldNum" sz="quarter" idx="4"/>
          </p:nvPr>
        </p:nvSpPr>
        <p:spPr/>
        <p:txBody>
          <a:bodyPr/>
          <a:lstStyle/>
          <a:p>
            <a:fld id="{92562EE1-1060-1C4E-BF22-4AEF63B495AB}" type="slidenum">
              <a:rPr lang="en-US" smtClean="0"/>
              <a:pPr/>
              <a:t>38</a:t>
            </a:fld>
            <a:endParaRPr lang="en-US" dirty="0"/>
          </a:p>
        </p:txBody>
      </p:sp>
      <p:pic>
        <p:nvPicPr>
          <p:cNvPr id="29" name="Picture 2"/>
          <p:cNvPicPr>
            <a:picLocks noChangeAspect="1" noChangeArrowheads="1"/>
          </p:cNvPicPr>
          <p:nvPr/>
        </p:nvPicPr>
        <p:blipFill>
          <a:blip r:embed="rId3"/>
          <a:srcRect/>
          <a:stretch>
            <a:fillRect/>
          </a:stretch>
        </p:blipFill>
        <p:spPr bwMode="auto">
          <a:xfrm>
            <a:off x="2827648" y="6827469"/>
            <a:ext cx="7493866" cy="4440809"/>
          </a:xfrm>
          <a:prstGeom prst="rect">
            <a:avLst/>
          </a:prstGeom>
          <a:noFill/>
          <a:extLst>
            <a:ext uri="{909E8E84-426E-40DD-AFC4-6F175D3DCCD1}">
              <a14:hiddenFill xmlns:a14="http://schemas.microsoft.com/office/drawing/2010/main">
                <a:solidFill>
                  <a:srgbClr val="FFFFFF"/>
                </a:solidFill>
              </a14:hiddenFill>
            </a:ext>
          </a:extLst>
        </p:spPr>
      </p:pic>
      <p:sp>
        <p:nvSpPr>
          <p:cNvPr id="3" name="弧形 2">
            <a:extLst>
              <a:ext uri="{FF2B5EF4-FFF2-40B4-BE49-F238E27FC236}">
                <a16:creationId xmlns:a16="http://schemas.microsoft.com/office/drawing/2014/main" id="{FA1EF8FA-2A12-13EC-D2A4-FE61DEC96B49}"/>
              </a:ext>
            </a:extLst>
          </p:cNvPr>
          <p:cNvSpPr/>
          <p:nvPr/>
        </p:nvSpPr>
        <p:spPr>
          <a:xfrm rot="20163106">
            <a:off x="7102865" y="5662681"/>
            <a:ext cx="4999801" cy="3663334"/>
          </a:xfrm>
          <a:prstGeom prst="arc">
            <a:avLst>
              <a:gd name="adj1" fmla="val 13074886"/>
              <a:gd name="adj2" fmla="val 20429537"/>
            </a:avLst>
          </a:prstGeom>
          <a:ln w="152400">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71BDEE8B-0318-66F8-7928-CB9391C7E1FD}"/>
              </a:ext>
            </a:extLst>
          </p:cNvPr>
          <p:cNvSpPr/>
          <p:nvPr/>
        </p:nvSpPr>
        <p:spPr>
          <a:xfrm>
            <a:off x="12089287" y="3245876"/>
            <a:ext cx="8496944" cy="8496944"/>
          </a:xfrm>
          <a:prstGeom prst="ellipse">
            <a:avLst/>
          </a:prstGeom>
          <a:blipFill>
            <a:blip r:embed="rId4"/>
            <a:stretch>
              <a:fillRect/>
            </a:stretch>
          </a:blipFill>
          <a:ln w="12700">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8" name="TextBox 28">
            <a:extLst>
              <a:ext uri="{FF2B5EF4-FFF2-40B4-BE49-F238E27FC236}">
                <a16:creationId xmlns:a16="http://schemas.microsoft.com/office/drawing/2014/main" id="{17CA2D76-EE2C-F667-A2C4-668AF0B1D5CB}"/>
              </a:ext>
            </a:extLst>
          </p:cNvPr>
          <p:cNvSpPr txBox="1">
            <a:spLocks noChangeArrowheads="1"/>
          </p:cNvSpPr>
          <p:nvPr/>
        </p:nvSpPr>
        <p:spPr bwMode="auto">
          <a:xfrm>
            <a:off x="1354872" y="3041576"/>
            <a:ext cx="11449271" cy="2537361"/>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nSpc>
                <a:spcPct val="150000"/>
              </a:lnSpc>
            </a:pPr>
            <a:r>
              <a:rPr lang="en-US" altLang="zh-CN" sz="3200" dirty="0">
                <a:latin typeface="Open Sans Light" panose="020B0306030504020204" pitchFamily="34" charset="0"/>
                <a:ea typeface="Open Sans Light" panose="020B0306030504020204" pitchFamily="34" charset="0"/>
                <a:cs typeface="Open Sans Light" panose="020B0306030504020204" pitchFamily="34" charset="0"/>
                <a:sym typeface="+mn-lt"/>
              </a:rPr>
              <a:t>Power pipeline non-welding process</a:t>
            </a:r>
          </a:p>
          <a:p>
            <a:pPr>
              <a:lnSpc>
                <a:spcPct val="150000"/>
              </a:lnSpc>
            </a:pPr>
            <a:r>
              <a:rPr lang="en-US" altLang="zh-CN" sz="3200" dirty="0">
                <a:latin typeface="Open Sans Light" panose="020B0306030504020204" pitchFamily="34" charset="0"/>
                <a:ea typeface="Open Sans Light" panose="020B0306030504020204" pitchFamily="34" charset="0"/>
                <a:cs typeface="Open Sans Light" panose="020B0306030504020204" pitchFamily="34" charset="0"/>
                <a:sym typeface="+mn-lt"/>
              </a:rPr>
              <a:t>Cleaner and reduces the risk of oil spills</a:t>
            </a:r>
          </a:p>
          <a:p>
            <a:pPr>
              <a:lnSpc>
                <a:spcPct val="150000"/>
              </a:lnSpc>
            </a:pPr>
            <a:endParaRPr lang="en-US" altLang="zh-CN" sz="3200" dirty="0">
              <a:latin typeface="Open Sans Light" panose="020B0306030504020204" pitchFamily="34" charset="0"/>
              <a:ea typeface="Open Sans Light" panose="020B0306030504020204" pitchFamily="34" charset="0"/>
              <a:cs typeface="Open Sans Light" panose="020B0306030504020204" pitchFamily="34" charset="0"/>
              <a:sym typeface="+mn-lt"/>
            </a:endParaRPr>
          </a:p>
        </p:txBody>
      </p:sp>
    </p:spTree>
    <p:extLst>
      <p:ext uri="{BB962C8B-B14F-4D97-AF65-F5344CB8AC3E}">
        <p14:creationId xmlns:p14="http://schemas.microsoft.com/office/powerpoint/2010/main" val="29733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sz="6000" b="0" i="0" u="none" strike="noStrike" kern="1200" cap="none" spc="0" normalizeH="0" baseline="0" noProof="0" dirty="0">
                <a:ln>
                  <a:noFill/>
                </a:ln>
                <a:solidFill>
                  <a:srgbClr val="212121">
                    <a:lumMod val="85000"/>
                    <a:lumOff val="15000"/>
                  </a:srgbClr>
                </a:solidFill>
                <a:effectLst/>
                <a:uLnTx/>
                <a:uFillTx/>
                <a:ea typeface="+mn-ea"/>
                <a:cs typeface="+mn-ea"/>
                <a:sym typeface="+mn-lt"/>
              </a:rPr>
              <a:t>Machine Range &amp; Combinations</a:t>
            </a:r>
            <a:endParaRPr lang="zh-CN" altLang="en-US" dirty="0">
              <a:solidFill>
                <a:schemeClr val="tx1"/>
              </a:solidFill>
              <a:ea typeface="+mn-ea"/>
              <a:cs typeface="+mn-ea"/>
              <a:sym typeface="+mn-lt"/>
            </a:endParaRPr>
          </a:p>
        </p:txBody>
      </p:sp>
      <p:sp>
        <p:nvSpPr>
          <p:cNvPr id="2" name="Foliennummernplatzhalter 1">
            <a:extLst>
              <a:ext uri="{FF2B5EF4-FFF2-40B4-BE49-F238E27FC236}">
                <a16:creationId xmlns:a16="http://schemas.microsoft.com/office/drawing/2014/main" id="{E664F733-C576-E2AF-846D-8C70FC573B99}"/>
              </a:ext>
            </a:extLst>
          </p:cNvPr>
          <p:cNvSpPr>
            <a:spLocks noGrp="1"/>
          </p:cNvSpPr>
          <p:nvPr>
            <p:ph type="sldNum" sz="quarter" idx="4"/>
          </p:nvPr>
        </p:nvSpPr>
        <p:spPr/>
        <p:txBody>
          <a:bodyPr/>
          <a:lstStyle/>
          <a:p>
            <a:r>
              <a:rPr lang="de-DE"/>
              <a:t>Page  </a:t>
            </a:r>
            <a:fld id="{40ABFDA0-30CA-D749-AA37-09DF4F42551B}" type="slidenum">
              <a:rPr lang="de-DE" smtClean="0"/>
              <a:t>3</a:t>
            </a:fld>
            <a:endParaRPr lang="de-DE" dirty="0"/>
          </a:p>
        </p:txBody>
      </p:sp>
      <p:graphicFrame>
        <p:nvGraphicFramePr>
          <p:cNvPr id="16" name="表格 3"/>
          <p:cNvGraphicFramePr>
            <a:graphicFrameLocks noGrp="1"/>
          </p:cNvGraphicFramePr>
          <p:nvPr>
            <p:extLst>
              <p:ext uri="{D42A27DB-BD31-4B8C-83A1-F6EECF244321}">
                <p14:modId xmlns:p14="http://schemas.microsoft.com/office/powerpoint/2010/main" val="768211620"/>
              </p:ext>
            </p:extLst>
          </p:nvPr>
        </p:nvGraphicFramePr>
        <p:xfrm>
          <a:off x="933246" y="3795118"/>
          <a:ext cx="22474386" cy="8915207"/>
        </p:xfrm>
        <a:graphic>
          <a:graphicData uri="http://schemas.openxmlformats.org/drawingml/2006/table">
            <a:tbl>
              <a:tblPr>
                <a:tableStyleId>{5C22544A-7EE6-4342-B048-85BDC9FD1C3A}</a:tableStyleId>
              </a:tblPr>
              <a:tblGrid>
                <a:gridCol w="1248577">
                  <a:extLst>
                    <a:ext uri="{9D8B030D-6E8A-4147-A177-3AD203B41FA5}">
                      <a16:colId xmlns:a16="http://schemas.microsoft.com/office/drawing/2014/main" val="20000"/>
                    </a:ext>
                  </a:extLst>
                </a:gridCol>
                <a:gridCol w="1248577">
                  <a:extLst>
                    <a:ext uri="{9D8B030D-6E8A-4147-A177-3AD203B41FA5}">
                      <a16:colId xmlns:a16="http://schemas.microsoft.com/office/drawing/2014/main" val="20001"/>
                    </a:ext>
                  </a:extLst>
                </a:gridCol>
                <a:gridCol w="1248577">
                  <a:extLst>
                    <a:ext uri="{9D8B030D-6E8A-4147-A177-3AD203B41FA5}">
                      <a16:colId xmlns:a16="http://schemas.microsoft.com/office/drawing/2014/main" val="20002"/>
                    </a:ext>
                  </a:extLst>
                </a:gridCol>
                <a:gridCol w="1248577">
                  <a:extLst>
                    <a:ext uri="{9D8B030D-6E8A-4147-A177-3AD203B41FA5}">
                      <a16:colId xmlns:a16="http://schemas.microsoft.com/office/drawing/2014/main" val="20003"/>
                    </a:ext>
                  </a:extLst>
                </a:gridCol>
                <a:gridCol w="1248577">
                  <a:extLst>
                    <a:ext uri="{9D8B030D-6E8A-4147-A177-3AD203B41FA5}">
                      <a16:colId xmlns:a16="http://schemas.microsoft.com/office/drawing/2014/main" val="20004"/>
                    </a:ext>
                  </a:extLst>
                </a:gridCol>
                <a:gridCol w="1248577">
                  <a:extLst>
                    <a:ext uri="{9D8B030D-6E8A-4147-A177-3AD203B41FA5}">
                      <a16:colId xmlns:a16="http://schemas.microsoft.com/office/drawing/2014/main" val="20005"/>
                    </a:ext>
                  </a:extLst>
                </a:gridCol>
                <a:gridCol w="1248577">
                  <a:extLst>
                    <a:ext uri="{9D8B030D-6E8A-4147-A177-3AD203B41FA5}">
                      <a16:colId xmlns:a16="http://schemas.microsoft.com/office/drawing/2014/main" val="20006"/>
                    </a:ext>
                  </a:extLst>
                </a:gridCol>
                <a:gridCol w="1248577">
                  <a:extLst>
                    <a:ext uri="{9D8B030D-6E8A-4147-A177-3AD203B41FA5}">
                      <a16:colId xmlns:a16="http://schemas.microsoft.com/office/drawing/2014/main" val="20007"/>
                    </a:ext>
                  </a:extLst>
                </a:gridCol>
                <a:gridCol w="1248577">
                  <a:extLst>
                    <a:ext uri="{9D8B030D-6E8A-4147-A177-3AD203B41FA5}">
                      <a16:colId xmlns:a16="http://schemas.microsoft.com/office/drawing/2014/main" val="20008"/>
                    </a:ext>
                  </a:extLst>
                </a:gridCol>
                <a:gridCol w="1248577">
                  <a:extLst>
                    <a:ext uri="{9D8B030D-6E8A-4147-A177-3AD203B41FA5}">
                      <a16:colId xmlns:a16="http://schemas.microsoft.com/office/drawing/2014/main" val="20009"/>
                    </a:ext>
                  </a:extLst>
                </a:gridCol>
                <a:gridCol w="1248577">
                  <a:extLst>
                    <a:ext uri="{9D8B030D-6E8A-4147-A177-3AD203B41FA5}">
                      <a16:colId xmlns:a16="http://schemas.microsoft.com/office/drawing/2014/main" val="20010"/>
                    </a:ext>
                  </a:extLst>
                </a:gridCol>
                <a:gridCol w="1248577">
                  <a:extLst>
                    <a:ext uri="{9D8B030D-6E8A-4147-A177-3AD203B41FA5}">
                      <a16:colId xmlns:a16="http://schemas.microsoft.com/office/drawing/2014/main" val="20011"/>
                    </a:ext>
                  </a:extLst>
                </a:gridCol>
                <a:gridCol w="1248577">
                  <a:extLst>
                    <a:ext uri="{9D8B030D-6E8A-4147-A177-3AD203B41FA5}">
                      <a16:colId xmlns:a16="http://schemas.microsoft.com/office/drawing/2014/main" val="20012"/>
                    </a:ext>
                  </a:extLst>
                </a:gridCol>
                <a:gridCol w="1248577">
                  <a:extLst>
                    <a:ext uri="{9D8B030D-6E8A-4147-A177-3AD203B41FA5}">
                      <a16:colId xmlns:a16="http://schemas.microsoft.com/office/drawing/2014/main" val="20013"/>
                    </a:ext>
                  </a:extLst>
                </a:gridCol>
                <a:gridCol w="1248577">
                  <a:extLst>
                    <a:ext uri="{9D8B030D-6E8A-4147-A177-3AD203B41FA5}">
                      <a16:colId xmlns:a16="http://schemas.microsoft.com/office/drawing/2014/main" val="20014"/>
                    </a:ext>
                  </a:extLst>
                </a:gridCol>
                <a:gridCol w="1248577">
                  <a:extLst>
                    <a:ext uri="{9D8B030D-6E8A-4147-A177-3AD203B41FA5}">
                      <a16:colId xmlns:a16="http://schemas.microsoft.com/office/drawing/2014/main" val="20015"/>
                    </a:ext>
                  </a:extLst>
                </a:gridCol>
                <a:gridCol w="1248577">
                  <a:extLst>
                    <a:ext uri="{9D8B030D-6E8A-4147-A177-3AD203B41FA5}">
                      <a16:colId xmlns:a16="http://schemas.microsoft.com/office/drawing/2014/main" val="20016"/>
                    </a:ext>
                  </a:extLst>
                </a:gridCol>
                <a:gridCol w="1248577">
                  <a:extLst>
                    <a:ext uri="{9D8B030D-6E8A-4147-A177-3AD203B41FA5}">
                      <a16:colId xmlns:a16="http://schemas.microsoft.com/office/drawing/2014/main" val="20017"/>
                    </a:ext>
                  </a:extLst>
                </a:gridCol>
              </a:tblGrid>
              <a:tr h="453898">
                <a:tc>
                  <a:txBody>
                    <a:bodyPr/>
                    <a:lstStyle/>
                    <a:p>
                      <a:pPr algn="ctr" fontAlgn="b"/>
                      <a:endParaRPr lang="zh-CN" altLang="en-US" sz="2000" b="0" i="0" u="none" strike="noStrike" dirty="0">
                        <a:solidFill>
                          <a:schemeClr val="tx1"/>
                        </a:solidFill>
                        <a:effectLst/>
                        <a:latin typeface="Open Sans" panose="020B0606030504020204" pitchFamily="34" charset="0"/>
                        <a:ea typeface="+mn-ea"/>
                        <a:cs typeface="+mn-ea"/>
                        <a:sym typeface="+mn-lt"/>
                      </a:endParaRPr>
                    </a:p>
                  </a:txBody>
                  <a:tcPr marL="30250" marR="30250" marT="3025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no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1750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2250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3450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4650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5350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6750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8950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11500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17500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22500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32500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40500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50500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62500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93500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106500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tc>
                  <a:txBody>
                    <a:bodyPr/>
                    <a:lstStyle/>
                    <a:p>
                      <a:pPr algn="ctr" fontAlgn="b"/>
                      <a:r>
                        <a:rPr lang="en-US" altLang="zh-CN" sz="2000" b="0" i="0" u="none" strike="noStrike" dirty="0">
                          <a:solidFill>
                            <a:schemeClr val="tx1"/>
                          </a:solidFill>
                          <a:effectLst/>
                          <a:latin typeface="Open Sans" panose="020B0606030504020204" pitchFamily="34" charset="0"/>
                          <a:ea typeface="+mn-ea"/>
                          <a:cs typeface="+mn-ea"/>
                          <a:sym typeface="+mn-lt"/>
                        </a:rPr>
                        <a:t>202500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65000"/>
                        <a:alpha val="50000"/>
                      </a:schemeClr>
                    </a:solidFill>
                  </a:tcPr>
                </a:tc>
                <a:extLst>
                  <a:ext uri="{0D108BD9-81ED-4DB2-BD59-A6C34878D82A}">
                    <a16:rowId xmlns:a16="http://schemas.microsoft.com/office/drawing/2014/main" val="10000"/>
                  </a:ext>
                </a:extLst>
              </a:tr>
              <a:tr h="445343">
                <a:tc>
                  <a:txBody>
                    <a:bodyPr/>
                    <a:lstStyle/>
                    <a:p>
                      <a:pPr algn="ctr" fontAlgn="b"/>
                      <a:r>
                        <a:rPr lang="en-US" altLang="zh-CN" sz="2000" b="0" i="0" u="none" strike="noStrike" dirty="0">
                          <a:solidFill>
                            <a:schemeClr val="bg1">
                              <a:lumMod val="95000"/>
                            </a:schemeClr>
                          </a:solidFill>
                          <a:effectLst/>
                          <a:latin typeface="Open Sans" panose="020B0606030504020204" pitchFamily="34" charset="0"/>
                          <a:ea typeface="+mn-ea"/>
                          <a:cs typeface="+mn-ea"/>
                          <a:sym typeface="+mn-lt"/>
                        </a:rPr>
                        <a:t>4500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5135">
                <a:tc>
                  <a:txBody>
                    <a:bodyPr/>
                    <a:lstStyle/>
                    <a:p>
                      <a:pPr algn="ctr" fontAlgn="b"/>
                      <a:r>
                        <a:rPr lang="en-US" altLang="zh-CN" sz="2000" b="0" i="0" u="none" strike="noStrike" dirty="0">
                          <a:solidFill>
                            <a:schemeClr val="bg1">
                              <a:lumMod val="95000"/>
                            </a:schemeClr>
                          </a:solidFill>
                          <a:effectLst/>
                          <a:latin typeface="Open Sans" panose="020B0606030504020204" pitchFamily="34" charset="0"/>
                          <a:ea typeface="+mn-ea"/>
                          <a:cs typeface="+mn-ea"/>
                          <a:sym typeface="+mn-lt"/>
                        </a:rPr>
                        <a:t>5500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6500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7500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9000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10800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12000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13000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kern="1200"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14000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16000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18500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21000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16943C"/>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16943C"/>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24000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28000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33000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E2F1D9"/>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40000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445343">
                <a:tc>
                  <a:txBody>
                    <a:bodyPr/>
                    <a:lstStyle/>
                    <a:p>
                      <a:pPr algn="ctr" fontAlgn="b"/>
                      <a:r>
                        <a:rPr lang="en-US" altLang="zh-CN" sz="2000" b="0" i="0" u="none" strike="noStrike" dirty="0">
                          <a:solidFill>
                            <a:schemeClr val="bg1"/>
                          </a:solidFill>
                          <a:effectLst/>
                          <a:latin typeface="Open Sans" panose="020B0606030504020204" pitchFamily="34" charset="0"/>
                          <a:ea typeface="+mn-ea"/>
                          <a:cs typeface="+mn-ea"/>
                          <a:sym typeface="+mn-lt"/>
                        </a:rPr>
                        <a:t>55000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39923D"/>
                    </a:solidFill>
                  </a:tcPr>
                </a:tc>
                <a:tc>
                  <a:txBody>
                    <a:bodyPr/>
                    <a:lstStyle/>
                    <a:p>
                      <a:pPr algn="ctr" fontAlgn="b"/>
                      <a:endParaRPr lang="zh-CN" altLang="en-US" sz="2000" b="0" i="0" u="none" strike="noStrike" dirty="0">
                        <a:solidFill>
                          <a:srgbClr val="000000"/>
                        </a:solidFill>
                        <a:effectLst/>
                        <a:highlight>
                          <a:srgbClr val="C0C0C0"/>
                        </a:highligh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445343">
                <a:tc>
                  <a:txBody>
                    <a:bodyPr/>
                    <a:lstStyle/>
                    <a:p>
                      <a:pPr marL="0" algn="ctr" defTabSz="914400" rtl="0" eaLnBrk="1" fontAlgn="b" latinLnBrk="0" hangingPunct="1"/>
                      <a:r>
                        <a:rPr lang="en-US" altLang="zh-CN" sz="2000" b="0" i="0" u="none" strike="noStrike" kern="1200" dirty="0">
                          <a:solidFill>
                            <a:schemeClr val="bg1"/>
                          </a:solidFill>
                          <a:effectLst/>
                          <a:latin typeface="Open Sans" panose="020B0606030504020204" pitchFamily="34" charset="0"/>
                          <a:ea typeface="+mn-ea"/>
                          <a:cs typeface="+mn-ea"/>
                          <a:sym typeface="+mn-lt"/>
                        </a:rPr>
                        <a:t>66000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9923D"/>
                    </a:solidFill>
                  </a:tcPr>
                </a:tc>
                <a:extLst>
                  <a:ext uri="{0D108BD9-81ED-4DB2-BD59-A6C34878D82A}">
                    <a16:rowId xmlns:a16="http://schemas.microsoft.com/office/drawing/2014/main" val="10018"/>
                  </a:ext>
                </a:extLst>
              </a:tr>
              <a:tr h="445343">
                <a:tc>
                  <a:txBody>
                    <a:bodyPr/>
                    <a:lstStyle/>
                    <a:p>
                      <a:pPr marL="0" algn="ctr" defTabSz="914400" rtl="0" eaLnBrk="1" fontAlgn="b" latinLnBrk="0" hangingPunct="1"/>
                      <a:r>
                        <a:rPr lang="en-US" altLang="zh-CN" sz="2000" b="0" i="0" u="none" strike="noStrike" kern="1200" dirty="0">
                          <a:solidFill>
                            <a:schemeClr val="bg1"/>
                          </a:solidFill>
                          <a:effectLst/>
                          <a:latin typeface="Open Sans" panose="020B0606030504020204" pitchFamily="34" charset="0"/>
                          <a:ea typeface="+mn-ea"/>
                          <a:cs typeface="+mn-ea"/>
                          <a:sym typeface="+mn-lt"/>
                        </a:rPr>
                        <a:t>88000</a:t>
                      </a:r>
                    </a:p>
                  </a:txBody>
                  <a:tcPr marL="31014" marR="31014" marT="31030" marB="0" anchor="ctr" anchorCtr="1">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endParaRPr lang="zh-CN" altLang="en-US" sz="2000" b="0" i="0" u="none" strike="noStrike" kern="1200" dirty="0">
                        <a:solidFill>
                          <a:schemeClr val="bg1"/>
                        </a:solidFill>
                        <a:effectLst/>
                        <a:latin typeface="Open Sans" panose="020B0606030504020204" pitchFamily="34" charset="0"/>
                        <a:ea typeface="+mn-ea"/>
                        <a:cs typeface="+mn-ea"/>
                        <a:sym typeface="+mn-lt"/>
                      </a:endParaRPr>
                    </a:p>
                  </a:txBody>
                  <a:tcPr marL="31014" marR="31014" marT="3103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9923D"/>
                    </a:solidFill>
                  </a:tcPr>
                </a:tc>
                <a:extLst>
                  <a:ext uri="{0D108BD9-81ED-4DB2-BD59-A6C34878D82A}">
                    <a16:rowId xmlns:a16="http://schemas.microsoft.com/office/drawing/2014/main" val="10019"/>
                  </a:ext>
                </a:extLst>
              </a:tr>
            </a:tbl>
          </a:graphicData>
        </a:graphic>
      </p:graphicFrame>
      <p:sp>
        <p:nvSpPr>
          <p:cNvPr id="3" name="Parallelogramm 2"/>
          <p:cNvSpPr/>
          <p:nvPr/>
        </p:nvSpPr>
        <p:spPr>
          <a:xfrm>
            <a:off x="2225763" y="2504909"/>
            <a:ext cx="1923553" cy="1280763"/>
          </a:xfrm>
          <a:prstGeom prst="parallelogram">
            <a:avLst>
              <a:gd name="adj" fmla="val 56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200" dirty="0">
              <a:latin typeface="Open Sans" panose="020B0606030504020204" pitchFamily="34" charset="0"/>
              <a:cs typeface="+mn-ea"/>
              <a:sym typeface="+mn-lt"/>
            </a:endParaRPr>
          </a:p>
        </p:txBody>
      </p:sp>
      <p:sp>
        <p:nvSpPr>
          <p:cNvPr id="23" name="Parallelogramm 22"/>
          <p:cNvSpPr/>
          <p:nvPr/>
        </p:nvSpPr>
        <p:spPr>
          <a:xfrm>
            <a:off x="952301" y="2514356"/>
            <a:ext cx="1923555" cy="1268229"/>
          </a:xfrm>
          <a:prstGeom prst="parallelogram">
            <a:avLst>
              <a:gd name="adj" fmla="val 56711"/>
            </a:avLst>
          </a:prstGeom>
          <a:solidFill>
            <a:srgbClr val="38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200" dirty="0">
              <a:latin typeface="Open Sans" panose="020B0606030504020204" pitchFamily="34" charset="0"/>
              <a:cs typeface="+mn-ea"/>
              <a:sym typeface="+mn-lt"/>
            </a:endParaRPr>
          </a:p>
        </p:txBody>
      </p:sp>
      <p:sp>
        <p:nvSpPr>
          <p:cNvPr id="6" name="Textfeld 5"/>
          <p:cNvSpPr txBox="1"/>
          <p:nvPr/>
        </p:nvSpPr>
        <p:spPr>
          <a:xfrm rot="17932907" flipH="1">
            <a:off x="2421818" y="2819769"/>
            <a:ext cx="1531436" cy="706755"/>
          </a:xfrm>
          <a:prstGeom prst="rect">
            <a:avLst/>
          </a:prstGeom>
          <a:noFill/>
        </p:spPr>
        <p:txBody>
          <a:bodyPr wrap="square" rtlCol="0">
            <a:spAutoFit/>
          </a:bodyPr>
          <a:lstStyle/>
          <a:p>
            <a:r>
              <a:rPr lang="de-DE" altLang="zh-CN" sz="2000" dirty="0">
                <a:latin typeface="Open Sans" panose="020B0606030504020204" pitchFamily="34" charset="0"/>
                <a:cs typeface="+mn-ea"/>
                <a:sym typeface="+mn-lt"/>
              </a:rPr>
              <a:t>Injection </a:t>
            </a:r>
            <a:br>
              <a:rPr lang="de-DE" altLang="zh-CN" sz="2000" dirty="0">
                <a:latin typeface="Open Sans" panose="020B0606030504020204" pitchFamily="34" charset="0"/>
                <a:cs typeface="+mn-ea"/>
                <a:sym typeface="+mn-lt"/>
              </a:rPr>
            </a:br>
            <a:r>
              <a:rPr lang="de-DE" altLang="zh-CN" sz="2000" dirty="0">
                <a:latin typeface="Open Sans" panose="020B0606030504020204" pitchFamily="34" charset="0"/>
                <a:cs typeface="+mn-ea"/>
                <a:sym typeface="+mn-lt"/>
              </a:rPr>
              <a:t>   Unit</a:t>
            </a:r>
          </a:p>
        </p:txBody>
      </p:sp>
      <p:sp>
        <p:nvSpPr>
          <p:cNvPr id="26" name="Textfeld 25"/>
          <p:cNvSpPr txBox="1"/>
          <p:nvPr/>
        </p:nvSpPr>
        <p:spPr>
          <a:xfrm rot="17932907" flipH="1">
            <a:off x="1104894" y="2819773"/>
            <a:ext cx="1531436" cy="706755"/>
          </a:xfrm>
          <a:prstGeom prst="rect">
            <a:avLst/>
          </a:prstGeom>
          <a:noFill/>
        </p:spPr>
        <p:txBody>
          <a:bodyPr wrap="square" rtlCol="0">
            <a:spAutoFit/>
          </a:bodyPr>
          <a:lstStyle/>
          <a:p>
            <a:r>
              <a:rPr lang="de-DE" altLang="zh-CN" sz="2000" dirty="0">
                <a:solidFill>
                  <a:schemeClr val="bg1"/>
                </a:solidFill>
                <a:latin typeface="Open Sans" panose="020B0606030504020204" pitchFamily="34" charset="0"/>
                <a:cs typeface="+mn-ea"/>
                <a:sym typeface="+mn-lt"/>
              </a:rPr>
              <a:t>Clamping </a:t>
            </a:r>
            <a:br>
              <a:rPr lang="de-DE" altLang="zh-CN" sz="2000" dirty="0">
                <a:solidFill>
                  <a:schemeClr val="bg1"/>
                </a:solidFill>
                <a:latin typeface="Open Sans" panose="020B0606030504020204" pitchFamily="34" charset="0"/>
                <a:cs typeface="+mn-ea"/>
                <a:sym typeface="+mn-lt"/>
              </a:rPr>
            </a:br>
            <a:r>
              <a:rPr lang="de-DE" altLang="zh-CN" sz="2000" dirty="0">
                <a:solidFill>
                  <a:schemeClr val="bg1"/>
                </a:solidFill>
                <a:latin typeface="Open Sans" panose="020B0606030504020204" pitchFamily="34" charset="0"/>
                <a:cs typeface="+mn-ea"/>
                <a:sym typeface="+mn-lt"/>
              </a:rPr>
              <a:t>   Unit</a:t>
            </a:r>
          </a:p>
        </p:txBody>
      </p:sp>
      <p:sp>
        <p:nvSpPr>
          <p:cNvPr id="4" name="Inhaltsplatzhalter 2">
            <a:extLst>
              <a:ext uri="{FF2B5EF4-FFF2-40B4-BE49-F238E27FC236}">
                <a16:creationId xmlns:a16="http://schemas.microsoft.com/office/drawing/2014/main" id="{A07AACB5-CB87-2397-8C34-52AD53DF8540}"/>
              </a:ext>
            </a:extLst>
          </p:cNvPr>
          <p:cNvSpPr txBox="1">
            <a:spLocks/>
          </p:cNvSpPr>
          <p:nvPr/>
        </p:nvSpPr>
        <p:spPr>
          <a:xfrm>
            <a:off x="16849638" y="2779898"/>
            <a:ext cx="4459288" cy="900112"/>
          </a:xfrm>
          <a:prstGeom prst="rect">
            <a:avLst/>
          </a:prstGeom>
        </p:spPr>
        <p:txBody>
          <a:bodyPr>
            <a:noAutofit/>
          </a:bodyPr>
          <a:lstStyle>
            <a:lvl1pPr marL="0" indent="0" algn="l" defTabSz="914400" rtl="0" eaLnBrk="1" latinLnBrk="0" hangingPunct="1">
              <a:lnSpc>
                <a:spcPct val="140000"/>
              </a:lnSpc>
              <a:spcBef>
                <a:spcPts val="1000"/>
              </a:spcBef>
              <a:buFont typeface="Arial" panose="020B0604020202020204" pitchFamily="34" charset="0"/>
              <a:buNone/>
              <a:defRPr sz="16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981075"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a:ea typeface="Open Sans" panose="020B0606030504020204" pitchFamily="34" charset="0"/>
                <a:cs typeface="Open Sans" panose="020B0606030504020204" pitchFamily="34" charset="0"/>
                <a:sym typeface="+mn-lt"/>
              </a:rPr>
              <a:t>Standard</a:t>
            </a:r>
            <a:endParaRPr lang="zh-CN" altLang="en-US" sz="2800" dirty="0">
              <a:ea typeface="微软雅黑" panose="020B0503020204020204" pitchFamily="34" charset="-122"/>
              <a:cs typeface="Open Sans" panose="020B0606030504020204" pitchFamily="34" charset="0"/>
              <a:sym typeface="+mn-lt"/>
            </a:endParaRPr>
          </a:p>
        </p:txBody>
      </p:sp>
      <p:sp>
        <p:nvSpPr>
          <p:cNvPr id="7" name="Inhaltsplatzhalter 2">
            <a:extLst>
              <a:ext uri="{FF2B5EF4-FFF2-40B4-BE49-F238E27FC236}">
                <a16:creationId xmlns:a16="http://schemas.microsoft.com/office/drawing/2014/main" id="{57043457-EFB1-1581-9E3B-41CC215AAE46}"/>
              </a:ext>
            </a:extLst>
          </p:cNvPr>
          <p:cNvSpPr txBox="1"/>
          <p:nvPr/>
        </p:nvSpPr>
        <p:spPr>
          <a:xfrm>
            <a:off x="19536022" y="2747527"/>
            <a:ext cx="4459950" cy="900335"/>
          </a:xfrm>
          <a:prstGeom prst="rect">
            <a:avLst/>
          </a:prstGeom>
          <a:noFill/>
        </p:spPr>
        <p:txBody>
          <a:bodyPr vert="horz" lIns="182868" tIns="91434" rIns="182868" bIns="91434" rtlCol="0">
            <a:noAutofit/>
          </a:bodyPr>
          <a:lstStyle>
            <a:lvl1pPr marL="0" indent="0" algn="l" defTabSz="914400" rtl="0" eaLnBrk="1" latinLnBrk="0" hangingPunct="1">
              <a:lnSpc>
                <a:spcPct val="140000"/>
              </a:lnSpc>
              <a:spcBef>
                <a:spcPts val="1000"/>
              </a:spcBef>
              <a:buClr>
                <a:schemeClr val="accent2">
                  <a:lumMod val="75000"/>
                </a:schemeClr>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44500" indent="-17653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6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00100" indent="-17653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81075"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13205" indent="-179705" algn="l" defTabSz="914400" rtl="0" eaLnBrk="1" latinLnBrk="0" hangingPunct="1">
              <a:lnSpc>
                <a:spcPct val="90000"/>
              </a:lnSpc>
              <a:spcBef>
                <a:spcPts val="500"/>
              </a:spcBef>
              <a:buClr>
                <a:schemeClr val="accent2">
                  <a:lumMod val="75000"/>
                </a:schemeClr>
              </a:buClr>
              <a:buFont typeface="Arial" panose="020B0604020202020204" pitchFamily="34" charset="0"/>
              <a:buChar char="•"/>
              <a:tabLst>
                <a:tab pos="1420495" algn="l"/>
              </a:tabLst>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ym typeface="+mn-lt"/>
              </a:rPr>
              <a:t>Combination range</a:t>
            </a:r>
            <a:endParaRPr lang="zh-CN" altLang="en-US" sz="2800" dirty="0">
              <a:ea typeface="微软雅黑" panose="020B0503020204020204" pitchFamily="34" charset="-122"/>
              <a:sym typeface="+mn-lt"/>
            </a:endParaRPr>
          </a:p>
        </p:txBody>
      </p:sp>
      <p:sp>
        <p:nvSpPr>
          <p:cNvPr id="9" name="椭圆 13">
            <a:extLst>
              <a:ext uri="{FF2B5EF4-FFF2-40B4-BE49-F238E27FC236}">
                <a16:creationId xmlns:a16="http://schemas.microsoft.com/office/drawing/2014/main" id="{9E845EE2-DE0B-4BD3-70F2-A08C999D6BE4}"/>
              </a:ext>
            </a:extLst>
          </p:cNvPr>
          <p:cNvSpPr/>
          <p:nvPr/>
        </p:nvSpPr>
        <p:spPr>
          <a:xfrm>
            <a:off x="16297313" y="2949861"/>
            <a:ext cx="382359" cy="3823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0" name="椭圆 15">
            <a:extLst>
              <a:ext uri="{FF2B5EF4-FFF2-40B4-BE49-F238E27FC236}">
                <a16:creationId xmlns:a16="http://schemas.microsoft.com/office/drawing/2014/main" id="{A10A029B-100E-CB58-E414-ED5EEFFF72E4}"/>
              </a:ext>
            </a:extLst>
          </p:cNvPr>
          <p:cNvSpPr/>
          <p:nvPr/>
        </p:nvSpPr>
        <p:spPr>
          <a:xfrm>
            <a:off x="19079282" y="2942989"/>
            <a:ext cx="382359" cy="382359"/>
          </a:xfrm>
          <a:prstGeom prst="ellipse">
            <a:avLst/>
          </a:prstGeom>
          <a:solidFill>
            <a:srgbClr val="E2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4295" y="-57150"/>
            <a:ext cx="24486870" cy="13819505"/>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latin typeface="Open Sans" panose="020B0606030504020204" pitchFamily="34" charset="0"/>
              <a:cs typeface="+mn-ea"/>
              <a:sym typeface="+mn-lt"/>
            </a:endParaRPr>
          </a:p>
        </p:txBody>
      </p:sp>
      <p:sp>
        <p:nvSpPr>
          <p:cNvPr id="24" name="椭圆 23"/>
          <p:cNvSpPr/>
          <p:nvPr/>
        </p:nvSpPr>
        <p:spPr>
          <a:xfrm>
            <a:off x="6239510" y="8214360"/>
            <a:ext cx="11126470" cy="11163300"/>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5" name="椭圆 24"/>
          <p:cNvSpPr/>
          <p:nvPr/>
        </p:nvSpPr>
        <p:spPr>
          <a:xfrm>
            <a:off x="-1758315" y="1905635"/>
            <a:ext cx="5457825" cy="5475605"/>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 name="任意多边形: 形状 7"/>
          <p:cNvSpPr/>
          <p:nvPr/>
        </p:nvSpPr>
        <p:spPr>
          <a:xfrm>
            <a:off x="11605260" y="-57150"/>
            <a:ext cx="12807950" cy="13819505"/>
          </a:xfrm>
          <a:custGeom>
            <a:avLst/>
            <a:gdLst>
              <a:gd name="connsiteX0" fmla="*/ 6754686 w 12753204"/>
              <a:gd name="connsiteY0" fmla="*/ 0 h 13716002"/>
              <a:gd name="connsiteX1" fmla="*/ 12753204 w 12753204"/>
              <a:gd name="connsiteY1" fmla="*/ 0 h 13716002"/>
              <a:gd name="connsiteX2" fmla="*/ 12753204 w 12753204"/>
              <a:gd name="connsiteY2" fmla="*/ 13716002 h 13716002"/>
              <a:gd name="connsiteX3" fmla="*/ 6754686 w 12753204"/>
              <a:gd name="connsiteY3" fmla="*/ 13716002 h 13716002"/>
              <a:gd name="connsiteX4" fmla="*/ 6754686 w 12753204"/>
              <a:gd name="connsiteY4" fmla="*/ 13716001 h 13716002"/>
              <a:gd name="connsiteX5" fmla="*/ 3958022 w 12753204"/>
              <a:gd name="connsiteY5" fmla="*/ 13716001 h 13716002"/>
              <a:gd name="connsiteX6" fmla="*/ 3915616 w 12753204"/>
              <a:gd name="connsiteY6" fmla="*/ 13692423 h 13716002"/>
              <a:gd name="connsiteX7" fmla="*/ 0 w 12753204"/>
              <a:gd name="connsiteY7" fmla="*/ 6858003 h 13716002"/>
              <a:gd name="connsiteX8" fmla="*/ 3915616 w 12753204"/>
              <a:gd name="connsiteY8" fmla="*/ 23582 h 13716002"/>
              <a:gd name="connsiteX9" fmla="*/ 3958026 w 12753204"/>
              <a:gd name="connsiteY9" fmla="*/ 1 h 13716002"/>
              <a:gd name="connsiteX10" fmla="*/ 6754686 w 12753204"/>
              <a:gd name="connsiteY10" fmla="*/ 1 h 1371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3204" h="13716002">
                <a:moveTo>
                  <a:pt x="6754686" y="0"/>
                </a:moveTo>
                <a:lnTo>
                  <a:pt x="12753204" y="0"/>
                </a:lnTo>
                <a:lnTo>
                  <a:pt x="12753204" y="13716002"/>
                </a:lnTo>
                <a:lnTo>
                  <a:pt x="6754686" y="13716002"/>
                </a:lnTo>
                <a:lnTo>
                  <a:pt x="6754686" y="13716001"/>
                </a:lnTo>
                <a:lnTo>
                  <a:pt x="3958022" y="13716001"/>
                </a:lnTo>
                <a:lnTo>
                  <a:pt x="3915616" y="13692423"/>
                </a:lnTo>
                <a:cubicBezTo>
                  <a:pt x="1572827" y="12316879"/>
                  <a:pt x="0" y="9771117"/>
                  <a:pt x="0" y="6858003"/>
                </a:cubicBezTo>
                <a:cubicBezTo>
                  <a:pt x="0" y="3944887"/>
                  <a:pt x="1572827" y="1399126"/>
                  <a:pt x="3915616" y="23582"/>
                </a:cubicBezTo>
                <a:lnTo>
                  <a:pt x="3958026" y="1"/>
                </a:lnTo>
                <a:lnTo>
                  <a:pt x="6754686" y="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Open Sans" panose="020B0606030504020204" pitchFamily="34" charset="0"/>
              <a:cs typeface="+mn-ea"/>
              <a:sym typeface="+mn-lt"/>
            </a:endParaRPr>
          </a:p>
        </p:txBody>
      </p:sp>
      <p:sp>
        <p:nvSpPr>
          <p:cNvPr id="7" name="Titel 4"/>
          <p:cNvSpPr>
            <a:spLocks noGrp="1"/>
          </p:cNvSpPr>
          <p:nvPr>
            <p:ph type="title"/>
          </p:nvPr>
        </p:nvSpPr>
        <p:spPr>
          <a:xfrm>
            <a:off x="777665" y="846705"/>
            <a:ext cx="21083586" cy="1659640"/>
          </a:xfrm>
          <a:prstGeom prst="rect">
            <a:avLst/>
          </a:prstGeom>
        </p:spPr>
        <p:txBody>
          <a:bodyPr>
            <a:noAutofit/>
          </a:bodyPr>
          <a:lstStyle/>
          <a:p>
            <a:br>
              <a:rPr lang="zh-CN" altLang="en-US" b="0" dirty="0">
                <a:solidFill>
                  <a:schemeClr val="bg1"/>
                </a:solidFill>
                <a:ea typeface="+mn-ea"/>
                <a:cs typeface="+mn-ea"/>
                <a:sym typeface="+mn-lt"/>
              </a:rPr>
            </a:br>
            <a:r>
              <a:rPr lang="en-US" altLang="zh-CN" b="0" dirty="0">
                <a:solidFill>
                  <a:schemeClr val="bg1"/>
                </a:solidFill>
                <a:ea typeface="+mn-ea"/>
                <a:cs typeface="+mn-ea"/>
                <a:sym typeface="+mn-lt"/>
              </a:rPr>
              <a:t>HT Temperature control</a:t>
            </a:r>
          </a:p>
        </p:txBody>
      </p:sp>
      <p:sp>
        <p:nvSpPr>
          <p:cNvPr id="5" name="Foliennummernplatzhalter 4">
            <a:extLst>
              <a:ext uri="{FF2B5EF4-FFF2-40B4-BE49-F238E27FC236}">
                <a16:creationId xmlns:a16="http://schemas.microsoft.com/office/drawing/2014/main" id="{D404E8A4-3503-848C-71AA-3E310A1D4FD4}"/>
              </a:ext>
            </a:extLst>
          </p:cNvPr>
          <p:cNvSpPr>
            <a:spLocks noGrp="1"/>
          </p:cNvSpPr>
          <p:nvPr>
            <p:ph type="sldNum" sz="quarter" idx="4"/>
          </p:nvPr>
        </p:nvSpPr>
        <p:spPr>
          <a:xfrm>
            <a:off x="18118348" y="12978858"/>
            <a:ext cx="5486400" cy="761789"/>
          </a:xfrm>
        </p:spPr>
        <p:txBody>
          <a:bodyPr/>
          <a:lstStyle/>
          <a:p>
            <a:r>
              <a:rPr lang="de-DE">
                <a:latin typeface="微软雅黑" panose="020B0503020204020204" pitchFamily="34" charset="-122"/>
                <a:ea typeface="微软雅黑" panose="020B0503020204020204" pitchFamily="34" charset="-122"/>
              </a:rPr>
              <a:t>Page  </a:t>
            </a:r>
            <a:fld id="{40ABFDA0-30CA-D749-AA37-09DF4F42551B}" type="slidenum">
              <a:rPr lang="de-DE" smtClean="0">
                <a:latin typeface="微软雅黑" panose="020B0503020204020204" pitchFamily="34" charset="-122"/>
                <a:ea typeface="微软雅黑" panose="020B0503020204020204" pitchFamily="34" charset="-122"/>
              </a:rPr>
              <a:t>39</a:t>
            </a:fld>
            <a:endParaRPr lang="de-DE"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14077950" y="2757170"/>
            <a:ext cx="5457190" cy="7662545"/>
          </a:xfrm>
          <a:prstGeom prst="rect">
            <a:avLst/>
          </a:prstGeom>
        </p:spPr>
      </p:pic>
      <p:pic>
        <p:nvPicPr>
          <p:cNvPr id="9" name="图片 8" descr="图片包含 室内, 水槽, 项目, 发动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6900"/>
          <a:stretch>
            <a:fillRect/>
          </a:stretch>
        </p:blipFill>
        <p:spPr>
          <a:xfrm>
            <a:off x="18279745" y="2766060"/>
            <a:ext cx="5162550" cy="7633335"/>
          </a:xfrm>
          <a:prstGeom prst="rect">
            <a:avLst/>
          </a:prstGeom>
        </p:spPr>
      </p:pic>
      <p:sp>
        <p:nvSpPr>
          <p:cNvPr id="4" name="TextBox 28"/>
          <p:cNvSpPr txBox="1">
            <a:spLocks noChangeArrowheads="1"/>
          </p:cNvSpPr>
          <p:nvPr/>
        </p:nvSpPr>
        <p:spPr bwMode="auto">
          <a:xfrm>
            <a:off x="777875" y="3107055"/>
            <a:ext cx="10806430" cy="8680390"/>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indent="0">
              <a:lnSpc>
                <a:spcPct val="150000"/>
              </a:lnSpc>
              <a:buClr>
                <a:srgbClr val="30903A"/>
              </a:buClr>
              <a:buNone/>
            </a:pPr>
            <a:r>
              <a:rPr lang="en-US" altLang="zh-CN" sz="2800" dirty="0">
                <a:solidFill>
                  <a:schemeClr val="bg1"/>
                </a:solidFill>
                <a:latin typeface="Open Sans" panose="020B0606030504020204" pitchFamily="34" charset="0"/>
                <a:cs typeface="+mn-ea"/>
                <a:sym typeface="+mn-lt"/>
              </a:rPr>
              <a:t>Precise monitoring of inlet temperature, oil temperature, effectively improve the cooling capacity and oil temperature control accuracy, so as to ensure the stability of machine performance.</a:t>
            </a:r>
          </a:p>
          <a:p>
            <a:pPr marL="457200" indent="-457200">
              <a:lnSpc>
                <a:spcPct val="150000"/>
              </a:lnSpc>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Feeding port, oil cooler water valve standard</a:t>
            </a:r>
          </a:p>
          <a:p>
            <a:pPr marL="457200" indent="-457200">
              <a:lnSpc>
                <a:spcPct val="150000"/>
              </a:lnSpc>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Full range of independent cooling and filtration system push-on</a:t>
            </a:r>
          </a:p>
          <a:p>
            <a:pPr marL="457200" indent="-457200">
              <a:lnSpc>
                <a:spcPct val="150000"/>
              </a:lnSpc>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At the same time, the independent cooling system adopts the modular design concept, which integrates the oil pump motor, cooler and filter design to reduce the quantity and distribution of pipelines</a:t>
            </a:r>
          </a:p>
        </p:txBody>
      </p:sp>
    </p:spTree>
    <p:extLst>
      <p:ext uri="{BB962C8B-B14F-4D97-AF65-F5344CB8AC3E}">
        <p14:creationId xmlns:p14="http://schemas.microsoft.com/office/powerpoint/2010/main" val="2607354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图表 21"/>
          <p:cNvGraphicFramePr/>
          <p:nvPr/>
        </p:nvGraphicFramePr>
        <p:xfrm>
          <a:off x="1029966" y="5949385"/>
          <a:ext cx="5741145" cy="3764029"/>
        </p:xfrm>
        <a:graphic>
          <a:graphicData uri="http://schemas.openxmlformats.org/drawingml/2006/chart">
            <c:chart xmlns:c="http://schemas.openxmlformats.org/drawingml/2006/chart" xmlns:r="http://schemas.openxmlformats.org/officeDocument/2006/relationships" r:id="rId4"/>
          </a:graphicData>
        </a:graphic>
      </p:graphicFrame>
      <p:pic>
        <p:nvPicPr>
          <p:cNvPr id="23" name="图片 22"/>
          <p:cNvPicPr>
            <a:picLocks noChangeAspect="1"/>
          </p:cNvPicPr>
          <p:nvPr/>
        </p:nvPicPr>
        <p:blipFill>
          <a:blip r:embed="rId5"/>
          <a:stretch>
            <a:fillRect/>
          </a:stretch>
        </p:blipFill>
        <p:spPr>
          <a:xfrm>
            <a:off x="7350640" y="7211749"/>
            <a:ext cx="4437130" cy="1087768"/>
          </a:xfrm>
          <a:prstGeom prst="rect">
            <a:avLst/>
          </a:prstGeom>
        </p:spPr>
      </p:pic>
      <p:graphicFrame>
        <p:nvGraphicFramePr>
          <p:cNvPr id="27" name="表格 26"/>
          <p:cNvGraphicFramePr>
            <a:graphicFrameLocks noGrp="1"/>
          </p:cNvGraphicFramePr>
          <p:nvPr>
            <p:custDataLst>
              <p:tags r:id="rId1"/>
            </p:custDataLst>
          </p:nvPr>
        </p:nvGraphicFramePr>
        <p:xfrm>
          <a:off x="12925741" y="5920034"/>
          <a:ext cx="10173697" cy="3764030"/>
        </p:xfrm>
        <a:graphic>
          <a:graphicData uri="http://schemas.openxmlformats.org/drawingml/2006/table">
            <a:tbl>
              <a:tblPr firstRow="1" bandRow="1">
                <a:tableStyleId>{2D5ABB26-0587-4C30-8999-92F81FD0307C}</a:tableStyleId>
              </a:tblPr>
              <a:tblGrid>
                <a:gridCol w="1914780">
                  <a:extLst>
                    <a:ext uri="{9D8B030D-6E8A-4147-A177-3AD203B41FA5}">
                      <a16:colId xmlns:a16="http://schemas.microsoft.com/office/drawing/2014/main" val="20000"/>
                    </a:ext>
                  </a:extLst>
                </a:gridCol>
                <a:gridCol w="1857103">
                  <a:extLst>
                    <a:ext uri="{9D8B030D-6E8A-4147-A177-3AD203B41FA5}">
                      <a16:colId xmlns:a16="http://schemas.microsoft.com/office/drawing/2014/main" val="20001"/>
                    </a:ext>
                  </a:extLst>
                </a:gridCol>
                <a:gridCol w="1372642">
                  <a:extLst>
                    <a:ext uri="{9D8B030D-6E8A-4147-A177-3AD203B41FA5}">
                      <a16:colId xmlns:a16="http://schemas.microsoft.com/office/drawing/2014/main" val="20002"/>
                    </a:ext>
                  </a:extLst>
                </a:gridCol>
                <a:gridCol w="1637940">
                  <a:extLst>
                    <a:ext uri="{9D8B030D-6E8A-4147-A177-3AD203B41FA5}">
                      <a16:colId xmlns:a16="http://schemas.microsoft.com/office/drawing/2014/main" val="20003"/>
                    </a:ext>
                  </a:extLst>
                </a:gridCol>
                <a:gridCol w="1695616">
                  <a:extLst>
                    <a:ext uri="{9D8B030D-6E8A-4147-A177-3AD203B41FA5}">
                      <a16:colId xmlns:a16="http://schemas.microsoft.com/office/drawing/2014/main" val="20004"/>
                    </a:ext>
                  </a:extLst>
                </a:gridCol>
                <a:gridCol w="1695616">
                  <a:extLst>
                    <a:ext uri="{9D8B030D-6E8A-4147-A177-3AD203B41FA5}">
                      <a16:colId xmlns:a16="http://schemas.microsoft.com/office/drawing/2014/main" val="20005"/>
                    </a:ext>
                  </a:extLst>
                </a:gridCol>
              </a:tblGrid>
              <a:tr h="638006">
                <a:tc>
                  <a:txBody>
                    <a:bodyPr/>
                    <a:lstStyle/>
                    <a:p>
                      <a:pPr marL="0" algn="ctr" defTabSz="914400" rtl="0" eaLnBrk="1" latinLnBrk="0" hangingPunct="1">
                        <a:spcAft>
                          <a:spcPts val="0"/>
                        </a:spcAft>
                      </a:pPr>
                      <a:r>
                        <a:rPr lang="en-US" altLang="zh-CN" sz="1800" b="1" kern="1200" dirty="0">
                          <a:solidFill>
                            <a:schemeClr val="tx1"/>
                          </a:solidFill>
                        </a:rPr>
                        <a:t>Condition</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a:noFill/>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800" b="1" kern="1200" dirty="0">
                          <a:solidFill>
                            <a:schemeClr val="tx1"/>
                          </a:solidFill>
                        </a:rPr>
                        <a:t>Heating Power</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800" b="1" kern="1200" dirty="0">
                          <a:solidFill>
                            <a:schemeClr val="tx1"/>
                          </a:solidFill>
                        </a:rPr>
                        <a:t>Oil</a:t>
                      </a:r>
                      <a:r>
                        <a:rPr lang="zh-CN" altLang="en-US" sz="1800" b="1" kern="1200" dirty="0">
                          <a:solidFill>
                            <a:schemeClr val="tx1"/>
                          </a:solidFill>
                        </a:rPr>
                        <a:t> </a:t>
                      </a:r>
                      <a:r>
                        <a:rPr lang="en-US" altLang="zh-CN" sz="1800" b="1" kern="1200" dirty="0">
                          <a:solidFill>
                            <a:schemeClr val="tx1"/>
                          </a:solidFill>
                        </a:rPr>
                        <a:t>Temp.</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800" b="1" kern="1200" dirty="0">
                          <a:solidFill>
                            <a:schemeClr val="tx1"/>
                          </a:solidFill>
                        </a:rPr>
                        <a:t>Water Flow Rate</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800" b="1" kern="1200" dirty="0">
                          <a:solidFill>
                            <a:schemeClr val="tx1"/>
                          </a:solidFill>
                        </a:rPr>
                        <a:t>Cooling Temp.</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de-DE" altLang="zh-CN" sz="1800" b="1" kern="1200" dirty="0">
                          <a:solidFill>
                            <a:schemeClr val="tx1"/>
                          </a:solidFill>
                        </a:rPr>
                        <a:t>Chiller Flow Rate</a:t>
                      </a:r>
                      <a:endParaRPr lang="zh-CN" sz="1800" b="1"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04282">
                <a:tc rowSpan="4">
                  <a:txBody>
                    <a:bodyPr/>
                    <a:lstStyle/>
                    <a:p>
                      <a:pPr algn="ctr">
                        <a:spcAft>
                          <a:spcPts val="0"/>
                        </a:spcAft>
                      </a:pPr>
                      <a:r>
                        <a:rPr lang="en-US" altLang="zh-CN" sz="2000" b="0" kern="1200" dirty="0">
                          <a:solidFill>
                            <a:schemeClr val="accent1"/>
                          </a:solidFill>
                        </a:rPr>
                        <a:t>PWM</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10%</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36.6</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accent1"/>
                          </a:solidFill>
                        </a:rPr>
                        <a:t>4.16L/min</a:t>
                      </a:r>
                      <a:endParaRPr lang="zh-CN" alt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26L/min</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4282">
                <a:tc vMerge="1">
                  <a:txBody>
                    <a:bodyPr/>
                    <a:lstStyle/>
                    <a:p>
                      <a:endParaRPr lang="zh-CN"/>
                    </a:p>
                  </a:txBody>
                  <a:tcPr marL="68580" marR="68580" marT="0" marB="0" anchor="ctr"/>
                </a:tc>
                <a:tc>
                  <a:txBody>
                    <a:bodyPr/>
                    <a:lstStyle/>
                    <a:p>
                      <a:pPr algn="ctr">
                        <a:spcAft>
                          <a:spcPts val="0"/>
                        </a:spcAft>
                      </a:pPr>
                      <a:r>
                        <a:rPr lang="en-US" altLang="zh-CN" sz="2000" b="0" kern="1200" dirty="0">
                          <a:solidFill>
                            <a:schemeClr val="accent1"/>
                          </a:solidFill>
                        </a:rPr>
                        <a:t>15%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38.3</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accent1"/>
                          </a:solidFill>
                        </a:rPr>
                        <a:t>8.58L/min</a:t>
                      </a:r>
                      <a:endParaRPr lang="zh-CN" alt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26L/min</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4282">
                <a:tc vMerge="1">
                  <a:txBody>
                    <a:bodyPr/>
                    <a:lstStyle/>
                    <a:p>
                      <a:endParaRPr lang="zh-CN"/>
                    </a:p>
                  </a:txBody>
                  <a:tcPr marL="68580" marR="68580" marT="0" marB="0" anchor="ctr"/>
                </a:tc>
                <a:tc>
                  <a:txBody>
                    <a:bodyPr/>
                    <a:lstStyle/>
                    <a:p>
                      <a:pPr algn="ctr">
                        <a:spcAft>
                          <a:spcPts val="0"/>
                        </a:spcAft>
                      </a:pPr>
                      <a:r>
                        <a:rPr lang="en-US" altLang="zh-CN" sz="2000" b="0" kern="1200" dirty="0">
                          <a:solidFill>
                            <a:schemeClr val="accent1"/>
                          </a:solidFill>
                        </a:rPr>
                        <a:t>20%</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38.8</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accent1"/>
                          </a:solidFill>
                        </a:rPr>
                        <a:t>9.88L/min</a:t>
                      </a:r>
                      <a:endParaRPr lang="zh-CN" alt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26L/min</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4282">
                <a:tc vMerge="1">
                  <a:txBody>
                    <a:bodyPr/>
                    <a:lstStyle/>
                    <a:p>
                      <a:endParaRPr lang="zh-CN"/>
                    </a:p>
                  </a:txBody>
                  <a:tcPr marL="68580" marR="68580" marT="0" marB="0" anchor="ctr"/>
                </a:tc>
                <a:tc>
                  <a:txBody>
                    <a:bodyPr/>
                    <a:lstStyle/>
                    <a:p>
                      <a:pPr algn="ctr">
                        <a:spcAft>
                          <a:spcPts val="0"/>
                        </a:spcAft>
                      </a:pPr>
                      <a:r>
                        <a:rPr lang="en-US" altLang="zh-CN" sz="2000" b="0" kern="1200" dirty="0">
                          <a:solidFill>
                            <a:schemeClr val="accent1"/>
                          </a:solidFill>
                        </a:rPr>
                        <a:t>26%</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40.5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accent1"/>
                          </a:solidFill>
                        </a:rPr>
                        <a:t>14.3L/min</a:t>
                      </a:r>
                      <a:endParaRPr lang="zh-CN" alt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25</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accent1"/>
                          </a:solidFill>
                        </a:rPr>
                        <a:t>26L/min</a:t>
                      </a:r>
                      <a:endParaRPr lang="zh-CN" sz="2000" b="0" kern="1200" dirty="0">
                        <a:solidFill>
                          <a:schemeClr val="accent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08896">
                <a:tc>
                  <a:txBody>
                    <a:bodyPr/>
                    <a:lstStyle/>
                    <a:p>
                      <a:pPr algn="ctr">
                        <a:spcAft>
                          <a:spcPts val="0"/>
                        </a:spcAft>
                      </a:pPr>
                      <a:r>
                        <a:rPr lang="en-US" altLang="zh-CN" sz="2000" b="0" kern="1200" dirty="0">
                          <a:solidFill>
                            <a:schemeClr val="tx1"/>
                          </a:solidFill>
                        </a:rPr>
                        <a:t>Normally Open</a:t>
                      </a:r>
                      <a:endParaRPr 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a:noFill/>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tx1"/>
                          </a:solidFill>
                        </a:rPr>
                        <a:t>15%</a:t>
                      </a:r>
                      <a:endParaRPr lang="zh-CN" alt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tx1"/>
                          </a:solidFill>
                        </a:rPr>
                        <a:t>32.8</a:t>
                      </a:r>
                      <a:endParaRPr 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tx1"/>
                          </a:solidFill>
                        </a:rPr>
                        <a:t>26.00L/min</a:t>
                      </a:r>
                      <a:endParaRPr lang="zh-CN" alt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Aft>
                          <a:spcPts val="0"/>
                        </a:spcAft>
                      </a:pPr>
                      <a:r>
                        <a:rPr lang="en-US" altLang="zh-CN" sz="2000" b="0" kern="1200" dirty="0">
                          <a:solidFill>
                            <a:schemeClr val="tx1"/>
                          </a:solidFill>
                        </a:rPr>
                        <a:t>25</a:t>
                      </a:r>
                      <a:endParaRPr 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b="0" kern="1200" dirty="0">
                          <a:solidFill>
                            <a:schemeClr val="tx1"/>
                          </a:solidFill>
                        </a:rPr>
                        <a:t>26L/min</a:t>
                      </a:r>
                      <a:endParaRPr lang="zh-CN" altLang="zh-CN" sz="2000" b="0" kern="1200" dirty="0">
                        <a:solidFill>
                          <a:schemeClr val="tx1"/>
                        </a:solidFill>
                        <a:latin typeface="Open Sans" panose="020B0606030504020204" pitchFamily="34" charset="0"/>
                        <a:ea typeface="+mn-ea"/>
                        <a:cs typeface="Open Sans" panose="020B0606030504020204" pitchFamily="34" charset="0"/>
                      </a:endParaRPr>
                    </a:p>
                  </a:txBody>
                  <a:tcPr marL="68580" marR="68580" marT="0" marB="0"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8" name="矩形 27"/>
          <p:cNvSpPr/>
          <p:nvPr/>
        </p:nvSpPr>
        <p:spPr>
          <a:xfrm>
            <a:off x="1279641" y="10818440"/>
            <a:ext cx="21682798" cy="1443344"/>
          </a:xfrm>
          <a:prstGeom prst="rect">
            <a:avLst/>
          </a:prstGeom>
        </p:spPr>
        <p:txBody>
          <a:bodyPr wrap="square">
            <a:spAutoFit/>
          </a:bodyPr>
          <a:lstStyle/>
          <a:p>
            <a:pPr>
              <a:lnSpc>
                <a:spcPct val="125000"/>
              </a:lnSpc>
            </a:pPr>
            <a:r>
              <a:rPr lang="en-US" altLang="zh-CN" sz="2400" b="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Test Design: </a:t>
            </a:r>
            <a:br>
              <a:rPr lang="en-US" altLang="zh-CN" sz="2400" b="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br>
            <a:r>
              <a:rPr lang="en-US" altLang="zh-CN" sz="2400" b="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15% is a normal range,  20% is considered an extreme condition. At 15% heating power, the cooling water PWM can save 17.5 L/min of water supply that occupying 67.3% of the total volume. The water temperature fluctuation is calculated to be between 0.8~1.3 ℃ after PWM control.</a:t>
            </a:r>
          </a:p>
        </p:txBody>
      </p:sp>
      <p:sp>
        <p:nvSpPr>
          <p:cNvPr id="2" name="椭圆 1">
            <a:extLst>
              <a:ext uri="{FF2B5EF4-FFF2-40B4-BE49-F238E27FC236}">
                <a16:creationId xmlns:a16="http://schemas.microsoft.com/office/drawing/2014/main" id="{F6A2B98F-480E-8A74-1D13-4E6A755B656F}"/>
              </a:ext>
            </a:extLst>
          </p:cNvPr>
          <p:cNvSpPr/>
          <p:nvPr/>
        </p:nvSpPr>
        <p:spPr>
          <a:xfrm>
            <a:off x="12945974" y="2308925"/>
            <a:ext cx="2850540" cy="285054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AD62626-0831-253A-53D6-240611A0D11A}"/>
              </a:ext>
            </a:extLst>
          </p:cNvPr>
          <p:cNvSpPr txBox="1"/>
          <p:nvPr/>
        </p:nvSpPr>
        <p:spPr>
          <a:xfrm>
            <a:off x="13345963" y="2757279"/>
            <a:ext cx="2050561" cy="1323439"/>
          </a:xfrm>
          <a:prstGeom prst="rect">
            <a:avLst/>
          </a:prstGeom>
          <a:noFill/>
        </p:spPr>
        <p:txBody>
          <a:bodyPr wrap="none" rtlCol="0">
            <a:spAutoFit/>
          </a:bodyPr>
          <a:lstStyle/>
          <a:p>
            <a:pPr algn="ctr"/>
            <a:r>
              <a:rPr lang="en-US" altLang="zh-CN" sz="8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rPr>
              <a:t>35</a:t>
            </a:r>
            <a:r>
              <a:rPr lang="zh-CN" altLang="en-US" sz="5400" dirty="0">
                <a:solidFill>
                  <a:schemeClr val="bg1"/>
                </a:solidFill>
                <a:latin typeface="Open Sans" panose="020B0606030504020204" pitchFamily="34" charset="0"/>
                <a:ea typeface="微软雅黑" panose="020B0503020204020204" pitchFamily="34" charset="-122"/>
                <a:cs typeface="Open Sans" panose="020B0606030504020204" pitchFamily="34" charset="0"/>
                <a:sym typeface="+mn-lt"/>
              </a:rPr>
              <a:t>℃</a:t>
            </a:r>
            <a:endParaRPr lang="en-US" altLang="zh-CN" sz="5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endParaRPr>
          </a:p>
        </p:txBody>
      </p:sp>
      <p:sp>
        <p:nvSpPr>
          <p:cNvPr id="5" name="文本框 4">
            <a:extLst>
              <a:ext uri="{FF2B5EF4-FFF2-40B4-BE49-F238E27FC236}">
                <a16:creationId xmlns:a16="http://schemas.microsoft.com/office/drawing/2014/main" id="{56497A00-8096-9BF0-36EF-81110D617952}"/>
              </a:ext>
            </a:extLst>
          </p:cNvPr>
          <p:cNvSpPr txBox="1"/>
          <p:nvPr/>
        </p:nvSpPr>
        <p:spPr>
          <a:xfrm>
            <a:off x="13232246" y="4012990"/>
            <a:ext cx="2277996" cy="584775"/>
          </a:xfrm>
          <a:prstGeom prst="rect">
            <a:avLst/>
          </a:prstGeom>
          <a:noFill/>
        </p:spPr>
        <p:txBody>
          <a:bodyPr wrap="none" rtlCol="0">
            <a:spAutoFit/>
          </a:bodyPr>
          <a:lstStyle/>
          <a:p>
            <a:pPr algn="ctr"/>
            <a:r>
              <a:rPr lang="en-US" altLang="zh-CN" sz="3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rPr>
              <a:t>Valve open</a:t>
            </a:r>
            <a:endParaRPr lang="zh-CN" altLang="en-US" sz="3200" dirty="0">
              <a:solidFill>
                <a:schemeClr val="bg1"/>
              </a:solidFill>
            </a:endParaRPr>
          </a:p>
        </p:txBody>
      </p:sp>
      <p:sp>
        <p:nvSpPr>
          <p:cNvPr id="7" name="椭圆 6">
            <a:extLst>
              <a:ext uri="{FF2B5EF4-FFF2-40B4-BE49-F238E27FC236}">
                <a16:creationId xmlns:a16="http://schemas.microsoft.com/office/drawing/2014/main" id="{63B3532B-2413-AC3F-6D8A-47086C430F86}"/>
              </a:ext>
            </a:extLst>
          </p:cNvPr>
          <p:cNvSpPr/>
          <p:nvPr/>
        </p:nvSpPr>
        <p:spPr>
          <a:xfrm>
            <a:off x="16098613" y="2304643"/>
            <a:ext cx="2850540" cy="285054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A56045AE-1E01-ECD6-EA0D-09916C929E96}"/>
              </a:ext>
            </a:extLst>
          </p:cNvPr>
          <p:cNvSpPr txBox="1"/>
          <p:nvPr/>
        </p:nvSpPr>
        <p:spPr>
          <a:xfrm>
            <a:off x="16498602" y="2752997"/>
            <a:ext cx="2050561" cy="1323439"/>
          </a:xfrm>
          <a:prstGeom prst="rect">
            <a:avLst/>
          </a:prstGeom>
          <a:noFill/>
        </p:spPr>
        <p:txBody>
          <a:bodyPr wrap="none" rtlCol="0">
            <a:spAutoFit/>
          </a:bodyPr>
          <a:lstStyle/>
          <a:p>
            <a:pPr algn="ctr"/>
            <a:r>
              <a:rPr lang="en-US" altLang="zh-CN" sz="8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rPr>
              <a:t>45</a:t>
            </a:r>
            <a:r>
              <a:rPr lang="zh-CN" altLang="en-US" sz="5400" dirty="0">
                <a:solidFill>
                  <a:schemeClr val="bg1"/>
                </a:solidFill>
                <a:latin typeface="Open Sans" panose="020B0606030504020204" pitchFamily="34" charset="0"/>
                <a:ea typeface="微软雅黑" panose="020B0503020204020204" pitchFamily="34" charset="-122"/>
                <a:cs typeface="Open Sans" panose="020B0606030504020204" pitchFamily="34" charset="0"/>
                <a:sym typeface="+mn-lt"/>
              </a:rPr>
              <a:t>℃</a:t>
            </a:r>
            <a:endParaRPr lang="en-US" altLang="zh-CN" sz="54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mn-lt"/>
            </a:endParaRPr>
          </a:p>
        </p:txBody>
      </p:sp>
      <p:sp>
        <p:nvSpPr>
          <p:cNvPr id="10" name="椭圆 9">
            <a:extLst>
              <a:ext uri="{FF2B5EF4-FFF2-40B4-BE49-F238E27FC236}">
                <a16:creationId xmlns:a16="http://schemas.microsoft.com/office/drawing/2014/main" id="{916D783B-BA82-25ED-8A3D-2A047E1F6FB1}"/>
              </a:ext>
            </a:extLst>
          </p:cNvPr>
          <p:cNvSpPr/>
          <p:nvPr/>
        </p:nvSpPr>
        <p:spPr>
          <a:xfrm>
            <a:off x="20111899" y="2321155"/>
            <a:ext cx="2850540" cy="2850540"/>
          </a:xfrm>
          <a:prstGeom prst="ellipse">
            <a:avLst/>
          </a:prstGeom>
          <a:solidFill>
            <a:schemeClr val="bg1"/>
          </a:solidFill>
          <a:ln w="762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E21EA045-CD90-D61D-B71D-6211AF33AA0E}"/>
              </a:ext>
            </a:extLst>
          </p:cNvPr>
          <p:cNvSpPr txBox="1"/>
          <p:nvPr/>
        </p:nvSpPr>
        <p:spPr>
          <a:xfrm>
            <a:off x="20572802" y="2608981"/>
            <a:ext cx="1928733" cy="1323439"/>
          </a:xfrm>
          <a:prstGeom prst="rect">
            <a:avLst/>
          </a:prstGeom>
          <a:noFill/>
        </p:spPr>
        <p:txBody>
          <a:bodyPr wrap="none" rtlCol="0">
            <a:spAutoFit/>
          </a:bodyPr>
          <a:lstStyle/>
          <a:p>
            <a:pPr algn="ctr"/>
            <a:r>
              <a:rPr lang="en-US" altLang="zh-CN" sz="8000" dirty="0">
                <a:solidFill>
                  <a:srgbClr val="183E85"/>
                </a:solidFill>
                <a:latin typeface="Open Sans" panose="020B0606030504020204" pitchFamily="34" charset="0"/>
                <a:ea typeface="Open Sans" panose="020B0606030504020204" pitchFamily="34" charset="0"/>
                <a:cs typeface="Open Sans" panose="020B0606030504020204" pitchFamily="34" charset="0"/>
                <a:sym typeface="+mn-lt"/>
              </a:rPr>
              <a:t>40</a:t>
            </a:r>
            <a:r>
              <a:rPr lang="en-US" altLang="zh-CN" sz="5400" dirty="0">
                <a:solidFill>
                  <a:srgbClr val="183E85"/>
                </a:solidFill>
                <a:latin typeface="Open Sans" panose="020B0606030504020204" pitchFamily="34" charset="0"/>
                <a:ea typeface="微软雅黑" panose="020B0503020204020204" pitchFamily="34" charset="-122"/>
                <a:cs typeface="Open Sans" panose="020B0606030504020204" pitchFamily="34" charset="0"/>
                <a:sym typeface="+mn-lt"/>
              </a:rPr>
              <a:t>%</a:t>
            </a:r>
            <a:endParaRPr lang="en-US" altLang="zh-CN" sz="5400" dirty="0">
              <a:solidFill>
                <a:srgbClr val="183E85"/>
              </a:solidFill>
              <a:latin typeface="Open Sans" panose="020B0606030504020204" pitchFamily="34" charset="0"/>
              <a:ea typeface="Open Sans" panose="020B0606030504020204" pitchFamily="34" charset="0"/>
              <a:cs typeface="Open Sans" panose="020B0606030504020204" pitchFamily="34" charset="0"/>
              <a:sym typeface="+mn-lt"/>
            </a:endParaRPr>
          </a:p>
        </p:txBody>
      </p:sp>
      <p:sp>
        <p:nvSpPr>
          <p:cNvPr id="12" name="文本框 11">
            <a:extLst>
              <a:ext uri="{FF2B5EF4-FFF2-40B4-BE49-F238E27FC236}">
                <a16:creationId xmlns:a16="http://schemas.microsoft.com/office/drawing/2014/main" id="{C4A483C1-A723-E1A9-E7D3-9C2040C58F92}"/>
              </a:ext>
            </a:extLst>
          </p:cNvPr>
          <p:cNvSpPr txBox="1"/>
          <p:nvPr/>
        </p:nvSpPr>
        <p:spPr>
          <a:xfrm>
            <a:off x="20364755" y="3717660"/>
            <a:ext cx="2344827" cy="1077218"/>
          </a:xfrm>
          <a:prstGeom prst="rect">
            <a:avLst/>
          </a:prstGeom>
          <a:noFill/>
        </p:spPr>
        <p:txBody>
          <a:bodyPr wrap="square" rtlCol="0">
            <a:spAutoFit/>
          </a:bodyPr>
          <a:lstStyle/>
          <a:p>
            <a:pPr algn="ctr"/>
            <a:r>
              <a:rPr lang="de-DE" altLang="zh-CN" sz="3200" b="0" dirty="0">
                <a:solidFill>
                  <a:srgbClr val="183E85"/>
                </a:solidFill>
                <a:latin typeface="Open Sans" panose="020B0606030504020204" pitchFamily="34" charset="0"/>
                <a:ea typeface="Open Sans" panose="020B0606030504020204" pitchFamily="34" charset="0"/>
                <a:cs typeface="Open Sans" panose="020B0606030504020204" pitchFamily="34" charset="0"/>
                <a:sym typeface="+mn-lt"/>
              </a:rPr>
              <a:t>Open/close time ratio</a:t>
            </a:r>
            <a:endParaRPr lang="zh-CN" altLang="en-US" sz="3200" dirty="0">
              <a:solidFill>
                <a:srgbClr val="183E85"/>
              </a:solidFill>
            </a:endParaRPr>
          </a:p>
        </p:txBody>
      </p:sp>
      <p:sp>
        <p:nvSpPr>
          <p:cNvPr id="6" name="Titel 5">
            <a:extLst>
              <a:ext uri="{FF2B5EF4-FFF2-40B4-BE49-F238E27FC236}">
                <a16:creationId xmlns:a16="http://schemas.microsoft.com/office/drawing/2014/main" id="{E9399A67-8F12-9B93-E1C2-567FAF81AF78}"/>
              </a:ext>
            </a:extLst>
          </p:cNvPr>
          <p:cNvSpPr>
            <a:spLocks noGrp="1"/>
          </p:cNvSpPr>
          <p:nvPr>
            <p:ph type="ctrTitle"/>
          </p:nvPr>
        </p:nvSpPr>
        <p:spPr>
          <a:xfrm>
            <a:off x="1085991" y="761637"/>
            <a:ext cx="12529297" cy="981820"/>
          </a:xfrm>
        </p:spPr>
        <p:txBody>
          <a:bodyPr/>
          <a:lstStyle/>
          <a:p>
            <a:r>
              <a:rPr lang="en-US" altLang="zh-CN" sz="6000" dirty="0">
                <a:latin typeface="Open Sans Light" panose="020B0306030504020204" pitchFamily="34" charset="0"/>
                <a:ea typeface="+mn-ea"/>
                <a:cs typeface="+mn-ea"/>
                <a:sym typeface="+mn-lt"/>
              </a:rPr>
              <a:t>Water Control Valve for Oil Cooling</a:t>
            </a:r>
            <a:endParaRPr lang="en-US" sz="6000" dirty="0">
              <a:latin typeface="Open Sans Light" panose="020B0306030504020204" pitchFamily="34" charset="0"/>
              <a:ea typeface="+mn-ea"/>
              <a:cs typeface="+mn-ea"/>
            </a:endParaRPr>
          </a:p>
        </p:txBody>
      </p:sp>
      <p:sp>
        <p:nvSpPr>
          <p:cNvPr id="3" name="Foliennummernplatzhalter 2">
            <a:extLst>
              <a:ext uri="{FF2B5EF4-FFF2-40B4-BE49-F238E27FC236}">
                <a16:creationId xmlns:a16="http://schemas.microsoft.com/office/drawing/2014/main" id="{5503E6B4-F764-59F7-3102-EDC158800E37}"/>
              </a:ext>
            </a:extLst>
          </p:cNvPr>
          <p:cNvSpPr>
            <a:spLocks noGrp="1"/>
          </p:cNvSpPr>
          <p:nvPr>
            <p:ph type="sldNum" sz="quarter" idx="12"/>
          </p:nvPr>
        </p:nvSpPr>
        <p:spPr/>
        <p:txBody>
          <a:bodyPr/>
          <a:lstStyle/>
          <a:p>
            <a:fld id="{92562EE1-1060-1C4E-BF22-4AEF63B495AB}" type="slidenum">
              <a:rPr lang="en-US" smtClean="0"/>
              <a:pPr/>
              <a:t>40</a:t>
            </a:fld>
            <a:endParaRPr lang="en-US" dirty="0"/>
          </a:p>
        </p:txBody>
      </p:sp>
      <p:sp>
        <p:nvSpPr>
          <p:cNvPr id="13" name="TextBox 28">
            <a:extLst>
              <a:ext uri="{FF2B5EF4-FFF2-40B4-BE49-F238E27FC236}">
                <a16:creationId xmlns:a16="http://schemas.microsoft.com/office/drawing/2014/main" id="{D253CD82-DBC1-AD09-4238-1EB7BC288AE9}"/>
              </a:ext>
            </a:extLst>
          </p:cNvPr>
          <p:cNvSpPr txBox="1">
            <a:spLocks noChangeArrowheads="1"/>
          </p:cNvSpPr>
          <p:nvPr/>
        </p:nvSpPr>
        <p:spPr bwMode="auto">
          <a:xfrm>
            <a:off x="1350201" y="3131852"/>
            <a:ext cx="10899592" cy="204491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lnSpc>
                <a:spcPct val="125000"/>
              </a:lnSpc>
            </a:pPr>
            <a:r>
              <a:rPr lang="en-US" altLang="zh-CN" sz="3200" dirty="0">
                <a:latin typeface="Open Sans Light" panose="020B0306030504020204" pitchFamily="34" charset="0"/>
                <a:ea typeface="Open Sans Light" panose="020B0306030504020204" pitchFamily="34" charset="0"/>
                <a:cs typeface="Open Sans Light" panose="020B0306030504020204" pitchFamily="34" charset="0"/>
                <a:sym typeface="+mn-lt"/>
              </a:rPr>
              <a:t>PWM water control valve opens the cooling water circuit when oil temperature &gt; set temperature</a:t>
            </a:r>
          </a:p>
          <a:p>
            <a:pPr>
              <a:lnSpc>
                <a:spcPct val="125000"/>
              </a:lnSpc>
            </a:pPr>
            <a:r>
              <a:rPr lang="en-US" altLang="zh-CN" sz="3200" dirty="0">
                <a:latin typeface="Open Sans Light" panose="020B0306030504020204" pitchFamily="34" charset="0"/>
                <a:ea typeface="Open Sans Light" panose="020B0306030504020204" pitchFamily="34" charset="0"/>
                <a:cs typeface="Open Sans Light" panose="020B0306030504020204" pitchFamily="34" charset="0"/>
                <a:sym typeface="+mn-lt"/>
              </a:rPr>
              <a:t>Stabilization of Oil temperature</a:t>
            </a:r>
            <a:r>
              <a:rPr lang="en-US" altLang="zh-CN" sz="3200" dirty="0">
                <a:latin typeface="Open Sans Light" panose="020B0306030504020204" pitchFamily="34" charset="0"/>
                <a:ea typeface="Open Sans Light" panose="020B0306030504020204" pitchFamily="34" charset="0"/>
                <a:cs typeface="Open Sans Light" panose="020B0306030504020204" pitchFamily="34" charset="0"/>
              </a:rPr>
              <a:t>        </a:t>
            </a:r>
            <a:endParaRPr lang="zh-CN" altLang="en-US" sz="3200" dirty="0">
              <a:latin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5083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椭圆 19"/>
          <p:cNvSpPr/>
          <p:nvPr/>
        </p:nvSpPr>
        <p:spPr>
          <a:xfrm>
            <a:off x="14864561" y="-1061551"/>
            <a:ext cx="11079683" cy="11079683"/>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7" name="椭圆 26"/>
          <p:cNvSpPr/>
          <p:nvPr/>
        </p:nvSpPr>
        <p:spPr>
          <a:xfrm>
            <a:off x="16782015" y="2889508"/>
            <a:ext cx="4046523" cy="4046523"/>
          </a:xfrm>
          <a:prstGeom prst="ellipse">
            <a:avLst/>
          </a:prstGeom>
          <a:solidFill>
            <a:schemeClr val="bg1"/>
          </a:solidFill>
          <a:ln w="73025">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6" name="椭圆 15"/>
          <p:cNvSpPr/>
          <p:nvPr/>
        </p:nvSpPr>
        <p:spPr>
          <a:xfrm>
            <a:off x="19513713" y="6093813"/>
            <a:ext cx="6919524" cy="6919524"/>
          </a:xfrm>
          <a:prstGeom prst="ellipse">
            <a:avLst/>
          </a:prstGeom>
          <a:gradFill flip="none" rotWithShape="1">
            <a:gsLst>
              <a:gs pos="0">
                <a:srgbClr val="24ACA6">
                  <a:alpha val="0"/>
                </a:srgbClr>
              </a:gs>
              <a:gs pos="100000">
                <a:srgbClr val="24ACA6">
                  <a:alpha val="1500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 name="Titel 4"/>
          <p:cNvSpPr>
            <a:spLocks noGrp="1"/>
          </p:cNvSpPr>
          <p:nvPr>
            <p:ph type="title"/>
          </p:nvPr>
        </p:nvSpPr>
        <p:spPr>
          <a:prstGeom prst="rect">
            <a:avLst/>
          </a:prstGeom>
        </p:spPr>
        <p:txBody>
          <a:bodyPr>
            <a:normAutofit/>
          </a:bodyPr>
          <a:lstStyle/>
          <a:p>
            <a:r>
              <a:rPr lang="en-US" altLang="zh-CN" b="0" dirty="0">
                <a:ea typeface="+mn-ea"/>
                <a:cs typeface="+mn-ea"/>
                <a:sym typeface="+mn-lt"/>
              </a:rPr>
              <a:t>New Servo Drive System</a:t>
            </a:r>
            <a:endParaRPr lang="zh-CN" altLang="en-US" b="0" dirty="0">
              <a:ea typeface="+mn-ea"/>
              <a:cs typeface="+mn-ea"/>
              <a:sym typeface="+mn-lt"/>
            </a:endParaRPr>
          </a:p>
        </p:txBody>
      </p:sp>
      <p:sp>
        <p:nvSpPr>
          <p:cNvPr id="5" name="Foliennummernplatzhalter 4">
            <a:extLst>
              <a:ext uri="{FF2B5EF4-FFF2-40B4-BE49-F238E27FC236}">
                <a16:creationId xmlns:a16="http://schemas.microsoft.com/office/drawing/2014/main" id="{630303EA-0180-626A-94E4-F56609BD2A19}"/>
              </a:ext>
            </a:extLst>
          </p:cNvPr>
          <p:cNvSpPr>
            <a:spLocks noGrp="1"/>
          </p:cNvSpPr>
          <p:nvPr>
            <p:ph type="sldNum" sz="quarter" idx="4"/>
          </p:nvPr>
        </p:nvSpPr>
        <p:spPr/>
        <p:txBody>
          <a:bodyPr/>
          <a:lstStyle/>
          <a:p>
            <a:r>
              <a:rPr lang="de-DE"/>
              <a:t>Page  </a:t>
            </a:r>
            <a:fld id="{40ABFDA0-30CA-D749-AA37-09DF4F42551B}" type="slidenum">
              <a:rPr lang="de-DE" smtClean="0"/>
              <a:t>41</a:t>
            </a:fld>
            <a:endParaRPr lang="de-DE" dirty="0"/>
          </a:p>
        </p:txBody>
      </p:sp>
      <p:pic>
        <p:nvPicPr>
          <p:cNvPr id="6" name="Grafik 2" descr="Ein Bild, das Text enthält.&#10;&#10;Automatisch generierte Beschreibung"/>
          <p:cNvPicPr>
            <a:picLocks noChangeAspect="1"/>
          </p:cNvPicPr>
          <p:nvPr/>
        </p:nvPicPr>
        <p:blipFill>
          <a:blip r:embed="rId4"/>
          <a:stretch>
            <a:fillRect/>
          </a:stretch>
        </p:blipFill>
        <p:spPr>
          <a:xfrm>
            <a:off x="4520239" y="9812150"/>
            <a:ext cx="2172865" cy="2096957"/>
          </a:xfrm>
          <a:prstGeom prst="rect">
            <a:avLst/>
          </a:prstGeom>
        </p:spPr>
      </p:pic>
      <p:pic>
        <p:nvPicPr>
          <p:cNvPr id="9" name="Grafik 10"/>
          <p:cNvPicPr>
            <a:picLocks noChangeAspect="1"/>
          </p:cNvPicPr>
          <p:nvPr/>
        </p:nvPicPr>
        <p:blipFill rotWithShape="1">
          <a:blip r:embed="rId5" cstate="screen"/>
          <a:srcRect b="-2061"/>
          <a:stretch>
            <a:fillRect/>
          </a:stretch>
        </p:blipFill>
        <p:spPr>
          <a:xfrm>
            <a:off x="1798970" y="9811849"/>
            <a:ext cx="2191895" cy="2099089"/>
          </a:xfrm>
          <a:prstGeom prst="rect">
            <a:avLst/>
          </a:prstGeom>
        </p:spPr>
      </p:pic>
      <p:sp>
        <p:nvSpPr>
          <p:cNvPr id="4" name="椭圆 3"/>
          <p:cNvSpPr/>
          <p:nvPr/>
        </p:nvSpPr>
        <p:spPr>
          <a:xfrm>
            <a:off x="3090705" y="2873717"/>
            <a:ext cx="4046523" cy="4046523"/>
          </a:xfrm>
          <a:prstGeom prst="ellipse">
            <a:avLst/>
          </a:prstGeom>
          <a:blipFill>
            <a:blip r:embed="rId6"/>
            <a:stretch>
              <a:fillRect/>
            </a:stretch>
          </a:blipFill>
          <a:ln w="73025">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 name="椭圆 1"/>
          <p:cNvSpPr/>
          <p:nvPr/>
        </p:nvSpPr>
        <p:spPr>
          <a:xfrm>
            <a:off x="3090705" y="2867918"/>
            <a:ext cx="900000" cy="900000"/>
          </a:xfrm>
          <a:prstGeom prst="ellipse">
            <a:avLst/>
          </a:prstGeom>
          <a:solidFill>
            <a:srgbClr val="18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dirty="0">
                <a:latin typeface="Open Sans" panose="020B0606030504020204" pitchFamily="34" charset="0"/>
                <a:cs typeface="+mn-ea"/>
                <a:sym typeface="+mn-lt"/>
              </a:rPr>
              <a:t>1</a:t>
            </a:r>
            <a:endParaRPr kumimoji="1" lang="zh-CN" altLang="en-US" sz="4400" dirty="0">
              <a:latin typeface="Open Sans" panose="020B0606030504020204" pitchFamily="34" charset="0"/>
              <a:cs typeface="+mn-ea"/>
              <a:sym typeface="+mn-lt"/>
            </a:endParaRPr>
          </a:p>
        </p:txBody>
      </p:sp>
      <p:sp>
        <p:nvSpPr>
          <p:cNvPr id="12" name="文本框 11"/>
          <p:cNvSpPr txBox="1"/>
          <p:nvPr/>
        </p:nvSpPr>
        <p:spPr>
          <a:xfrm>
            <a:off x="2222230" y="7067201"/>
            <a:ext cx="5904656" cy="953135"/>
          </a:xfrm>
          <a:prstGeom prst="rect">
            <a:avLst/>
          </a:prstGeom>
          <a:noFill/>
        </p:spPr>
        <p:txBody>
          <a:bodyPr wrap="square" rtlCol="0">
            <a:spAutoFit/>
          </a:bodyPr>
          <a:lstStyle/>
          <a:p>
            <a:pPr algn="ctr"/>
            <a:r>
              <a:rPr lang="en-US" altLang="zh-CN" sz="2800" dirty="0">
                <a:latin typeface="Open Sans" panose="020B0606030504020204" pitchFamily="34" charset="0"/>
                <a:cs typeface="+mn-ea"/>
                <a:sym typeface="+mn-lt"/>
              </a:rPr>
              <a:t>The fifth generation special servo motor</a:t>
            </a:r>
          </a:p>
        </p:txBody>
      </p:sp>
      <p:sp>
        <p:nvSpPr>
          <p:cNvPr id="26" name="椭圆 25"/>
          <p:cNvSpPr/>
          <p:nvPr/>
        </p:nvSpPr>
        <p:spPr>
          <a:xfrm>
            <a:off x="9728933" y="2873717"/>
            <a:ext cx="4046523" cy="4046523"/>
          </a:xfrm>
          <a:prstGeom prst="ellipse">
            <a:avLst/>
          </a:prstGeom>
          <a:blipFill>
            <a:blip r:embed="rId7"/>
            <a:stretch>
              <a:fillRect/>
            </a:stretch>
          </a:blipFill>
          <a:ln w="73025">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8" name="文本框 27"/>
          <p:cNvSpPr txBox="1"/>
          <p:nvPr/>
        </p:nvSpPr>
        <p:spPr>
          <a:xfrm>
            <a:off x="9891778" y="7067201"/>
            <a:ext cx="4046523" cy="1089914"/>
          </a:xfrm>
          <a:prstGeom prst="rect">
            <a:avLst/>
          </a:prstGeom>
          <a:noFill/>
        </p:spPr>
        <p:txBody>
          <a:bodyPr wrap="square" rtlCol="0">
            <a:spAutoFit/>
          </a:bodyPr>
          <a:lstStyle/>
          <a:p>
            <a:pPr algn="ctr">
              <a:lnSpc>
                <a:spcPct val="120000"/>
              </a:lnSpc>
              <a:spcBef>
                <a:spcPct val="0"/>
              </a:spcBef>
              <a:spcAft>
                <a:spcPts val="1800"/>
              </a:spcAft>
              <a:buClr>
                <a:srgbClr val="FF0000"/>
              </a:buClr>
            </a:pPr>
            <a:r>
              <a:rPr lang="en-US" altLang="zh-CN" sz="2800" dirty="0">
                <a:latin typeface="Open Sans" panose="020B0606030504020204" pitchFamily="34" charset="0"/>
                <a:cs typeface="+mn-ea"/>
                <a:sym typeface="+mn-lt"/>
              </a:rPr>
              <a:t>Fifth generation dedicated servo drive</a:t>
            </a:r>
          </a:p>
        </p:txBody>
      </p:sp>
      <p:sp>
        <p:nvSpPr>
          <p:cNvPr id="30" name="椭圆 29"/>
          <p:cNvSpPr/>
          <p:nvPr/>
        </p:nvSpPr>
        <p:spPr>
          <a:xfrm>
            <a:off x="16781380" y="2867918"/>
            <a:ext cx="4046523" cy="4046523"/>
          </a:xfrm>
          <a:prstGeom prst="ellipse">
            <a:avLst/>
          </a:prstGeom>
          <a:blipFill>
            <a:blip r:embed="rId8"/>
            <a:stretch>
              <a:fillRect/>
            </a:stretch>
          </a:blipFill>
          <a:ln w="73025">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32" name="文本框 31"/>
          <p:cNvSpPr txBox="1"/>
          <p:nvPr/>
        </p:nvSpPr>
        <p:spPr>
          <a:xfrm>
            <a:off x="16781145" y="7066915"/>
            <a:ext cx="4791075" cy="1089914"/>
          </a:xfrm>
          <a:prstGeom prst="rect">
            <a:avLst/>
          </a:prstGeom>
          <a:noFill/>
        </p:spPr>
        <p:txBody>
          <a:bodyPr wrap="square" rtlCol="0">
            <a:spAutoFit/>
          </a:bodyPr>
          <a:lstStyle/>
          <a:p>
            <a:pPr algn="ctr">
              <a:lnSpc>
                <a:spcPct val="120000"/>
              </a:lnSpc>
              <a:spcBef>
                <a:spcPct val="0"/>
              </a:spcBef>
              <a:spcAft>
                <a:spcPts val="1800"/>
              </a:spcAft>
              <a:buClr>
                <a:srgbClr val="FF0000"/>
              </a:buClr>
            </a:pPr>
            <a:r>
              <a:rPr lang="en-US" altLang="zh-CN" sz="2800" dirty="0">
                <a:latin typeface="Open Sans" panose="020B0606030504020204" pitchFamily="34" charset="0"/>
                <a:cs typeface="+mn-ea"/>
                <a:sym typeface="+mn-lt"/>
              </a:rPr>
              <a:t>Japan SUMITOMO latest high speed gear pump</a:t>
            </a:r>
          </a:p>
        </p:txBody>
      </p:sp>
      <p:sp>
        <p:nvSpPr>
          <p:cNvPr id="3" name="椭圆 2"/>
          <p:cNvSpPr/>
          <p:nvPr/>
        </p:nvSpPr>
        <p:spPr>
          <a:xfrm>
            <a:off x="9728933" y="2878154"/>
            <a:ext cx="900000" cy="900000"/>
          </a:xfrm>
          <a:prstGeom prst="ellipse">
            <a:avLst/>
          </a:prstGeom>
          <a:solidFill>
            <a:srgbClr val="18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dirty="0">
                <a:latin typeface="Open Sans" panose="020B0606030504020204" pitchFamily="34" charset="0"/>
                <a:cs typeface="+mn-ea"/>
                <a:sym typeface="+mn-lt"/>
              </a:rPr>
              <a:t>2</a:t>
            </a:r>
            <a:endParaRPr kumimoji="1" lang="zh-CN" altLang="en-US" sz="4400" dirty="0">
              <a:latin typeface="Open Sans" panose="020B0606030504020204" pitchFamily="34" charset="0"/>
              <a:cs typeface="+mn-ea"/>
              <a:sym typeface="+mn-lt"/>
            </a:endParaRPr>
          </a:p>
        </p:txBody>
      </p:sp>
      <p:sp>
        <p:nvSpPr>
          <p:cNvPr id="11" name="椭圆 10"/>
          <p:cNvSpPr/>
          <p:nvPr/>
        </p:nvSpPr>
        <p:spPr>
          <a:xfrm>
            <a:off x="16781380" y="2870118"/>
            <a:ext cx="900000" cy="900000"/>
          </a:xfrm>
          <a:prstGeom prst="ellipse">
            <a:avLst/>
          </a:prstGeom>
          <a:solidFill>
            <a:srgbClr val="18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dirty="0">
                <a:latin typeface="Open Sans" panose="020B0606030504020204" pitchFamily="34" charset="0"/>
                <a:cs typeface="+mn-ea"/>
                <a:sym typeface="+mn-lt"/>
              </a:rPr>
              <a:t>3</a:t>
            </a:r>
            <a:endParaRPr kumimoji="1" lang="zh-CN" altLang="en-US" sz="4400" dirty="0">
              <a:latin typeface="Open Sans" panose="020B0606030504020204" pitchFamily="34" charset="0"/>
              <a:cs typeface="+mn-ea"/>
              <a:sym typeface="+mn-lt"/>
            </a:endParaRPr>
          </a:p>
        </p:txBody>
      </p:sp>
      <p:sp>
        <p:nvSpPr>
          <p:cNvPr id="8" name="Rectangle 6"/>
          <p:cNvSpPr/>
          <p:nvPr/>
        </p:nvSpPr>
        <p:spPr>
          <a:xfrm>
            <a:off x="7755255" y="9061450"/>
            <a:ext cx="16075660" cy="3598545"/>
          </a:xfrm>
          <a:custGeom>
            <a:avLst/>
            <a:gdLst>
              <a:gd name="connsiteX0" fmla="*/ 453950 w 607639"/>
              <a:gd name="connsiteY0" fmla="*/ 242688 h 606722"/>
              <a:gd name="connsiteX1" fmla="*/ 381852 w 607639"/>
              <a:gd name="connsiteY1" fmla="*/ 270066 h 606722"/>
              <a:gd name="connsiteX2" fmla="*/ 354438 w 607639"/>
              <a:gd name="connsiteY2" fmla="*/ 343398 h 606722"/>
              <a:gd name="connsiteX3" fmla="*/ 354438 w 607639"/>
              <a:gd name="connsiteY3" fmla="*/ 369975 h 606722"/>
              <a:gd name="connsiteX4" fmla="*/ 458667 w 607639"/>
              <a:gd name="connsiteY4" fmla="*/ 265888 h 606722"/>
              <a:gd name="connsiteX5" fmla="*/ 472998 w 607639"/>
              <a:gd name="connsiteY5" fmla="*/ 265888 h 606722"/>
              <a:gd name="connsiteX6" fmla="*/ 472998 w 607639"/>
              <a:gd name="connsiteY6" fmla="*/ 280199 h 606722"/>
              <a:gd name="connsiteX7" fmla="*/ 368768 w 607639"/>
              <a:gd name="connsiteY7" fmla="*/ 384286 h 606722"/>
              <a:gd name="connsiteX8" fmla="*/ 396628 w 607639"/>
              <a:gd name="connsiteY8" fmla="*/ 384286 h 606722"/>
              <a:gd name="connsiteX9" fmla="*/ 468814 w 607639"/>
              <a:gd name="connsiteY9" fmla="*/ 356909 h 606722"/>
              <a:gd name="connsiteX10" fmla="*/ 496229 w 607639"/>
              <a:gd name="connsiteY10" fmla="*/ 283577 h 606722"/>
              <a:gd name="connsiteX11" fmla="*/ 496229 w 607639"/>
              <a:gd name="connsiteY11" fmla="*/ 242688 h 606722"/>
              <a:gd name="connsiteX12" fmla="*/ 453950 w 607639"/>
              <a:gd name="connsiteY12" fmla="*/ 222422 h 606722"/>
              <a:gd name="connsiteX13" fmla="*/ 456086 w 607639"/>
              <a:gd name="connsiteY13" fmla="*/ 222422 h 606722"/>
              <a:gd name="connsiteX14" fmla="*/ 506376 w 607639"/>
              <a:gd name="connsiteY14" fmla="*/ 222422 h 606722"/>
              <a:gd name="connsiteX15" fmla="*/ 516434 w 607639"/>
              <a:gd name="connsiteY15" fmla="*/ 232555 h 606722"/>
              <a:gd name="connsiteX16" fmla="*/ 516434 w 607639"/>
              <a:gd name="connsiteY16" fmla="*/ 283132 h 606722"/>
              <a:gd name="connsiteX17" fmla="*/ 483145 w 607639"/>
              <a:gd name="connsiteY17" fmla="*/ 371219 h 606722"/>
              <a:gd name="connsiteX18" fmla="*/ 396628 w 607639"/>
              <a:gd name="connsiteY18" fmla="*/ 404552 h 606722"/>
              <a:gd name="connsiteX19" fmla="*/ 394492 w 607639"/>
              <a:gd name="connsiteY19" fmla="*/ 404463 h 606722"/>
              <a:gd name="connsiteX20" fmla="*/ 344379 w 607639"/>
              <a:gd name="connsiteY20" fmla="*/ 404463 h 606722"/>
              <a:gd name="connsiteX21" fmla="*/ 344290 w 607639"/>
              <a:gd name="connsiteY21" fmla="*/ 404552 h 606722"/>
              <a:gd name="connsiteX22" fmla="*/ 340374 w 607639"/>
              <a:gd name="connsiteY22" fmla="*/ 403663 h 606722"/>
              <a:gd name="connsiteX23" fmla="*/ 339751 w 607639"/>
              <a:gd name="connsiteY23" fmla="*/ 403308 h 606722"/>
              <a:gd name="connsiteX24" fmla="*/ 337170 w 607639"/>
              <a:gd name="connsiteY24" fmla="*/ 401530 h 606722"/>
              <a:gd name="connsiteX25" fmla="*/ 335301 w 607639"/>
              <a:gd name="connsiteY25" fmla="*/ 398774 h 606722"/>
              <a:gd name="connsiteX26" fmla="*/ 335034 w 607639"/>
              <a:gd name="connsiteY26" fmla="*/ 398330 h 606722"/>
              <a:gd name="connsiteX27" fmla="*/ 334232 w 607639"/>
              <a:gd name="connsiteY27" fmla="*/ 394330 h 606722"/>
              <a:gd name="connsiteX28" fmla="*/ 334232 w 607639"/>
              <a:gd name="connsiteY28" fmla="*/ 343842 h 606722"/>
              <a:gd name="connsiteX29" fmla="*/ 367522 w 607639"/>
              <a:gd name="connsiteY29" fmla="*/ 255755 h 606722"/>
              <a:gd name="connsiteX30" fmla="*/ 453950 w 607639"/>
              <a:gd name="connsiteY30" fmla="*/ 222422 h 606722"/>
              <a:gd name="connsiteX31" fmla="*/ 579337 w 607639"/>
              <a:gd name="connsiteY31" fmla="*/ 201125 h 606722"/>
              <a:gd name="connsiteX32" fmla="*/ 592153 w 607639"/>
              <a:gd name="connsiteY32" fmla="*/ 207523 h 606722"/>
              <a:gd name="connsiteX33" fmla="*/ 607639 w 607639"/>
              <a:gd name="connsiteY33" fmla="*/ 303324 h 606722"/>
              <a:gd name="connsiteX34" fmla="*/ 303787 w 607639"/>
              <a:gd name="connsiteY34" fmla="*/ 606722 h 606722"/>
              <a:gd name="connsiteX35" fmla="*/ 70869 w 607639"/>
              <a:gd name="connsiteY35" fmla="*/ 495636 h 606722"/>
              <a:gd name="connsiteX36" fmla="*/ 70869 w 607639"/>
              <a:gd name="connsiteY36" fmla="*/ 546025 h 606722"/>
              <a:gd name="connsiteX37" fmla="*/ 60812 w 607639"/>
              <a:gd name="connsiteY37" fmla="*/ 556156 h 606722"/>
              <a:gd name="connsiteX38" fmla="*/ 50666 w 607639"/>
              <a:gd name="connsiteY38" fmla="*/ 546025 h 606722"/>
              <a:gd name="connsiteX39" fmla="*/ 50666 w 607639"/>
              <a:gd name="connsiteY39" fmla="*/ 465154 h 606722"/>
              <a:gd name="connsiteX40" fmla="*/ 50844 w 607639"/>
              <a:gd name="connsiteY40" fmla="*/ 464176 h 606722"/>
              <a:gd name="connsiteX41" fmla="*/ 51289 w 607639"/>
              <a:gd name="connsiteY41" fmla="*/ 462132 h 606722"/>
              <a:gd name="connsiteX42" fmla="*/ 52001 w 607639"/>
              <a:gd name="connsiteY42" fmla="*/ 460444 h 606722"/>
              <a:gd name="connsiteX43" fmla="*/ 53069 w 607639"/>
              <a:gd name="connsiteY43" fmla="*/ 458844 h 606722"/>
              <a:gd name="connsiteX44" fmla="*/ 54493 w 607639"/>
              <a:gd name="connsiteY44" fmla="*/ 457422 h 606722"/>
              <a:gd name="connsiteX45" fmla="*/ 55205 w 607639"/>
              <a:gd name="connsiteY45" fmla="*/ 456711 h 606722"/>
              <a:gd name="connsiteX46" fmla="*/ 56006 w 607639"/>
              <a:gd name="connsiteY46" fmla="*/ 456356 h 606722"/>
              <a:gd name="connsiteX47" fmla="*/ 57875 w 607639"/>
              <a:gd name="connsiteY47" fmla="*/ 455645 h 606722"/>
              <a:gd name="connsiteX48" fmla="*/ 59922 w 607639"/>
              <a:gd name="connsiteY48" fmla="*/ 455201 h 606722"/>
              <a:gd name="connsiteX49" fmla="*/ 60812 w 607639"/>
              <a:gd name="connsiteY49" fmla="*/ 455023 h 606722"/>
              <a:gd name="connsiteX50" fmla="*/ 141804 w 607639"/>
              <a:gd name="connsiteY50" fmla="*/ 455023 h 606722"/>
              <a:gd name="connsiteX51" fmla="*/ 151950 w 607639"/>
              <a:gd name="connsiteY51" fmla="*/ 465154 h 606722"/>
              <a:gd name="connsiteX52" fmla="*/ 141804 w 607639"/>
              <a:gd name="connsiteY52" fmla="*/ 475285 h 606722"/>
              <a:gd name="connsiteX53" fmla="*/ 80481 w 607639"/>
              <a:gd name="connsiteY53" fmla="*/ 475285 h 606722"/>
              <a:gd name="connsiteX54" fmla="*/ 303787 w 607639"/>
              <a:gd name="connsiteY54" fmla="*/ 586460 h 606722"/>
              <a:gd name="connsiteX55" fmla="*/ 587347 w 607639"/>
              <a:gd name="connsiteY55" fmla="*/ 303324 h 606722"/>
              <a:gd name="connsiteX56" fmla="*/ 572929 w 607639"/>
              <a:gd name="connsiteY56" fmla="*/ 213922 h 606722"/>
              <a:gd name="connsiteX57" fmla="*/ 579337 w 607639"/>
              <a:gd name="connsiteY57" fmla="*/ 201125 h 606722"/>
              <a:gd name="connsiteX58" fmla="*/ 151919 w 607639"/>
              <a:gd name="connsiteY58" fmla="*/ 161730 h 606722"/>
              <a:gd name="connsiteX59" fmla="*/ 151919 w 607639"/>
              <a:gd name="connsiteY59" fmla="*/ 202170 h 606722"/>
              <a:gd name="connsiteX60" fmla="*/ 179339 w 607639"/>
              <a:gd name="connsiteY60" fmla="*/ 275941 h 606722"/>
              <a:gd name="connsiteX61" fmla="*/ 251540 w 607639"/>
              <a:gd name="connsiteY61" fmla="*/ 303405 h 606722"/>
              <a:gd name="connsiteX62" fmla="*/ 279494 w 607639"/>
              <a:gd name="connsiteY62" fmla="*/ 303316 h 606722"/>
              <a:gd name="connsiteX63" fmla="*/ 175155 w 607639"/>
              <a:gd name="connsiteY63" fmla="*/ 199148 h 606722"/>
              <a:gd name="connsiteX64" fmla="*/ 175155 w 607639"/>
              <a:gd name="connsiteY64" fmla="*/ 184928 h 606722"/>
              <a:gd name="connsiteX65" fmla="*/ 189488 w 607639"/>
              <a:gd name="connsiteY65" fmla="*/ 184928 h 606722"/>
              <a:gd name="connsiteX66" fmla="*/ 293739 w 607639"/>
              <a:gd name="connsiteY66" fmla="*/ 289006 h 606722"/>
              <a:gd name="connsiteX67" fmla="*/ 293739 w 607639"/>
              <a:gd name="connsiteY67" fmla="*/ 262876 h 606722"/>
              <a:gd name="connsiteX68" fmla="*/ 266229 w 607639"/>
              <a:gd name="connsiteY68" fmla="*/ 189105 h 606722"/>
              <a:gd name="connsiteX69" fmla="*/ 194207 w 607639"/>
              <a:gd name="connsiteY69" fmla="*/ 161730 h 606722"/>
              <a:gd name="connsiteX70" fmla="*/ 141770 w 607639"/>
              <a:gd name="connsiteY70" fmla="*/ 141554 h 606722"/>
              <a:gd name="connsiteX71" fmla="*/ 194207 w 607639"/>
              <a:gd name="connsiteY71" fmla="*/ 141554 h 606722"/>
              <a:gd name="connsiteX72" fmla="*/ 280563 w 607639"/>
              <a:gd name="connsiteY72" fmla="*/ 174795 h 606722"/>
              <a:gd name="connsiteX73" fmla="*/ 313948 w 607639"/>
              <a:gd name="connsiteY73" fmla="*/ 263231 h 606722"/>
              <a:gd name="connsiteX74" fmla="*/ 313948 w 607639"/>
              <a:gd name="connsiteY74" fmla="*/ 313360 h 606722"/>
              <a:gd name="connsiteX75" fmla="*/ 313948 w 607639"/>
              <a:gd name="connsiteY75" fmla="*/ 313448 h 606722"/>
              <a:gd name="connsiteX76" fmla="*/ 313948 w 607639"/>
              <a:gd name="connsiteY76" fmla="*/ 313626 h 606722"/>
              <a:gd name="connsiteX77" fmla="*/ 313948 w 607639"/>
              <a:gd name="connsiteY77" fmla="*/ 515740 h 606722"/>
              <a:gd name="connsiteX78" fmla="*/ 303799 w 607639"/>
              <a:gd name="connsiteY78" fmla="*/ 525783 h 606722"/>
              <a:gd name="connsiteX79" fmla="*/ 293739 w 607639"/>
              <a:gd name="connsiteY79" fmla="*/ 515740 h 606722"/>
              <a:gd name="connsiteX80" fmla="*/ 293739 w 607639"/>
              <a:gd name="connsiteY80" fmla="*/ 323581 h 606722"/>
              <a:gd name="connsiteX81" fmla="*/ 251540 w 607639"/>
              <a:gd name="connsiteY81" fmla="*/ 323581 h 606722"/>
              <a:gd name="connsiteX82" fmla="*/ 165006 w 607639"/>
              <a:gd name="connsiteY82" fmla="*/ 290251 h 606722"/>
              <a:gd name="connsiteX83" fmla="*/ 131710 w 607639"/>
              <a:gd name="connsiteY83" fmla="*/ 201726 h 606722"/>
              <a:gd name="connsiteX84" fmla="*/ 131621 w 607639"/>
              <a:gd name="connsiteY84" fmla="*/ 151686 h 606722"/>
              <a:gd name="connsiteX85" fmla="*/ 141770 w 607639"/>
              <a:gd name="connsiteY85" fmla="*/ 141554 h 606722"/>
              <a:gd name="connsiteX86" fmla="*/ 303763 w 607639"/>
              <a:gd name="connsiteY86" fmla="*/ 0 h 606722"/>
              <a:gd name="connsiteX87" fmla="*/ 536681 w 607639"/>
              <a:gd name="connsiteY87" fmla="*/ 111097 h 606722"/>
              <a:gd name="connsiteX88" fmla="*/ 536681 w 607639"/>
              <a:gd name="connsiteY88" fmla="*/ 60703 h 606722"/>
              <a:gd name="connsiteX89" fmla="*/ 546827 w 607639"/>
              <a:gd name="connsiteY89" fmla="*/ 50571 h 606722"/>
              <a:gd name="connsiteX90" fmla="*/ 556973 w 607639"/>
              <a:gd name="connsiteY90" fmla="*/ 60703 h 606722"/>
              <a:gd name="connsiteX91" fmla="*/ 556973 w 607639"/>
              <a:gd name="connsiteY91" fmla="*/ 141582 h 606722"/>
              <a:gd name="connsiteX92" fmla="*/ 556795 w 607639"/>
              <a:gd name="connsiteY92" fmla="*/ 142559 h 606722"/>
              <a:gd name="connsiteX93" fmla="*/ 556350 w 607639"/>
              <a:gd name="connsiteY93" fmla="*/ 144515 h 606722"/>
              <a:gd name="connsiteX94" fmla="*/ 555638 w 607639"/>
              <a:gd name="connsiteY94" fmla="*/ 146292 h 606722"/>
              <a:gd name="connsiteX95" fmla="*/ 554570 w 607639"/>
              <a:gd name="connsiteY95" fmla="*/ 147892 h 606722"/>
              <a:gd name="connsiteX96" fmla="*/ 553146 w 607639"/>
              <a:gd name="connsiteY96" fmla="*/ 149314 h 606722"/>
              <a:gd name="connsiteX97" fmla="*/ 552434 w 607639"/>
              <a:gd name="connsiteY97" fmla="*/ 150025 h 606722"/>
              <a:gd name="connsiteX98" fmla="*/ 551633 w 607639"/>
              <a:gd name="connsiteY98" fmla="*/ 150381 h 606722"/>
              <a:gd name="connsiteX99" fmla="*/ 549675 w 607639"/>
              <a:gd name="connsiteY99" fmla="*/ 151092 h 606722"/>
              <a:gd name="connsiteX100" fmla="*/ 547717 w 607639"/>
              <a:gd name="connsiteY100" fmla="*/ 151536 h 606722"/>
              <a:gd name="connsiteX101" fmla="*/ 546827 w 607639"/>
              <a:gd name="connsiteY101" fmla="*/ 151714 h 606722"/>
              <a:gd name="connsiteX102" fmla="*/ 465835 w 607639"/>
              <a:gd name="connsiteY102" fmla="*/ 151714 h 606722"/>
              <a:gd name="connsiteX103" fmla="*/ 455689 w 607639"/>
              <a:gd name="connsiteY103" fmla="*/ 141582 h 606722"/>
              <a:gd name="connsiteX104" fmla="*/ 465835 w 607639"/>
              <a:gd name="connsiteY104" fmla="*/ 131450 h 606722"/>
              <a:gd name="connsiteX105" fmla="*/ 527158 w 607639"/>
              <a:gd name="connsiteY105" fmla="*/ 131450 h 606722"/>
              <a:gd name="connsiteX106" fmla="*/ 303763 w 607639"/>
              <a:gd name="connsiteY106" fmla="*/ 20264 h 606722"/>
              <a:gd name="connsiteX107" fmla="*/ 20292 w 607639"/>
              <a:gd name="connsiteY107" fmla="*/ 303339 h 606722"/>
              <a:gd name="connsiteX108" fmla="*/ 34176 w 607639"/>
              <a:gd name="connsiteY108" fmla="*/ 391238 h 606722"/>
              <a:gd name="connsiteX109" fmla="*/ 27679 w 607639"/>
              <a:gd name="connsiteY109" fmla="*/ 403948 h 606722"/>
              <a:gd name="connsiteX110" fmla="*/ 24564 w 607639"/>
              <a:gd name="connsiteY110" fmla="*/ 404481 h 606722"/>
              <a:gd name="connsiteX111" fmla="*/ 14863 w 607639"/>
              <a:gd name="connsiteY111" fmla="*/ 397460 h 606722"/>
              <a:gd name="connsiteX112" fmla="*/ 0 w 607639"/>
              <a:gd name="connsiteY112" fmla="*/ 303339 h 606722"/>
              <a:gd name="connsiteX113" fmla="*/ 303763 w 607639"/>
              <a:gd name="connsiteY11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7639" h="606722">
                <a:moveTo>
                  <a:pt x="453950" y="242688"/>
                </a:moveTo>
                <a:cubicBezTo>
                  <a:pt x="446562" y="242688"/>
                  <a:pt x="407932" y="243933"/>
                  <a:pt x="381852" y="270066"/>
                </a:cubicBezTo>
                <a:cubicBezTo>
                  <a:pt x="353102" y="298776"/>
                  <a:pt x="354438" y="342953"/>
                  <a:pt x="354438" y="343398"/>
                </a:cubicBezTo>
                <a:lnTo>
                  <a:pt x="354438" y="369975"/>
                </a:lnTo>
                <a:lnTo>
                  <a:pt x="458667" y="265888"/>
                </a:lnTo>
                <a:cubicBezTo>
                  <a:pt x="462673" y="261888"/>
                  <a:pt x="469081" y="261888"/>
                  <a:pt x="472998" y="265888"/>
                </a:cubicBezTo>
                <a:cubicBezTo>
                  <a:pt x="477003" y="269799"/>
                  <a:pt x="477003" y="276199"/>
                  <a:pt x="472998" y="280199"/>
                </a:cubicBezTo>
                <a:lnTo>
                  <a:pt x="368768" y="384286"/>
                </a:lnTo>
                <a:lnTo>
                  <a:pt x="396628" y="384286"/>
                </a:lnTo>
                <a:cubicBezTo>
                  <a:pt x="404105" y="384286"/>
                  <a:pt x="442646" y="382953"/>
                  <a:pt x="468814" y="356909"/>
                </a:cubicBezTo>
                <a:cubicBezTo>
                  <a:pt x="497742" y="328020"/>
                  <a:pt x="496229" y="284021"/>
                  <a:pt x="496229" y="283577"/>
                </a:cubicBezTo>
                <a:lnTo>
                  <a:pt x="496229" y="242688"/>
                </a:lnTo>
                <a:close/>
                <a:moveTo>
                  <a:pt x="453950" y="222422"/>
                </a:moveTo>
                <a:lnTo>
                  <a:pt x="456086" y="222422"/>
                </a:lnTo>
                <a:lnTo>
                  <a:pt x="506376" y="222422"/>
                </a:lnTo>
                <a:cubicBezTo>
                  <a:pt x="511895" y="222422"/>
                  <a:pt x="516434" y="226955"/>
                  <a:pt x="516434" y="232555"/>
                </a:cubicBezTo>
                <a:lnTo>
                  <a:pt x="516434" y="283132"/>
                </a:lnTo>
                <a:cubicBezTo>
                  <a:pt x="516523" y="284910"/>
                  <a:pt x="518303" y="336109"/>
                  <a:pt x="483145" y="371219"/>
                </a:cubicBezTo>
                <a:cubicBezTo>
                  <a:pt x="451368" y="402952"/>
                  <a:pt x="405529" y="404552"/>
                  <a:pt x="396628" y="404552"/>
                </a:cubicBezTo>
                <a:lnTo>
                  <a:pt x="394492" y="404463"/>
                </a:lnTo>
                <a:lnTo>
                  <a:pt x="344379" y="404463"/>
                </a:lnTo>
                <a:cubicBezTo>
                  <a:pt x="344379" y="404463"/>
                  <a:pt x="344379" y="404552"/>
                  <a:pt x="344290" y="404552"/>
                </a:cubicBezTo>
                <a:cubicBezTo>
                  <a:pt x="342955" y="404552"/>
                  <a:pt x="341620" y="404197"/>
                  <a:pt x="340374" y="403663"/>
                </a:cubicBezTo>
                <a:cubicBezTo>
                  <a:pt x="340196" y="403574"/>
                  <a:pt x="340018" y="403397"/>
                  <a:pt x="339751" y="403308"/>
                </a:cubicBezTo>
                <a:cubicBezTo>
                  <a:pt x="338861" y="402774"/>
                  <a:pt x="337882" y="402330"/>
                  <a:pt x="337170" y="401530"/>
                </a:cubicBezTo>
                <a:cubicBezTo>
                  <a:pt x="336280" y="400730"/>
                  <a:pt x="335746" y="399752"/>
                  <a:pt x="335301" y="398774"/>
                </a:cubicBezTo>
                <a:cubicBezTo>
                  <a:pt x="335212" y="398597"/>
                  <a:pt x="335034" y="398508"/>
                  <a:pt x="335034" y="398330"/>
                </a:cubicBezTo>
                <a:cubicBezTo>
                  <a:pt x="334499" y="396997"/>
                  <a:pt x="334232" y="395663"/>
                  <a:pt x="334232" y="394330"/>
                </a:cubicBezTo>
                <a:lnTo>
                  <a:pt x="334232" y="343842"/>
                </a:lnTo>
                <a:cubicBezTo>
                  <a:pt x="334143" y="342064"/>
                  <a:pt x="332363" y="290865"/>
                  <a:pt x="367522" y="255755"/>
                </a:cubicBezTo>
                <a:cubicBezTo>
                  <a:pt x="399298" y="224022"/>
                  <a:pt x="445138" y="222422"/>
                  <a:pt x="453950" y="222422"/>
                </a:cubicBezTo>
                <a:close/>
                <a:moveTo>
                  <a:pt x="579337" y="201125"/>
                </a:moveTo>
                <a:cubicBezTo>
                  <a:pt x="584677" y="199347"/>
                  <a:pt x="590373" y="202191"/>
                  <a:pt x="592153" y="207523"/>
                </a:cubicBezTo>
                <a:cubicBezTo>
                  <a:pt x="602388" y="238361"/>
                  <a:pt x="607639" y="270531"/>
                  <a:pt x="607639" y="303324"/>
                </a:cubicBezTo>
                <a:cubicBezTo>
                  <a:pt x="607639" y="470575"/>
                  <a:pt x="471289" y="606722"/>
                  <a:pt x="303787" y="606722"/>
                </a:cubicBezTo>
                <a:cubicBezTo>
                  <a:pt x="213183" y="606722"/>
                  <a:pt x="128275" y="565665"/>
                  <a:pt x="70869" y="495636"/>
                </a:cubicBezTo>
                <a:lnTo>
                  <a:pt x="70869" y="546025"/>
                </a:lnTo>
                <a:cubicBezTo>
                  <a:pt x="70869" y="551623"/>
                  <a:pt x="66330" y="556156"/>
                  <a:pt x="60812" y="556156"/>
                </a:cubicBezTo>
                <a:cubicBezTo>
                  <a:pt x="55205" y="556156"/>
                  <a:pt x="50666" y="551623"/>
                  <a:pt x="50666" y="546025"/>
                </a:cubicBezTo>
                <a:lnTo>
                  <a:pt x="50666" y="465154"/>
                </a:lnTo>
                <a:cubicBezTo>
                  <a:pt x="50666" y="464799"/>
                  <a:pt x="50844" y="464532"/>
                  <a:pt x="50844" y="464176"/>
                </a:cubicBezTo>
                <a:cubicBezTo>
                  <a:pt x="50933" y="463465"/>
                  <a:pt x="51022" y="462843"/>
                  <a:pt x="51289" y="462132"/>
                </a:cubicBezTo>
                <a:cubicBezTo>
                  <a:pt x="51467" y="461510"/>
                  <a:pt x="51645" y="460977"/>
                  <a:pt x="52001" y="460444"/>
                </a:cubicBezTo>
                <a:cubicBezTo>
                  <a:pt x="52268" y="459822"/>
                  <a:pt x="52624" y="459378"/>
                  <a:pt x="53069" y="458844"/>
                </a:cubicBezTo>
                <a:cubicBezTo>
                  <a:pt x="53514" y="458311"/>
                  <a:pt x="53959" y="457867"/>
                  <a:pt x="54493" y="457422"/>
                </a:cubicBezTo>
                <a:cubicBezTo>
                  <a:pt x="54760" y="457156"/>
                  <a:pt x="54938" y="456889"/>
                  <a:pt x="55205" y="456711"/>
                </a:cubicBezTo>
                <a:cubicBezTo>
                  <a:pt x="55472" y="456534"/>
                  <a:pt x="55739" y="456534"/>
                  <a:pt x="56006" y="456356"/>
                </a:cubicBezTo>
                <a:cubicBezTo>
                  <a:pt x="56629" y="456000"/>
                  <a:pt x="57252" y="455823"/>
                  <a:pt x="57875" y="455645"/>
                </a:cubicBezTo>
                <a:cubicBezTo>
                  <a:pt x="58587" y="455378"/>
                  <a:pt x="59210" y="455290"/>
                  <a:pt x="59922" y="455201"/>
                </a:cubicBezTo>
                <a:cubicBezTo>
                  <a:pt x="60189" y="455201"/>
                  <a:pt x="60456" y="455023"/>
                  <a:pt x="60812" y="455023"/>
                </a:cubicBezTo>
                <a:lnTo>
                  <a:pt x="141804" y="455023"/>
                </a:lnTo>
                <a:cubicBezTo>
                  <a:pt x="147411" y="455023"/>
                  <a:pt x="151950" y="459555"/>
                  <a:pt x="151950" y="465154"/>
                </a:cubicBezTo>
                <a:cubicBezTo>
                  <a:pt x="151950" y="470753"/>
                  <a:pt x="147411" y="475285"/>
                  <a:pt x="141804" y="475285"/>
                </a:cubicBezTo>
                <a:lnTo>
                  <a:pt x="80481" y="475285"/>
                </a:lnTo>
                <a:cubicBezTo>
                  <a:pt x="133972" y="545225"/>
                  <a:pt x="216032" y="586460"/>
                  <a:pt x="303787" y="586460"/>
                </a:cubicBezTo>
                <a:cubicBezTo>
                  <a:pt x="460163" y="586460"/>
                  <a:pt x="587347" y="459466"/>
                  <a:pt x="587347" y="303324"/>
                </a:cubicBezTo>
                <a:cubicBezTo>
                  <a:pt x="587347" y="272753"/>
                  <a:pt x="582452" y="242626"/>
                  <a:pt x="572929" y="213922"/>
                </a:cubicBezTo>
                <a:cubicBezTo>
                  <a:pt x="571149" y="208589"/>
                  <a:pt x="573997" y="202902"/>
                  <a:pt x="579337" y="201125"/>
                </a:cubicBezTo>
                <a:close/>
                <a:moveTo>
                  <a:pt x="151919" y="161730"/>
                </a:moveTo>
                <a:lnTo>
                  <a:pt x="151919" y="202170"/>
                </a:lnTo>
                <a:cubicBezTo>
                  <a:pt x="151919" y="203059"/>
                  <a:pt x="150584" y="247233"/>
                  <a:pt x="179339" y="275941"/>
                </a:cubicBezTo>
                <a:cubicBezTo>
                  <a:pt x="205513" y="302072"/>
                  <a:pt x="244062" y="303405"/>
                  <a:pt x="251540" y="303405"/>
                </a:cubicBezTo>
                <a:lnTo>
                  <a:pt x="279494" y="303316"/>
                </a:lnTo>
                <a:lnTo>
                  <a:pt x="175155" y="199148"/>
                </a:lnTo>
                <a:cubicBezTo>
                  <a:pt x="171149" y="195238"/>
                  <a:pt x="171149" y="188838"/>
                  <a:pt x="175155" y="184928"/>
                </a:cubicBezTo>
                <a:cubicBezTo>
                  <a:pt x="179072" y="180928"/>
                  <a:pt x="185482" y="180928"/>
                  <a:pt x="189488" y="184928"/>
                </a:cubicBezTo>
                <a:lnTo>
                  <a:pt x="293739" y="289006"/>
                </a:lnTo>
                <a:lnTo>
                  <a:pt x="293739" y="262876"/>
                </a:lnTo>
                <a:cubicBezTo>
                  <a:pt x="293739" y="261987"/>
                  <a:pt x="294985" y="217813"/>
                  <a:pt x="266229" y="189105"/>
                </a:cubicBezTo>
                <a:cubicBezTo>
                  <a:pt x="240144" y="163063"/>
                  <a:pt x="201685" y="161730"/>
                  <a:pt x="194207" y="161730"/>
                </a:cubicBezTo>
                <a:close/>
                <a:moveTo>
                  <a:pt x="141770" y="141554"/>
                </a:moveTo>
                <a:lnTo>
                  <a:pt x="194207" y="141554"/>
                </a:lnTo>
                <a:cubicBezTo>
                  <a:pt x="206670" y="141554"/>
                  <a:pt x="249670" y="143954"/>
                  <a:pt x="280563" y="174795"/>
                </a:cubicBezTo>
                <a:cubicBezTo>
                  <a:pt x="315639" y="209903"/>
                  <a:pt x="314037" y="261098"/>
                  <a:pt x="313948" y="263231"/>
                </a:cubicBezTo>
                <a:lnTo>
                  <a:pt x="313948" y="313360"/>
                </a:lnTo>
                <a:lnTo>
                  <a:pt x="313948" y="313448"/>
                </a:lnTo>
                <a:cubicBezTo>
                  <a:pt x="313948" y="313537"/>
                  <a:pt x="313948" y="313537"/>
                  <a:pt x="313948" y="313626"/>
                </a:cubicBezTo>
                <a:lnTo>
                  <a:pt x="313948" y="515740"/>
                </a:lnTo>
                <a:cubicBezTo>
                  <a:pt x="313948" y="521250"/>
                  <a:pt x="309407" y="525783"/>
                  <a:pt x="303799" y="525783"/>
                </a:cubicBezTo>
                <a:cubicBezTo>
                  <a:pt x="298279" y="525783"/>
                  <a:pt x="293739" y="521250"/>
                  <a:pt x="293739" y="515740"/>
                </a:cubicBezTo>
                <a:lnTo>
                  <a:pt x="293739" y="323581"/>
                </a:lnTo>
                <a:lnTo>
                  <a:pt x="251540" y="323581"/>
                </a:lnTo>
                <a:cubicBezTo>
                  <a:pt x="242637" y="323581"/>
                  <a:pt x="196788" y="321981"/>
                  <a:pt x="165006" y="290251"/>
                </a:cubicBezTo>
                <a:cubicBezTo>
                  <a:pt x="129840" y="255143"/>
                  <a:pt x="131621" y="203948"/>
                  <a:pt x="131710" y="201726"/>
                </a:cubicBezTo>
                <a:lnTo>
                  <a:pt x="131621" y="151686"/>
                </a:lnTo>
                <a:cubicBezTo>
                  <a:pt x="131621" y="146087"/>
                  <a:pt x="136161" y="141554"/>
                  <a:pt x="141770" y="141554"/>
                </a:cubicBezTo>
                <a:close/>
                <a:moveTo>
                  <a:pt x="303763" y="0"/>
                </a:moveTo>
                <a:cubicBezTo>
                  <a:pt x="394456" y="0"/>
                  <a:pt x="479364" y="41061"/>
                  <a:pt x="536681" y="111097"/>
                </a:cubicBezTo>
                <a:lnTo>
                  <a:pt x="536681" y="60703"/>
                </a:lnTo>
                <a:cubicBezTo>
                  <a:pt x="536681" y="55104"/>
                  <a:pt x="541220" y="50571"/>
                  <a:pt x="546827" y="50571"/>
                </a:cubicBezTo>
                <a:cubicBezTo>
                  <a:pt x="552434" y="50571"/>
                  <a:pt x="556973" y="55104"/>
                  <a:pt x="556973" y="60703"/>
                </a:cubicBezTo>
                <a:lnTo>
                  <a:pt x="556973" y="141582"/>
                </a:lnTo>
                <a:cubicBezTo>
                  <a:pt x="556973" y="141937"/>
                  <a:pt x="556795" y="142204"/>
                  <a:pt x="556795" y="142559"/>
                </a:cubicBezTo>
                <a:cubicBezTo>
                  <a:pt x="556706" y="143270"/>
                  <a:pt x="556528" y="143893"/>
                  <a:pt x="556350" y="144515"/>
                </a:cubicBezTo>
                <a:cubicBezTo>
                  <a:pt x="556172" y="145137"/>
                  <a:pt x="555905" y="145759"/>
                  <a:pt x="555638" y="146292"/>
                </a:cubicBezTo>
                <a:cubicBezTo>
                  <a:pt x="555371" y="146826"/>
                  <a:pt x="555015" y="147359"/>
                  <a:pt x="554570" y="147892"/>
                </a:cubicBezTo>
                <a:cubicBezTo>
                  <a:pt x="554125" y="148425"/>
                  <a:pt x="553680" y="148870"/>
                  <a:pt x="553146" y="149314"/>
                </a:cubicBezTo>
                <a:cubicBezTo>
                  <a:pt x="552879" y="149492"/>
                  <a:pt x="552701" y="149847"/>
                  <a:pt x="552434" y="150025"/>
                </a:cubicBezTo>
                <a:cubicBezTo>
                  <a:pt x="552167" y="150203"/>
                  <a:pt x="551900" y="150203"/>
                  <a:pt x="551633" y="150381"/>
                </a:cubicBezTo>
                <a:cubicBezTo>
                  <a:pt x="551010" y="150647"/>
                  <a:pt x="550387" y="150914"/>
                  <a:pt x="549675" y="151092"/>
                </a:cubicBezTo>
                <a:cubicBezTo>
                  <a:pt x="549052" y="151269"/>
                  <a:pt x="548429" y="151447"/>
                  <a:pt x="547717" y="151536"/>
                </a:cubicBezTo>
                <a:cubicBezTo>
                  <a:pt x="547450" y="151536"/>
                  <a:pt x="547183" y="151714"/>
                  <a:pt x="546827" y="151714"/>
                </a:cubicBezTo>
                <a:lnTo>
                  <a:pt x="465835" y="151714"/>
                </a:lnTo>
                <a:cubicBezTo>
                  <a:pt x="460228" y="151714"/>
                  <a:pt x="455689" y="147181"/>
                  <a:pt x="455689" y="141582"/>
                </a:cubicBezTo>
                <a:cubicBezTo>
                  <a:pt x="455689" y="135982"/>
                  <a:pt x="460228" y="131450"/>
                  <a:pt x="465835" y="131450"/>
                </a:cubicBezTo>
                <a:lnTo>
                  <a:pt x="527158" y="131450"/>
                </a:lnTo>
                <a:cubicBezTo>
                  <a:pt x="473668" y="61503"/>
                  <a:pt x="391519" y="20264"/>
                  <a:pt x="303763" y="20264"/>
                </a:cubicBezTo>
                <a:cubicBezTo>
                  <a:pt x="147476" y="20264"/>
                  <a:pt x="20292" y="147270"/>
                  <a:pt x="20292" y="303339"/>
                </a:cubicBezTo>
                <a:cubicBezTo>
                  <a:pt x="20292" y="333379"/>
                  <a:pt x="24920" y="362975"/>
                  <a:pt x="34176" y="391238"/>
                </a:cubicBezTo>
                <a:cubicBezTo>
                  <a:pt x="35867" y="396482"/>
                  <a:pt x="33019" y="402259"/>
                  <a:pt x="27679" y="403948"/>
                </a:cubicBezTo>
                <a:cubicBezTo>
                  <a:pt x="26611" y="404303"/>
                  <a:pt x="25543" y="404481"/>
                  <a:pt x="24564" y="404481"/>
                </a:cubicBezTo>
                <a:cubicBezTo>
                  <a:pt x="20292" y="404481"/>
                  <a:pt x="16287" y="401726"/>
                  <a:pt x="14863" y="397460"/>
                </a:cubicBezTo>
                <a:cubicBezTo>
                  <a:pt x="4984" y="367242"/>
                  <a:pt x="0" y="335512"/>
                  <a:pt x="0" y="303339"/>
                </a:cubicBezTo>
                <a:cubicBezTo>
                  <a:pt x="0" y="136071"/>
                  <a:pt x="136262" y="0"/>
                  <a:pt x="303763" y="0"/>
                </a:cubicBezTo>
                <a:close/>
              </a:path>
            </a:pathLst>
          </a:custGeom>
        </p:spPr>
        <p:txBody>
          <a:bodyPr wrap="square">
            <a:spAutoFit/>
          </a:bodyPr>
          <a:lstStyle/>
          <a:p>
            <a:pPr marL="457200" indent="-457200">
              <a:lnSpc>
                <a:spcPct val="120000"/>
              </a:lnSpc>
              <a:spcBef>
                <a:spcPct val="0"/>
              </a:spcBef>
              <a:spcAft>
                <a:spcPts val="18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fifth generation of dedicated servo system independent researched by Haitian</a:t>
            </a:r>
          </a:p>
          <a:p>
            <a:pPr marL="457200" indent="-457200">
              <a:lnSpc>
                <a:spcPct val="120000"/>
              </a:lnSpc>
              <a:spcBef>
                <a:spcPct val="0"/>
              </a:spcBef>
              <a:spcAft>
                <a:spcPts val="18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New high drive servo system</a:t>
            </a:r>
          </a:p>
          <a:p>
            <a:pPr marL="457200" indent="-457200">
              <a:lnSpc>
                <a:spcPct val="120000"/>
              </a:lnSpc>
              <a:spcBef>
                <a:spcPct val="0"/>
              </a:spcBef>
              <a:spcAft>
                <a:spcPts val="18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Japan SUMITOMO latest high speed gear pump</a:t>
            </a:r>
          </a:p>
          <a:p>
            <a:pPr marL="457200" indent="-457200">
              <a:lnSpc>
                <a:spcPct val="120000"/>
              </a:lnSpc>
              <a:spcBef>
                <a:spcPct val="0"/>
              </a:spcBef>
              <a:spcAft>
                <a:spcPts val="18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High efficiency, energy saving, low noise, stable operation, excellent performance</a:t>
            </a:r>
          </a:p>
          <a:p>
            <a:pPr marL="457200" indent="-457200">
              <a:lnSpc>
                <a:spcPct val="120000"/>
              </a:lnSpc>
              <a:spcBef>
                <a:spcPct val="0"/>
              </a:spcBef>
              <a:spcAft>
                <a:spcPts val="1800"/>
              </a:spcAft>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Faster injection with accelerated response of 100ms</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EE6F0DC-4B40-8B50-F51D-12CDE0BE6B4B}"/>
              </a:ext>
            </a:extLst>
          </p:cNvPr>
          <p:cNvGrpSpPr/>
          <p:nvPr/>
        </p:nvGrpSpPr>
        <p:grpSpPr>
          <a:xfrm>
            <a:off x="17013282" y="8068312"/>
            <a:ext cx="3036916" cy="3036916"/>
            <a:chOff x="17013282" y="8539076"/>
            <a:chExt cx="3582718" cy="3582718"/>
          </a:xfrm>
        </p:grpSpPr>
        <p:sp>
          <p:nvSpPr>
            <p:cNvPr id="19" name="椭圆 18">
              <a:extLst>
                <a:ext uri="{FF2B5EF4-FFF2-40B4-BE49-F238E27FC236}">
                  <a16:creationId xmlns:a16="http://schemas.microsoft.com/office/drawing/2014/main" id="{5A266404-CFDA-526C-0260-BCB1BB680726}"/>
                </a:ext>
              </a:extLst>
            </p:cNvPr>
            <p:cNvSpPr/>
            <p:nvPr/>
          </p:nvSpPr>
          <p:spPr>
            <a:xfrm>
              <a:off x="17013282" y="8539076"/>
              <a:ext cx="3582718" cy="3582718"/>
            </a:xfrm>
            <a:prstGeom prst="ellipse">
              <a:avLst/>
            </a:prstGeom>
            <a:solidFill>
              <a:schemeClr val="bg1"/>
            </a:solidFill>
            <a:ln w="127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Grafik 2" descr="Ein Bild, das Text enthält.&#10;&#10;Automatisch generierte Beschreibung"/>
            <p:cNvPicPr>
              <a:picLocks noChangeAspect="1"/>
            </p:cNvPicPr>
            <p:nvPr/>
          </p:nvPicPr>
          <p:blipFill>
            <a:blip r:embed="rId3"/>
            <a:stretch>
              <a:fillRect/>
            </a:stretch>
          </p:blipFill>
          <p:spPr>
            <a:xfrm>
              <a:off x="17663814" y="8946232"/>
              <a:ext cx="2499312" cy="2412000"/>
            </a:xfrm>
            <a:prstGeom prst="rect">
              <a:avLst/>
            </a:prstGeom>
          </p:spPr>
        </p:pic>
      </p:grpSp>
      <p:grpSp>
        <p:nvGrpSpPr>
          <p:cNvPr id="7" name="Gruppieren 6">
            <a:extLst>
              <a:ext uri="{FF2B5EF4-FFF2-40B4-BE49-F238E27FC236}">
                <a16:creationId xmlns:a16="http://schemas.microsoft.com/office/drawing/2014/main" id="{AA825EF8-DF5E-868D-ED92-B639D51FF154}"/>
              </a:ext>
            </a:extLst>
          </p:cNvPr>
          <p:cNvGrpSpPr/>
          <p:nvPr/>
        </p:nvGrpSpPr>
        <p:grpSpPr>
          <a:xfrm>
            <a:off x="10364648" y="8059717"/>
            <a:ext cx="3036916" cy="3036916"/>
            <a:chOff x="10364648" y="8530481"/>
            <a:chExt cx="3582718" cy="3582718"/>
          </a:xfrm>
        </p:grpSpPr>
        <p:sp>
          <p:nvSpPr>
            <p:cNvPr id="18" name="椭圆 17">
              <a:extLst>
                <a:ext uri="{FF2B5EF4-FFF2-40B4-BE49-F238E27FC236}">
                  <a16:creationId xmlns:a16="http://schemas.microsoft.com/office/drawing/2014/main" id="{4BC58ECB-8E5F-3825-4755-887EFC8F633A}"/>
                </a:ext>
              </a:extLst>
            </p:cNvPr>
            <p:cNvSpPr/>
            <p:nvPr/>
          </p:nvSpPr>
          <p:spPr>
            <a:xfrm>
              <a:off x="10364648" y="8530481"/>
              <a:ext cx="3582718" cy="3582718"/>
            </a:xfrm>
            <a:prstGeom prst="ellipse">
              <a:avLst/>
            </a:prstGeom>
            <a:solidFill>
              <a:schemeClr val="bg1"/>
            </a:solidFill>
            <a:ln w="127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Grafik 10"/>
            <p:cNvPicPr>
              <a:picLocks noChangeAspect="1"/>
            </p:cNvPicPr>
            <p:nvPr/>
          </p:nvPicPr>
          <p:blipFill rotWithShape="1">
            <a:blip r:embed="rId4" cstate="screen"/>
            <a:srcRect b="-2061"/>
            <a:stretch>
              <a:fillRect/>
            </a:stretch>
          </p:blipFill>
          <p:spPr>
            <a:xfrm>
              <a:off x="10895062" y="8932550"/>
              <a:ext cx="2570803" cy="2461954"/>
            </a:xfrm>
            <a:prstGeom prst="rect">
              <a:avLst/>
            </a:prstGeom>
          </p:spPr>
        </p:pic>
      </p:grpSp>
      <p:grpSp>
        <p:nvGrpSpPr>
          <p:cNvPr id="14" name="Gruppieren 13">
            <a:extLst>
              <a:ext uri="{FF2B5EF4-FFF2-40B4-BE49-F238E27FC236}">
                <a16:creationId xmlns:a16="http://schemas.microsoft.com/office/drawing/2014/main" id="{98B2C9E8-5FAD-3E22-0923-CF1D216EC352}"/>
              </a:ext>
            </a:extLst>
          </p:cNvPr>
          <p:cNvGrpSpPr/>
          <p:nvPr/>
        </p:nvGrpSpPr>
        <p:grpSpPr>
          <a:xfrm>
            <a:off x="3322607" y="8059717"/>
            <a:ext cx="3036916" cy="3036916"/>
            <a:chOff x="3322607" y="8530481"/>
            <a:chExt cx="3582718" cy="3582718"/>
          </a:xfrm>
        </p:grpSpPr>
        <p:sp>
          <p:nvSpPr>
            <p:cNvPr id="16" name="椭圆 15">
              <a:extLst>
                <a:ext uri="{FF2B5EF4-FFF2-40B4-BE49-F238E27FC236}">
                  <a16:creationId xmlns:a16="http://schemas.microsoft.com/office/drawing/2014/main" id="{6DA7D36D-D8C3-9274-26AB-74BAD18FF283}"/>
                </a:ext>
              </a:extLst>
            </p:cNvPr>
            <p:cNvSpPr/>
            <p:nvPr/>
          </p:nvSpPr>
          <p:spPr>
            <a:xfrm>
              <a:off x="3322607" y="8530481"/>
              <a:ext cx="3582718" cy="3582718"/>
            </a:xfrm>
            <a:prstGeom prst="ellipse">
              <a:avLst/>
            </a:prstGeom>
            <a:solidFill>
              <a:schemeClr val="bg1"/>
            </a:solidFill>
            <a:ln w="127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ressure-indicator_62848"/>
            <p:cNvSpPr>
              <a:spLocks noChangeAspect="1"/>
            </p:cNvSpPr>
            <p:nvPr/>
          </p:nvSpPr>
          <p:spPr bwMode="auto">
            <a:xfrm>
              <a:off x="3828565" y="9090248"/>
              <a:ext cx="2570803" cy="202275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6086" h="476881">
                  <a:moveTo>
                    <a:pt x="251039" y="152062"/>
                  </a:moveTo>
                  <a:cubicBezTo>
                    <a:pt x="253940" y="151363"/>
                    <a:pt x="256940" y="152961"/>
                    <a:pt x="258141" y="155559"/>
                  </a:cubicBezTo>
                  <a:lnTo>
                    <a:pt x="313052" y="277327"/>
                  </a:lnTo>
                  <a:cubicBezTo>
                    <a:pt x="324855" y="279924"/>
                    <a:pt x="334957" y="288515"/>
                    <a:pt x="339158" y="300701"/>
                  </a:cubicBezTo>
                  <a:cubicBezTo>
                    <a:pt x="345559" y="319381"/>
                    <a:pt x="335657" y="339759"/>
                    <a:pt x="316853" y="346152"/>
                  </a:cubicBezTo>
                  <a:cubicBezTo>
                    <a:pt x="298149" y="352545"/>
                    <a:pt x="277845" y="342556"/>
                    <a:pt x="271443" y="323876"/>
                  </a:cubicBezTo>
                  <a:cubicBezTo>
                    <a:pt x="267243" y="311689"/>
                    <a:pt x="270043" y="298703"/>
                    <a:pt x="277745" y="289414"/>
                  </a:cubicBezTo>
                  <a:lnTo>
                    <a:pt x="246438" y="159554"/>
                  </a:lnTo>
                  <a:cubicBezTo>
                    <a:pt x="245638" y="156258"/>
                    <a:pt x="247638" y="152862"/>
                    <a:pt x="251039" y="152062"/>
                  </a:cubicBezTo>
                  <a:close/>
                  <a:moveTo>
                    <a:pt x="285535" y="48647"/>
                  </a:moveTo>
                  <a:cubicBezTo>
                    <a:pt x="236011" y="51744"/>
                    <a:pt x="190390" y="68126"/>
                    <a:pt x="152572" y="93898"/>
                  </a:cubicBezTo>
                  <a:lnTo>
                    <a:pt x="192091" y="134454"/>
                  </a:lnTo>
                  <a:cubicBezTo>
                    <a:pt x="195392" y="137850"/>
                    <a:pt x="197093" y="142245"/>
                    <a:pt x="197093" y="146940"/>
                  </a:cubicBezTo>
                  <a:cubicBezTo>
                    <a:pt x="196993" y="151635"/>
                    <a:pt x="195092" y="155930"/>
                    <a:pt x="191790" y="159227"/>
                  </a:cubicBezTo>
                  <a:cubicBezTo>
                    <a:pt x="188489" y="162423"/>
                    <a:pt x="184187" y="164122"/>
                    <a:pt x="179585" y="164122"/>
                  </a:cubicBezTo>
                  <a:cubicBezTo>
                    <a:pt x="174782" y="164122"/>
                    <a:pt x="170380" y="162323"/>
                    <a:pt x="166979" y="158827"/>
                  </a:cubicBezTo>
                  <a:lnTo>
                    <a:pt x="124959" y="115674"/>
                  </a:lnTo>
                  <a:cubicBezTo>
                    <a:pt x="94044" y="143743"/>
                    <a:pt x="70733" y="179005"/>
                    <a:pt x="58328" y="218562"/>
                  </a:cubicBezTo>
                  <a:lnTo>
                    <a:pt x="116455" y="227453"/>
                  </a:lnTo>
                  <a:cubicBezTo>
                    <a:pt x="126059" y="228851"/>
                    <a:pt x="132663" y="237841"/>
                    <a:pt x="131162" y="247331"/>
                  </a:cubicBezTo>
                  <a:cubicBezTo>
                    <a:pt x="129861" y="255822"/>
                    <a:pt x="122458" y="262215"/>
                    <a:pt x="113854" y="262215"/>
                  </a:cubicBezTo>
                  <a:cubicBezTo>
                    <a:pt x="112953" y="262215"/>
                    <a:pt x="112053" y="262115"/>
                    <a:pt x="111253" y="262015"/>
                  </a:cubicBezTo>
                  <a:lnTo>
                    <a:pt x="50524" y="252825"/>
                  </a:lnTo>
                  <a:cubicBezTo>
                    <a:pt x="48923" y="263314"/>
                    <a:pt x="48123" y="274102"/>
                    <a:pt x="48123" y="284990"/>
                  </a:cubicBezTo>
                  <a:cubicBezTo>
                    <a:pt x="48123" y="314658"/>
                    <a:pt x="54326" y="344226"/>
                    <a:pt x="65931" y="371895"/>
                  </a:cubicBezTo>
                  <a:lnTo>
                    <a:pt x="128861" y="340530"/>
                  </a:lnTo>
                  <a:cubicBezTo>
                    <a:pt x="131362" y="339331"/>
                    <a:pt x="133963" y="338731"/>
                    <a:pt x="136664" y="338731"/>
                  </a:cubicBezTo>
                  <a:cubicBezTo>
                    <a:pt x="143368" y="338731"/>
                    <a:pt x="149370" y="342427"/>
                    <a:pt x="152372" y="348421"/>
                  </a:cubicBezTo>
                  <a:cubicBezTo>
                    <a:pt x="154473" y="352616"/>
                    <a:pt x="154773" y="357311"/>
                    <a:pt x="153272" y="361806"/>
                  </a:cubicBezTo>
                  <a:cubicBezTo>
                    <a:pt x="151772" y="366202"/>
                    <a:pt x="148670" y="369798"/>
                    <a:pt x="144468" y="371895"/>
                  </a:cubicBezTo>
                  <a:lnTo>
                    <a:pt x="82039" y="402962"/>
                  </a:lnTo>
                  <a:cubicBezTo>
                    <a:pt x="86941" y="410953"/>
                    <a:pt x="91643" y="417745"/>
                    <a:pt x="98046" y="425737"/>
                  </a:cubicBezTo>
                  <a:lnTo>
                    <a:pt x="100447" y="428833"/>
                  </a:lnTo>
                  <a:lnTo>
                    <a:pt x="505639" y="428833"/>
                  </a:lnTo>
                  <a:lnTo>
                    <a:pt x="508040" y="425737"/>
                  </a:lnTo>
                  <a:cubicBezTo>
                    <a:pt x="513842" y="418445"/>
                    <a:pt x="519245" y="410853"/>
                    <a:pt x="524047" y="402962"/>
                  </a:cubicBezTo>
                  <a:lnTo>
                    <a:pt x="461618" y="371895"/>
                  </a:lnTo>
                  <a:cubicBezTo>
                    <a:pt x="457416" y="369798"/>
                    <a:pt x="454314" y="366202"/>
                    <a:pt x="452814" y="361806"/>
                  </a:cubicBezTo>
                  <a:cubicBezTo>
                    <a:pt x="451313" y="357311"/>
                    <a:pt x="451613" y="352616"/>
                    <a:pt x="453714" y="348421"/>
                  </a:cubicBezTo>
                  <a:cubicBezTo>
                    <a:pt x="456716" y="342427"/>
                    <a:pt x="462718" y="338731"/>
                    <a:pt x="469422" y="338731"/>
                  </a:cubicBezTo>
                  <a:cubicBezTo>
                    <a:pt x="472123" y="338731"/>
                    <a:pt x="474724" y="339331"/>
                    <a:pt x="477225" y="340530"/>
                  </a:cubicBezTo>
                  <a:lnTo>
                    <a:pt x="540055" y="371895"/>
                  </a:lnTo>
                  <a:cubicBezTo>
                    <a:pt x="551760" y="344325"/>
                    <a:pt x="557963" y="314658"/>
                    <a:pt x="557963" y="284990"/>
                  </a:cubicBezTo>
                  <a:cubicBezTo>
                    <a:pt x="557963" y="274102"/>
                    <a:pt x="557163" y="263314"/>
                    <a:pt x="555562" y="252825"/>
                  </a:cubicBezTo>
                  <a:lnTo>
                    <a:pt x="494834" y="262015"/>
                  </a:lnTo>
                  <a:cubicBezTo>
                    <a:pt x="494033" y="262115"/>
                    <a:pt x="493133" y="262215"/>
                    <a:pt x="492232" y="262215"/>
                  </a:cubicBezTo>
                  <a:cubicBezTo>
                    <a:pt x="483628" y="262215"/>
                    <a:pt x="476225" y="255822"/>
                    <a:pt x="474924" y="247331"/>
                  </a:cubicBezTo>
                  <a:cubicBezTo>
                    <a:pt x="473423" y="237841"/>
                    <a:pt x="480027" y="228851"/>
                    <a:pt x="489631" y="227453"/>
                  </a:cubicBezTo>
                  <a:lnTo>
                    <a:pt x="547759" y="218562"/>
                  </a:lnTo>
                  <a:cubicBezTo>
                    <a:pt x="535353" y="179005"/>
                    <a:pt x="512042" y="143743"/>
                    <a:pt x="481127" y="115674"/>
                  </a:cubicBezTo>
                  <a:lnTo>
                    <a:pt x="439107" y="158827"/>
                  </a:lnTo>
                  <a:cubicBezTo>
                    <a:pt x="435806" y="162323"/>
                    <a:pt x="431304" y="164122"/>
                    <a:pt x="426501" y="164122"/>
                  </a:cubicBezTo>
                  <a:cubicBezTo>
                    <a:pt x="421899" y="164122"/>
                    <a:pt x="417597" y="162423"/>
                    <a:pt x="414296" y="159227"/>
                  </a:cubicBezTo>
                  <a:cubicBezTo>
                    <a:pt x="410994" y="155930"/>
                    <a:pt x="409093" y="151635"/>
                    <a:pt x="408993" y="146940"/>
                  </a:cubicBezTo>
                  <a:cubicBezTo>
                    <a:pt x="408993" y="142245"/>
                    <a:pt x="410694" y="137850"/>
                    <a:pt x="413995" y="134454"/>
                  </a:cubicBezTo>
                  <a:lnTo>
                    <a:pt x="453514" y="93898"/>
                  </a:lnTo>
                  <a:cubicBezTo>
                    <a:pt x="415696" y="68126"/>
                    <a:pt x="370075" y="51744"/>
                    <a:pt x="320551" y="48647"/>
                  </a:cubicBezTo>
                  <a:lnTo>
                    <a:pt x="320551" y="107982"/>
                  </a:lnTo>
                  <a:cubicBezTo>
                    <a:pt x="320551" y="117572"/>
                    <a:pt x="312748" y="125463"/>
                    <a:pt x="303043" y="125463"/>
                  </a:cubicBezTo>
                  <a:cubicBezTo>
                    <a:pt x="293438" y="125463"/>
                    <a:pt x="285535" y="117572"/>
                    <a:pt x="285535" y="107982"/>
                  </a:cubicBezTo>
                  <a:close/>
                  <a:moveTo>
                    <a:pt x="303043" y="0"/>
                  </a:moveTo>
                  <a:cubicBezTo>
                    <a:pt x="470122" y="0"/>
                    <a:pt x="606086" y="127861"/>
                    <a:pt x="606086" y="284990"/>
                  </a:cubicBezTo>
                  <a:cubicBezTo>
                    <a:pt x="606086" y="352217"/>
                    <a:pt x="580674" y="417546"/>
                    <a:pt x="534552" y="468890"/>
                  </a:cubicBezTo>
                  <a:cubicBezTo>
                    <a:pt x="529950" y="473984"/>
                    <a:pt x="523447" y="476881"/>
                    <a:pt x="516644" y="476881"/>
                  </a:cubicBezTo>
                  <a:lnTo>
                    <a:pt x="89442" y="476881"/>
                  </a:lnTo>
                  <a:cubicBezTo>
                    <a:pt x="82639" y="476881"/>
                    <a:pt x="76136" y="473984"/>
                    <a:pt x="71534" y="468890"/>
                  </a:cubicBezTo>
                  <a:cubicBezTo>
                    <a:pt x="25412" y="417546"/>
                    <a:pt x="0" y="352217"/>
                    <a:pt x="0" y="284990"/>
                  </a:cubicBezTo>
                  <a:cubicBezTo>
                    <a:pt x="0" y="127861"/>
                    <a:pt x="135964" y="0"/>
                    <a:pt x="303043" y="0"/>
                  </a:cubicBezTo>
                  <a:close/>
                </a:path>
              </a:pathLst>
            </a:custGeom>
            <a:solidFill>
              <a:srgbClr val="318D37"/>
            </a:solidFill>
            <a:ln>
              <a:noFill/>
            </a:ln>
          </p:spPr>
          <p:style>
            <a:lnRef idx="0">
              <a:scrgbClr r="0" g="0" b="0"/>
            </a:lnRef>
            <a:fillRef idx="0">
              <a:scrgbClr r="0" g="0" b="0"/>
            </a:fillRef>
            <a:effectRef idx="0">
              <a:scrgbClr r="0" g="0" b="0"/>
            </a:effectRef>
            <a:fontRef idx="major"/>
          </p:style>
          <p:txBody>
            <a:bodyPr/>
            <a:lstStyle/>
            <a:p>
              <a:pPr algn="ctr"/>
              <a:endParaRPr lang="en-US" sz="7200" dirty="0">
                <a:latin typeface="Open Sans" panose="020B0606030504020204" pitchFamily="34" charset="0"/>
                <a:ea typeface="Open Sans" panose="020B0606030504020204" pitchFamily="34" charset="0"/>
                <a:cs typeface="Open Sans" panose="020B0606030504020204" pitchFamily="34" charset="0"/>
                <a:sym typeface="+mn-lt"/>
              </a:endParaRPr>
            </a:p>
          </p:txBody>
        </p:sp>
      </p:grpSp>
      <p:sp>
        <p:nvSpPr>
          <p:cNvPr id="5" name="标题 1"/>
          <p:cNvSpPr txBox="1"/>
          <p:nvPr/>
        </p:nvSpPr>
        <p:spPr bwMode="auto">
          <a:xfrm>
            <a:off x="3493919" y="11918828"/>
            <a:ext cx="324009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altLang="zh-CN" sz="2800" dirty="0">
                <a:latin typeface="Open Sans" panose="020B0606030504020204" pitchFamily="34" charset="0"/>
                <a:ea typeface="Open Sans" panose="020B0606030504020204" pitchFamily="34" charset="0"/>
                <a:cs typeface="Open Sans" panose="020B0606030504020204" pitchFamily="34" charset="0"/>
                <a:sym typeface="+mn-lt"/>
              </a:rPr>
              <a:t>System pressure</a:t>
            </a:r>
            <a:endParaRPr lang="zh-CN" altLang="en-US" sz="2800" dirty="0">
              <a:latin typeface="Open Sans" panose="020B0606030504020204" pitchFamily="34" charset="0"/>
              <a:ea typeface="微软雅黑" panose="020B0503020204020204" pitchFamily="34" charset="-122"/>
              <a:cs typeface="Open Sans" panose="020B0606030504020204" pitchFamily="34" charset="0"/>
              <a:sym typeface="+mn-lt"/>
            </a:endParaRPr>
          </a:p>
        </p:txBody>
      </p:sp>
      <p:sp>
        <p:nvSpPr>
          <p:cNvPr id="10" name="标题 1"/>
          <p:cNvSpPr txBox="1"/>
          <p:nvPr/>
        </p:nvSpPr>
        <p:spPr bwMode="auto">
          <a:xfrm>
            <a:off x="3802225" y="11221804"/>
            <a:ext cx="2623483"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altLang="zh-CN" sz="4800" dirty="0">
                <a:latin typeface="Open Sans" panose="020B0606030504020204" pitchFamily="34" charset="0"/>
                <a:ea typeface="Open Sans" panose="020B0606030504020204" pitchFamily="34" charset="0"/>
                <a:cs typeface="Open Sans" panose="020B0606030504020204" pitchFamily="34" charset="0"/>
                <a:sym typeface="+mn-lt"/>
              </a:rPr>
              <a:t>185 bar</a:t>
            </a:r>
          </a:p>
        </p:txBody>
      </p:sp>
      <p:sp>
        <p:nvSpPr>
          <p:cNvPr id="4" name="椭圆 3"/>
          <p:cNvSpPr/>
          <p:nvPr/>
        </p:nvSpPr>
        <p:spPr>
          <a:xfrm>
            <a:off x="3298945" y="2873718"/>
            <a:ext cx="3077031" cy="3077031"/>
          </a:xfrm>
          <a:prstGeom prst="ellipse">
            <a:avLst/>
          </a:prstGeom>
          <a:blipFill>
            <a:blip r:embed="rId5"/>
            <a:stretch>
              <a:fillRect/>
            </a:stretch>
          </a:blipFill>
          <a:ln w="12700">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2" name="文本框 11"/>
          <p:cNvSpPr txBox="1"/>
          <p:nvPr/>
        </p:nvSpPr>
        <p:spPr>
          <a:xfrm>
            <a:off x="1816721" y="6241857"/>
            <a:ext cx="6327634" cy="954107"/>
          </a:xfrm>
          <a:prstGeom prst="rect">
            <a:avLst/>
          </a:prstGeom>
          <a:noFill/>
        </p:spPr>
        <p:txBody>
          <a:bodyPr wrap="square" rtlCol="0">
            <a:spAutoFit/>
          </a:bodyPr>
          <a:lstStyle/>
          <a:p>
            <a:pPr algn="ct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Dedicated servo power</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system for</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injection</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molding</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machines</a:t>
            </a:r>
          </a:p>
        </p:txBody>
      </p:sp>
      <p:sp>
        <p:nvSpPr>
          <p:cNvPr id="24" name="标题 2"/>
          <p:cNvSpPr>
            <a:spLocks noGrp="1"/>
          </p:cNvSpPr>
          <p:nvPr>
            <p:ph type="title"/>
          </p:nvPr>
        </p:nvSpPr>
        <p:spPr/>
        <p:txBody>
          <a:bodyPr/>
          <a:lstStyle/>
          <a:p>
            <a:r>
              <a:rPr lang="en-US" altLang="zh-CN" dirty="0"/>
              <a:t>Mars </a:t>
            </a:r>
            <a:r>
              <a:rPr lang="en-US" altLang="zh-CN" sz="6000" dirty="0"/>
              <a:t>Servo Drive System</a:t>
            </a:r>
            <a:endParaRPr kumimoji="1" lang="zh-CN" altLang="en-US" dirty="0"/>
          </a:p>
        </p:txBody>
      </p:sp>
      <p:sp>
        <p:nvSpPr>
          <p:cNvPr id="2" name="Foliennummernplatzhalter 1">
            <a:extLst>
              <a:ext uri="{FF2B5EF4-FFF2-40B4-BE49-F238E27FC236}">
                <a16:creationId xmlns:a16="http://schemas.microsoft.com/office/drawing/2014/main" id="{07E1F2CA-18B0-758E-BCCF-EA879669CD2F}"/>
              </a:ext>
            </a:extLst>
          </p:cNvPr>
          <p:cNvSpPr>
            <a:spLocks noGrp="1"/>
          </p:cNvSpPr>
          <p:nvPr>
            <p:ph type="sldNum" sz="quarter" idx="4"/>
          </p:nvPr>
        </p:nvSpPr>
        <p:spPr/>
        <p:txBody>
          <a:bodyPr/>
          <a:lstStyle/>
          <a:p>
            <a:fld id="{92562EE1-1060-1C4E-BF22-4AEF63B495AB}" type="slidenum">
              <a:rPr lang="en-US" smtClean="0"/>
              <a:pPr/>
              <a:t>42</a:t>
            </a:fld>
            <a:endParaRPr lang="en-US" dirty="0"/>
          </a:p>
        </p:txBody>
      </p:sp>
      <p:sp>
        <p:nvSpPr>
          <p:cNvPr id="26" name="椭圆 25"/>
          <p:cNvSpPr/>
          <p:nvPr/>
        </p:nvSpPr>
        <p:spPr>
          <a:xfrm>
            <a:off x="10340986" y="2873718"/>
            <a:ext cx="3077031" cy="3077031"/>
          </a:xfrm>
          <a:prstGeom prst="ellipse">
            <a:avLst/>
          </a:prstGeom>
          <a:blipFill>
            <a:blip r:embed="rId6"/>
            <a:stretch>
              <a:fillRect/>
            </a:stretch>
          </a:blipFill>
          <a:ln w="12700">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28" name="文本框 27"/>
          <p:cNvSpPr txBox="1"/>
          <p:nvPr/>
        </p:nvSpPr>
        <p:spPr>
          <a:xfrm>
            <a:off x="10132746" y="6173985"/>
            <a:ext cx="4046523" cy="1089850"/>
          </a:xfrm>
          <a:prstGeom prst="rect">
            <a:avLst/>
          </a:prstGeom>
          <a:noFill/>
        </p:spPr>
        <p:txBody>
          <a:bodyPr wrap="square" rtlCol="0">
            <a:spAutoFit/>
          </a:bodyPr>
          <a:lstStyle/>
          <a:p>
            <a:pPr algn="ctr">
              <a:lnSpc>
                <a:spcPct val="120000"/>
              </a:lnSpc>
              <a:spcBef>
                <a:spcPct val="0"/>
              </a:spcBef>
              <a:spcAft>
                <a:spcPts val="1800"/>
              </a:spcAft>
              <a:buClr>
                <a:srgbClr val="FF0000"/>
              </a:buClr>
            </a:pP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High performance servo</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drive</a:t>
            </a:r>
            <a:r>
              <a:rPr lang="zh-CN" altLang="en-US"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system</a:t>
            </a:r>
          </a:p>
        </p:txBody>
      </p:sp>
      <p:sp>
        <p:nvSpPr>
          <p:cNvPr id="30" name="椭圆 29"/>
          <p:cNvSpPr/>
          <p:nvPr/>
        </p:nvSpPr>
        <p:spPr>
          <a:xfrm>
            <a:off x="16989620" y="2867919"/>
            <a:ext cx="3077031" cy="3077031"/>
          </a:xfrm>
          <a:prstGeom prst="ellipse">
            <a:avLst/>
          </a:prstGeom>
          <a:blipFill>
            <a:blip r:embed="rId7"/>
            <a:stretch>
              <a:fillRect/>
            </a:stretch>
          </a:blipFill>
          <a:ln w="12700">
            <a:solidFill>
              <a:srgbClr val="183E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32" name="文本框 31"/>
          <p:cNvSpPr txBox="1"/>
          <p:nvPr/>
        </p:nvSpPr>
        <p:spPr>
          <a:xfrm>
            <a:off x="16317574" y="6241857"/>
            <a:ext cx="4974134" cy="1089914"/>
          </a:xfrm>
          <a:prstGeom prst="rect">
            <a:avLst/>
          </a:prstGeom>
          <a:noFill/>
        </p:spPr>
        <p:txBody>
          <a:bodyPr wrap="square" rtlCol="0">
            <a:spAutoFit/>
          </a:bodyPr>
          <a:lstStyle/>
          <a:p>
            <a:pPr algn="ctr">
              <a:lnSpc>
                <a:spcPct val="120000"/>
              </a:lnSpc>
              <a:spcBef>
                <a:spcPct val="0"/>
              </a:spcBef>
              <a:spcAft>
                <a:spcPts val="1800"/>
              </a:spcAft>
              <a:buClr>
                <a:srgbClr val="FF0000"/>
              </a:buClr>
            </a:pP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SUMITOMO </a:t>
            </a:r>
            <a:b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high speed gear pumps</a:t>
            </a:r>
          </a:p>
        </p:txBody>
      </p:sp>
      <p:sp>
        <p:nvSpPr>
          <p:cNvPr id="13" name="文本框 12"/>
          <p:cNvSpPr txBox="1"/>
          <p:nvPr/>
        </p:nvSpPr>
        <p:spPr>
          <a:xfrm>
            <a:off x="9515322" y="11415461"/>
            <a:ext cx="5281371" cy="954107"/>
          </a:xfrm>
          <a:prstGeom prst="rect">
            <a:avLst/>
          </a:prstGeom>
          <a:noFill/>
        </p:spPr>
        <p:txBody>
          <a:bodyPr wrap="square" rtlCol="0">
            <a:spAutoFit/>
          </a:bodyPr>
          <a:lstStyle/>
          <a:p>
            <a:pPr algn="ct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Efficient, energy saving, quiet and stable operation </a:t>
            </a:r>
          </a:p>
        </p:txBody>
      </p:sp>
      <p:sp>
        <p:nvSpPr>
          <p:cNvPr id="42" name="文本框 41"/>
          <p:cNvSpPr txBox="1"/>
          <p:nvPr/>
        </p:nvSpPr>
        <p:spPr>
          <a:xfrm>
            <a:off x="15930476" y="11441774"/>
            <a:ext cx="5748330" cy="1107996"/>
          </a:xfrm>
          <a:prstGeom prst="rect">
            <a:avLst/>
          </a:prstGeom>
          <a:noFill/>
        </p:spPr>
        <p:txBody>
          <a:bodyPr wrap="square" rtlCol="0">
            <a:spAutoFit/>
          </a:bodyPr>
          <a:lstStyle/>
          <a:p>
            <a:pPr algn="ctr"/>
            <a:r>
              <a:rPr lang="en-US" altLang="zh-CN" sz="2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Ultra-high dynamic response of </a:t>
            </a:r>
            <a:r>
              <a:rPr lang="en-US" altLang="zh-CN" sz="3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100 </a:t>
            </a:r>
            <a:r>
              <a:rPr lang="en-US" altLang="zh-CN" sz="3800" dirty="0" err="1">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ms</a:t>
            </a:r>
            <a:endParaRPr lang="en-US" altLang="zh-CN" sz="380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1214508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2327ADC-4340-505D-952A-D134C9C6921C}"/>
              </a:ext>
            </a:extLst>
          </p:cNvPr>
          <p:cNvSpPr>
            <a:spLocks noGrp="1"/>
          </p:cNvSpPr>
          <p:nvPr>
            <p:ph type="title"/>
          </p:nvPr>
        </p:nvSpPr>
        <p:spPr/>
        <p:txBody>
          <a:bodyPr/>
          <a:lstStyle/>
          <a:p>
            <a:r>
              <a:rPr lang="en-US" dirty="0"/>
              <a:t>Haitian Servo Technology</a:t>
            </a:r>
          </a:p>
        </p:txBody>
      </p:sp>
      <p:sp>
        <p:nvSpPr>
          <p:cNvPr id="5" name="Foliennummernplatzhalter 4">
            <a:extLst>
              <a:ext uri="{FF2B5EF4-FFF2-40B4-BE49-F238E27FC236}">
                <a16:creationId xmlns:a16="http://schemas.microsoft.com/office/drawing/2014/main" id="{F11BFD56-94B5-E34C-972D-B6BA3127D904}"/>
              </a:ext>
            </a:extLst>
          </p:cNvPr>
          <p:cNvSpPr>
            <a:spLocks noGrp="1"/>
          </p:cNvSpPr>
          <p:nvPr>
            <p:ph type="sldNum" sz="quarter" idx="4"/>
          </p:nvPr>
        </p:nvSpPr>
        <p:spPr/>
        <p:txBody>
          <a:bodyPr/>
          <a:lstStyle/>
          <a:p>
            <a:r>
              <a:rPr lang="de-DE" dirty="0"/>
              <a:t>Page  </a:t>
            </a:r>
            <a:fld id="{40ABFDA0-30CA-D749-AA37-09DF4F42551B}" type="slidenum">
              <a:rPr lang="de-DE" smtClean="0"/>
              <a:pPr/>
              <a:t>43</a:t>
            </a:fld>
            <a:endParaRPr lang="de-DE" dirty="0"/>
          </a:p>
        </p:txBody>
      </p:sp>
      <p:sp>
        <p:nvSpPr>
          <p:cNvPr id="3" name="箭头: 上 2">
            <a:extLst>
              <a:ext uri="{FF2B5EF4-FFF2-40B4-BE49-F238E27FC236}">
                <a16:creationId xmlns:a16="http://schemas.microsoft.com/office/drawing/2014/main" id="{A483845B-34C8-BAAB-E712-099129AFF58A}"/>
              </a:ext>
            </a:extLst>
          </p:cNvPr>
          <p:cNvSpPr/>
          <p:nvPr/>
        </p:nvSpPr>
        <p:spPr>
          <a:xfrm>
            <a:off x="2459473" y="2416563"/>
            <a:ext cx="20723508" cy="8858536"/>
          </a:xfrm>
          <a:custGeom>
            <a:avLst/>
            <a:gdLst>
              <a:gd name="connsiteX0" fmla="*/ 0 w 3867150"/>
              <a:gd name="connsiteY0" fmla="*/ 1933575 h 6215550"/>
              <a:gd name="connsiteX1" fmla="*/ 1933575 w 3867150"/>
              <a:gd name="connsiteY1" fmla="*/ 0 h 6215550"/>
              <a:gd name="connsiteX2" fmla="*/ 3867150 w 3867150"/>
              <a:gd name="connsiteY2" fmla="*/ 1933575 h 6215550"/>
              <a:gd name="connsiteX3" fmla="*/ 2900363 w 3867150"/>
              <a:gd name="connsiteY3" fmla="*/ 1933575 h 6215550"/>
              <a:gd name="connsiteX4" fmla="*/ 2900363 w 3867150"/>
              <a:gd name="connsiteY4" fmla="*/ 6215550 h 6215550"/>
              <a:gd name="connsiteX5" fmla="*/ 966788 w 3867150"/>
              <a:gd name="connsiteY5" fmla="*/ 6215550 h 6215550"/>
              <a:gd name="connsiteX6" fmla="*/ 966788 w 3867150"/>
              <a:gd name="connsiteY6" fmla="*/ 1933575 h 6215550"/>
              <a:gd name="connsiteX7" fmla="*/ 0 w 3867150"/>
              <a:gd name="connsiteY7" fmla="*/ 1933575 h 62155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10944225 w 11911012"/>
              <a:gd name="connsiteY4" fmla="*/ 6215550 h 8920650"/>
              <a:gd name="connsiteX5" fmla="*/ 0 w 11911012"/>
              <a:gd name="connsiteY5" fmla="*/ 8920650 h 8920650"/>
              <a:gd name="connsiteX6" fmla="*/ 9010650 w 11911012"/>
              <a:gd name="connsiteY6" fmla="*/ 1933575 h 8920650"/>
              <a:gd name="connsiteX7" fmla="*/ 8043862 w 11911012"/>
              <a:gd name="connsiteY7"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10944225 w 11911012"/>
              <a:gd name="connsiteY4" fmla="*/ 6215550 h 8920650"/>
              <a:gd name="connsiteX5" fmla="*/ 0 w 11911012"/>
              <a:gd name="connsiteY5" fmla="*/ 8920650 h 8920650"/>
              <a:gd name="connsiteX6" fmla="*/ 9010650 w 11911012"/>
              <a:gd name="connsiteY6" fmla="*/ 1933575 h 8920650"/>
              <a:gd name="connsiteX7" fmla="*/ 8043862 w 11911012"/>
              <a:gd name="connsiteY7"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10944225 w 11911012"/>
              <a:gd name="connsiteY4" fmla="*/ 6215550 h 8920650"/>
              <a:gd name="connsiteX5" fmla="*/ 0 w 11911012"/>
              <a:gd name="connsiteY5" fmla="*/ 8920650 h 8920650"/>
              <a:gd name="connsiteX6" fmla="*/ 9010650 w 11911012"/>
              <a:gd name="connsiteY6" fmla="*/ 1933575 h 8920650"/>
              <a:gd name="connsiteX7" fmla="*/ 8043862 w 11911012"/>
              <a:gd name="connsiteY7"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10944225 w 11911012"/>
              <a:gd name="connsiteY4" fmla="*/ 6215550 h 8920650"/>
              <a:gd name="connsiteX5" fmla="*/ 0 w 11911012"/>
              <a:gd name="connsiteY5" fmla="*/ 8920650 h 8920650"/>
              <a:gd name="connsiteX6" fmla="*/ 9010650 w 11911012"/>
              <a:gd name="connsiteY6" fmla="*/ 1933575 h 8920650"/>
              <a:gd name="connsiteX7" fmla="*/ 8043862 w 11911012"/>
              <a:gd name="connsiteY7"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4257675 w 11911012"/>
              <a:gd name="connsiteY4" fmla="*/ 8749200 h 8920650"/>
              <a:gd name="connsiteX5" fmla="*/ 0 w 11911012"/>
              <a:gd name="connsiteY5" fmla="*/ 8920650 h 8920650"/>
              <a:gd name="connsiteX6" fmla="*/ 9010650 w 11911012"/>
              <a:gd name="connsiteY6" fmla="*/ 1933575 h 8920650"/>
              <a:gd name="connsiteX7" fmla="*/ 8043862 w 11911012"/>
              <a:gd name="connsiteY7"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0 w 11911012"/>
              <a:gd name="connsiteY4" fmla="*/ 8920650 h 8920650"/>
              <a:gd name="connsiteX5" fmla="*/ 9010650 w 11911012"/>
              <a:gd name="connsiteY5" fmla="*/ 1933575 h 8920650"/>
              <a:gd name="connsiteX6" fmla="*/ 8043862 w 11911012"/>
              <a:gd name="connsiteY6"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0 w 11911012"/>
              <a:gd name="connsiteY4" fmla="*/ 8920650 h 8920650"/>
              <a:gd name="connsiteX5" fmla="*/ 9010650 w 11911012"/>
              <a:gd name="connsiteY5" fmla="*/ 1933575 h 8920650"/>
              <a:gd name="connsiteX6" fmla="*/ 8043862 w 11911012"/>
              <a:gd name="connsiteY6" fmla="*/ 1933575 h 8920650"/>
              <a:gd name="connsiteX0" fmla="*/ 8043862 w 11911012"/>
              <a:gd name="connsiteY0" fmla="*/ 1933575 h 8920650"/>
              <a:gd name="connsiteX1" fmla="*/ 9977437 w 11911012"/>
              <a:gd name="connsiteY1" fmla="*/ 0 h 8920650"/>
              <a:gd name="connsiteX2" fmla="*/ 11911012 w 11911012"/>
              <a:gd name="connsiteY2" fmla="*/ 1933575 h 8920650"/>
              <a:gd name="connsiteX3" fmla="*/ 10944225 w 11911012"/>
              <a:gd name="connsiteY3" fmla="*/ 1933575 h 8920650"/>
              <a:gd name="connsiteX4" fmla="*/ 0 w 11911012"/>
              <a:gd name="connsiteY4" fmla="*/ 8920650 h 8920650"/>
              <a:gd name="connsiteX5" fmla="*/ 9010650 w 11911012"/>
              <a:gd name="connsiteY5" fmla="*/ 1933575 h 8920650"/>
              <a:gd name="connsiteX6" fmla="*/ 8043862 w 11911012"/>
              <a:gd name="connsiteY6" fmla="*/ 1933575 h 8920650"/>
              <a:gd name="connsiteX0" fmla="*/ 11911012 w 15778162"/>
              <a:gd name="connsiteY0" fmla="*/ 1933575 h 9339750"/>
              <a:gd name="connsiteX1" fmla="*/ 13844587 w 15778162"/>
              <a:gd name="connsiteY1" fmla="*/ 0 h 9339750"/>
              <a:gd name="connsiteX2" fmla="*/ 15778162 w 15778162"/>
              <a:gd name="connsiteY2" fmla="*/ 1933575 h 9339750"/>
              <a:gd name="connsiteX3" fmla="*/ 14811375 w 15778162"/>
              <a:gd name="connsiteY3" fmla="*/ 1933575 h 9339750"/>
              <a:gd name="connsiteX4" fmla="*/ 0 w 15778162"/>
              <a:gd name="connsiteY4" fmla="*/ 9339750 h 9339750"/>
              <a:gd name="connsiteX5" fmla="*/ 12877800 w 15778162"/>
              <a:gd name="connsiteY5" fmla="*/ 1933575 h 9339750"/>
              <a:gd name="connsiteX6" fmla="*/ 11911012 w 15778162"/>
              <a:gd name="connsiteY6" fmla="*/ 1933575 h 9339750"/>
              <a:gd name="connsiteX0" fmla="*/ 11911012 w 15778162"/>
              <a:gd name="connsiteY0" fmla="*/ 1933575 h 9339750"/>
              <a:gd name="connsiteX1" fmla="*/ 13844587 w 15778162"/>
              <a:gd name="connsiteY1" fmla="*/ 0 h 9339750"/>
              <a:gd name="connsiteX2" fmla="*/ 15778162 w 15778162"/>
              <a:gd name="connsiteY2" fmla="*/ 1933575 h 9339750"/>
              <a:gd name="connsiteX3" fmla="*/ 14811375 w 15778162"/>
              <a:gd name="connsiteY3" fmla="*/ 1933575 h 9339750"/>
              <a:gd name="connsiteX4" fmla="*/ 0 w 15778162"/>
              <a:gd name="connsiteY4" fmla="*/ 9339750 h 9339750"/>
              <a:gd name="connsiteX5" fmla="*/ 12877800 w 15778162"/>
              <a:gd name="connsiteY5" fmla="*/ 1933575 h 9339750"/>
              <a:gd name="connsiteX6" fmla="*/ 11911012 w 15778162"/>
              <a:gd name="connsiteY6" fmla="*/ 1933575 h 9339750"/>
              <a:gd name="connsiteX0" fmla="*/ 11911012 w 15778162"/>
              <a:gd name="connsiteY0" fmla="*/ 1933575 h 9386030"/>
              <a:gd name="connsiteX1" fmla="*/ 13844587 w 15778162"/>
              <a:gd name="connsiteY1" fmla="*/ 0 h 9386030"/>
              <a:gd name="connsiteX2" fmla="*/ 15778162 w 15778162"/>
              <a:gd name="connsiteY2" fmla="*/ 1933575 h 9386030"/>
              <a:gd name="connsiteX3" fmla="*/ 14811375 w 15778162"/>
              <a:gd name="connsiteY3" fmla="*/ 1933575 h 9386030"/>
              <a:gd name="connsiteX4" fmla="*/ 0 w 15778162"/>
              <a:gd name="connsiteY4" fmla="*/ 9339750 h 9386030"/>
              <a:gd name="connsiteX5" fmla="*/ 12877800 w 15778162"/>
              <a:gd name="connsiteY5" fmla="*/ 1933575 h 9386030"/>
              <a:gd name="connsiteX6" fmla="*/ 11911012 w 15778162"/>
              <a:gd name="connsiteY6" fmla="*/ 1933575 h 9386030"/>
              <a:gd name="connsiteX0" fmla="*/ 11911012 w 15778162"/>
              <a:gd name="connsiteY0" fmla="*/ 1933575 h 9339750"/>
              <a:gd name="connsiteX1" fmla="*/ 13844587 w 15778162"/>
              <a:gd name="connsiteY1" fmla="*/ 0 h 9339750"/>
              <a:gd name="connsiteX2" fmla="*/ 15778162 w 15778162"/>
              <a:gd name="connsiteY2" fmla="*/ 1933575 h 9339750"/>
              <a:gd name="connsiteX3" fmla="*/ 14811375 w 15778162"/>
              <a:gd name="connsiteY3" fmla="*/ 1933575 h 9339750"/>
              <a:gd name="connsiteX4" fmla="*/ 0 w 15778162"/>
              <a:gd name="connsiteY4" fmla="*/ 9339750 h 9339750"/>
              <a:gd name="connsiteX5" fmla="*/ 12877800 w 15778162"/>
              <a:gd name="connsiteY5" fmla="*/ 1933575 h 9339750"/>
              <a:gd name="connsiteX6" fmla="*/ 11911012 w 15778162"/>
              <a:gd name="connsiteY6" fmla="*/ 1933575 h 9339750"/>
              <a:gd name="connsiteX0" fmla="*/ 11911012 w 15778162"/>
              <a:gd name="connsiteY0" fmla="*/ 1933575 h 9339750"/>
              <a:gd name="connsiteX1" fmla="*/ 13844587 w 15778162"/>
              <a:gd name="connsiteY1" fmla="*/ 0 h 9339750"/>
              <a:gd name="connsiteX2" fmla="*/ 15778162 w 15778162"/>
              <a:gd name="connsiteY2" fmla="*/ 1933575 h 9339750"/>
              <a:gd name="connsiteX3" fmla="*/ 14811375 w 15778162"/>
              <a:gd name="connsiteY3" fmla="*/ 1933575 h 9339750"/>
              <a:gd name="connsiteX4" fmla="*/ 0 w 15778162"/>
              <a:gd name="connsiteY4" fmla="*/ 9339750 h 9339750"/>
              <a:gd name="connsiteX5" fmla="*/ 12877800 w 15778162"/>
              <a:gd name="connsiteY5" fmla="*/ 1933575 h 9339750"/>
              <a:gd name="connsiteX6" fmla="*/ 11911012 w 15778162"/>
              <a:gd name="connsiteY6" fmla="*/ 1933575 h 9339750"/>
              <a:gd name="connsiteX0" fmla="*/ 11911012 w 15778162"/>
              <a:gd name="connsiteY0" fmla="*/ 3200269 h 10606444"/>
              <a:gd name="connsiteX1" fmla="*/ 13844587 w 15778162"/>
              <a:gd name="connsiteY1" fmla="*/ 0 h 10606444"/>
              <a:gd name="connsiteX2" fmla="*/ 15778162 w 15778162"/>
              <a:gd name="connsiteY2" fmla="*/ 3200269 h 10606444"/>
              <a:gd name="connsiteX3" fmla="*/ 14811375 w 15778162"/>
              <a:gd name="connsiteY3" fmla="*/ 3200269 h 10606444"/>
              <a:gd name="connsiteX4" fmla="*/ 0 w 15778162"/>
              <a:gd name="connsiteY4" fmla="*/ 10606444 h 10606444"/>
              <a:gd name="connsiteX5" fmla="*/ 12877800 w 15778162"/>
              <a:gd name="connsiteY5" fmla="*/ 3200269 h 10606444"/>
              <a:gd name="connsiteX6" fmla="*/ 11911012 w 15778162"/>
              <a:gd name="connsiteY6" fmla="*/ 3200269 h 10606444"/>
              <a:gd name="connsiteX0" fmla="*/ 27990982 w 31858132"/>
              <a:gd name="connsiteY0" fmla="*/ 3200269 h 15849148"/>
              <a:gd name="connsiteX1" fmla="*/ 29924557 w 31858132"/>
              <a:gd name="connsiteY1" fmla="*/ 0 h 15849148"/>
              <a:gd name="connsiteX2" fmla="*/ 31858132 w 31858132"/>
              <a:gd name="connsiteY2" fmla="*/ 3200269 h 15849148"/>
              <a:gd name="connsiteX3" fmla="*/ 30891345 w 31858132"/>
              <a:gd name="connsiteY3" fmla="*/ 3200269 h 15849148"/>
              <a:gd name="connsiteX4" fmla="*/ 0 w 31858132"/>
              <a:gd name="connsiteY4" fmla="*/ 15849148 h 15849148"/>
              <a:gd name="connsiteX5" fmla="*/ 28957770 w 31858132"/>
              <a:gd name="connsiteY5" fmla="*/ 3200269 h 15849148"/>
              <a:gd name="connsiteX6" fmla="*/ 27990982 w 31858132"/>
              <a:gd name="connsiteY6" fmla="*/ 3200269 h 15849148"/>
              <a:gd name="connsiteX0" fmla="*/ 27990982 w 31858132"/>
              <a:gd name="connsiteY0" fmla="*/ 3200269 h 15849148"/>
              <a:gd name="connsiteX1" fmla="*/ 29924557 w 31858132"/>
              <a:gd name="connsiteY1" fmla="*/ 0 h 15849148"/>
              <a:gd name="connsiteX2" fmla="*/ 31858132 w 31858132"/>
              <a:gd name="connsiteY2" fmla="*/ 3200269 h 15849148"/>
              <a:gd name="connsiteX3" fmla="*/ 30891345 w 31858132"/>
              <a:gd name="connsiteY3" fmla="*/ 3200269 h 15849148"/>
              <a:gd name="connsiteX4" fmla="*/ 0 w 31858132"/>
              <a:gd name="connsiteY4" fmla="*/ 15849148 h 15849148"/>
              <a:gd name="connsiteX5" fmla="*/ 28957770 w 31858132"/>
              <a:gd name="connsiteY5" fmla="*/ 3200269 h 15849148"/>
              <a:gd name="connsiteX6" fmla="*/ 27990982 w 31858132"/>
              <a:gd name="connsiteY6" fmla="*/ 3200269 h 15849148"/>
              <a:gd name="connsiteX0" fmla="*/ 27990982 w 31858132"/>
              <a:gd name="connsiteY0" fmla="*/ 3200269 h 15849148"/>
              <a:gd name="connsiteX1" fmla="*/ 29924557 w 31858132"/>
              <a:gd name="connsiteY1" fmla="*/ 0 h 15849148"/>
              <a:gd name="connsiteX2" fmla="*/ 31858132 w 31858132"/>
              <a:gd name="connsiteY2" fmla="*/ 3200269 h 15849148"/>
              <a:gd name="connsiteX3" fmla="*/ 30891345 w 31858132"/>
              <a:gd name="connsiteY3" fmla="*/ 3200269 h 15849148"/>
              <a:gd name="connsiteX4" fmla="*/ 0 w 31858132"/>
              <a:gd name="connsiteY4" fmla="*/ 15849148 h 15849148"/>
              <a:gd name="connsiteX5" fmla="*/ 28957770 w 31858132"/>
              <a:gd name="connsiteY5" fmla="*/ 3200269 h 15849148"/>
              <a:gd name="connsiteX6" fmla="*/ 27990982 w 31858132"/>
              <a:gd name="connsiteY6" fmla="*/ 3200269 h 15849148"/>
              <a:gd name="connsiteX0" fmla="*/ 27990982 w 31858132"/>
              <a:gd name="connsiteY0" fmla="*/ 3200269 h 15849259"/>
              <a:gd name="connsiteX1" fmla="*/ 29924557 w 31858132"/>
              <a:gd name="connsiteY1" fmla="*/ 0 h 15849259"/>
              <a:gd name="connsiteX2" fmla="*/ 31858132 w 31858132"/>
              <a:gd name="connsiteY2" fmla="*/ 3200269 h 15849259"/>
              <a:gd name="connsiteX3" fmla="*/ 30891345 w 31858132"/>
              <a:gd name="connsiteY3" fmla="*/ 3200269 h 15849259"/>
              <a:gd name="connsiteX4" fmla="*/ 0 w 31858132"/>
              <a:gd name="connsiteY4" fmla="*/ 15849148 h 15849259"/>
              <a:gd name="connsiteX5" fmla="*/ 28957770 w 31858132"/>
              <a:gd name="connsiteY5" fmla="*/ 3200269 h 15849259"/>
              <a:gd name="connsiteX6" fmla="*/ 27990982 w 31858132"/>
              <a:gd name="connsiteY6" fmla="*/ 3200269 h 15849259"/>
              <a:gd name="connsiteX0" fmla="*/ 27990982 w 31858132"/>
              <a:gd name="connsiteY0" fmla="*/ 3200269 h 15850415"/>
              <a:gd name="connsiteX1" fmla="*/ 29924557 w 31858132"/>
              <a:gd name="connsiteY1" fmla="*/ 0 h 15850415"/>
              <a:gd name="connsiteX2" fmla="*/ 31858132 w 31858132"/>
              <a:gd name="connsiteY2" fmla="*/ 3200269 h 15850415"/>
              <a:gd name="connsiteX3" fmla="*/ 30891345 w 31858132"/>
              <a:gd name="connsiteY3" fmla="*/ 3200269 h 15850415"/>
              <a:gd name="connsiteX4" fmla="*/ 0 w 31858132"/>
              <a:gd name="connsiteY4" fmla="*/ 15849148 h 15850415"/>
              <a:gd name="connsiteX5" fmla="*/ 28957770 w 31858132"/>
              <a:gd name="connsiteY5" fmla="*/ 3200269 h 15850415"/>
              <a:gd name="connsiteX6" fmla="*/ 27990982 w 31858132"/>
              <a:gd name="connsiteY6" fmla="*/ 3200269 h 15850415"/>
              <a:gd name="connsiteX0" fmla="*/ 27990982 w 31858132"/>
              <a:gd name="connsiteY0" fmla="*/ 3200269 h 15850417"/>
              <a:gd name="connsiteX1" fmla="*/ 29924557 w 31858132"/>
              <a:gd name="connsiteY1" fmla="*/ 0 h 15850417"/>
              <a:gd name="connsiteX2" fmla="*/ 31858132 w 31858132"/>
              <a:gd name="connsiteY2" fmla="*/ 3200269 h 15850417"/>
              <a:gd name="connsiteX3" fmla="*/ 30891345 w 31858132"/>
              <a:gd name="connsiteY3" fmla="*/ 3200269 h 15850417"/>
              <a:gd name="connsiteX4" fmla="*/ 0 w 31858132"/>
              <a:gd name="connsiteY4" fmla="*/ 15849148 h 15850417"/>
              <a:gd name="connsiteX5" fmla="*/ 28957770 w 31858132"/>
              <a:gd name="connsiteY5" fmla="*/ 3200269 h 15850417"/>
              <a:gd name="connsiteX6" fmla="*/ 27990982 w 31858132"/>
              <a:gd name="connsiteY6" fmla="*/ 3200269 h 15850417"/>
              <a:gd name="connsiteX0" fmla="*/ 27990982 w 31858132"/>
              <a:gd name="connsiteY0" fmla="*/ 3200269 h 15849259"/>
              <a:gd name="connsiteX1" fmla="*/ 29924557 w 31858132"/>
              <a:gd name="connsiteY1" fmla="*/ 0 h 15849259"/>
              <a:gd name="connsiteX2" fmla="*/ 31858132 w 31858132"/>
              <a:gd name="connsiteY2" fmla="*/ 3200269 h 15849259"/>
              <a:gd name="connsiteX3" fmla="*/ 30891345 w 31858132"/>
              <a:gd name="connsiteY3" fmla="*/ 3200269 h 15849259"/>
              <a:gd name="connsiteX4" fmla="*/ 0 w 31858132"/>
              <a:gd name="connsiteY4" fmla="*/ 15849148 h 15849259"/>
              <a:gd name="connsiteX5" fmla="*/ 28957770 w 31858132"/>
              <a:gd name="connsiteY5" fmla="*/ 3200269 h 15849259"/>
              <a:gd name="connsiteX6" fmla="*/ 27990982 w 31858132"/>
              <a:gd name="connsiteY6" fmla="*/ 3200269 h 15849259"/>
              <a:gd name="connsiteX0" fmla="*/ 27990982 w 31858132"/>
              <a:gd name="connsiteY0" fmla="*/ 3200269 h 15873701"/>
              <a:gd name="connsiteX1" fmla="*/ 29924557 w 31858132"/>
              <a:gd name="connsiteY1" fmla="*/ 0 h 15873701"/>
              <a:gd name="connsiteX2" fmla="*/ 31858132 w 31858132"/>
              <a:gd name="connsiteY2" fmla="*/ 3200269 h 15873701"/>
              <a:gd name="connsiteX3" fmla="*/ 30891345 w 31858132"/>
              <a:gd name="connsiteY3" fmla="*/ 3200269 h 15873701"/>
              <a:gd name="connsiteX4" fmla="*/ 0 w 31858132"/>
              <a:gd name="connsiteY4" fmla="*/ 15849148 h 15873701"/>
              <a:gd name="connsiteX5" fmla="*/ 28957770 w 31858132"/>
              <a:gd name="connsiteY5" fmla="*/ 3200269 h 15873701"/>
              <a:gd name="connsiteX6" fmla="*/ 27990982 w 31858132"/>
              <a:gd name="connsiteY6" fmla="*/ 3200269 h 15873701"/>
              <a:gd name="connsiteX0" fmla="*/ 27990982 w 31858132"/>
              <a:gd name="connsiteY0" fmla="*/ 3200269 h 15849257"/>
              <a:gd name="connsiteX1" fmla="*/ 29924557 w 31858132"/>
              <a:gd name="connsiteY1" fmla="*/ 0 h 15849257"/>
              <a:gd name="connsiteX2" fmla="*/ 31858132 w 31858132"/>
              <a:gd name="connsiteY2" fmla="*/ 3200269 h 15849257"/>
              <a:gd name="connsiteX3" fmla="*/ 30891345 w 31858132"/>
              <a:gd name="connsiteY3" fmla="*/ 3200269 h 15849257"/>
              <a:gd name="connsiteX4" fmla="*/ 0 w 31858132"/>
              <a:gd name="connsiteY4" fmla="*/ 15849148 h 15849257"/>
              <a:gd name="connsiteX5" fmla="*/ 28957770 w 31858132"/>
              <a:gd name="connsiteY5" fmla="*/ 3200269 h 15849257"/>
              <a:gd name="connsiteX6" fmla="*/ 27990982 w 31858132"/>
              <a:gd name="connsiteY6" fmla="*/ 3200269 h 15849257"/>
              <a:gd name="connsiteX0" fmla="*/ 27990982 w 31858132"/>
              <a:gd name="connsiteY0" fmla="*/ 3200269 h 15849290"/>
              <a:gd name="connsiteX1" fmla="*/ 29924557 w 31858132"/>
              <a:gd name="connsiteY1" fmla="*/ 0 h 15849290"/>
              <a:gd name="connsiteX2" fmla="*/ 31858132 w 31858132"/>
              <a:gd name="connsiteY2" fmla="*/ 3200269 h 15849290"/>
              <a:gd name="connsiteX3" fmla="*/ 30891345 w 31858132"/>
              <a:gd name="connsiteY3" fmla="*/ 3200269 h 15849290"/>
              <a:gd name="connsiteX4" fmla="*/ 0 w 31858132"/>
              <a:gd name="connsiteY4" fmla="*/ 15849148 h 15849290"/>
              <a:gd name="connsiteX5" fmla="*/ 28957770 w 31858132"/>
              <a:gd name="connsiteY5" fmla="*/ 3200269 h 15849290"/>
              <a:gd name="connsiteX6" fmla="*/ 27990982 w 31858132"/>
              <a:gd name="connsiteY6" fmla="*/ 3200269 h 15849290"/>
              <a:gd name="connsiteX0" fmla="*/ 27990982 w 31858132"/>
              <a:gd name="connsiteY0" fmla="*/ 3200269 h 15944344"/>
              <a:gd name="connsiteX1" fmla="*/ 29924557 w 31858132"/>
              <a:gd name="connsiteY1" fmla="*/ 0 h 15944344"/>
              <a:gd name="connsiteX2" fmla="*/ 31858132 w 31858132"/>
              <a:gd name="connsiteY2" fmla="*/ 3200269 h 15944344"/>
              <a:gd name="connsiteX3" fmla="*/ 30891345 w 31858132"/>
              <a:gd name="connsiteY3" fmla="*/ 3200269 h 15944344"/>
              <a:gd name="connsiteX4" fmla="*/ 0 w 31858132"/>
              <a:gd name="connsiteY4" fmla="*/ 15849148 h 15944344"/>
              <a:gd name="connsiteX5" fmla="*/ 28957770 w 31858132"/>
              <a:gd name="connsiteY5" fmla="*/ 3200269 h 15944344"/>
              <a:gd name="connsiteX6" fmla="*/ 27990982 w 31858132"/>
              <a:gd name="connsiteY6" fmla="*/ 3200269 h 15944344"/>
              <a:gd name="connsiteX0" fmla="*/ 27990982 w 31858132"/>
              <a:gd name="connsiteY0" fmla="*/ 3200269 h 15944342"/>
              <a:gd name="connsiteX1" fmla="*/ 29924557 w 31858132"/>
              <a:gd name="connsiteY1" fmla="*/ 0 h 15944342"/>
              <a:gd name="connsiteX2" fmla="*/ 31858132 w 31858132"/>
              <a:gd name="connsiteY2" fmla="*/ 3200269 h 15944342"/>
              <a:gd name="connsiteX3" fmla="*/ 30891345 w 31858132"/>
              <a:gd name="connsiteY3" fmla="*/ 3200269 h 15944342"/>
              <a:gd name="connsiteX4" fmla="*/ 0 w 31858132"/>
              <a:gd name="connsiteY4" fmla="*/ 15849148 h 15944342"/>
              <a:gd name="connsiteX5" fmla="*/ 28957770 w 31858132"/>
              <a:gd name="connsiteY5" fmla="*/ 3200269 h 15944342"/>
              <a:gd name="connsiteX6" fmla="*/ 27990982 w 31858132"/>
              <a:gd name="connsiteY6" fmla="*/ 3200269 h 15944342"/>
              <a:gd name="connsiteX0" fmla="*/ 27990982 w 31858132"/>
              <a:gd name="connsiteY0" fmla="*/ 3200269 h 15944344"/>
              <a:gd name="connsiteX1" fmla="*/ 29924557 w 31858132"/>
              <a:gd name="connsiteY1" fmla="*/ 0 h 15944344"/>
              <a:gd name="connsiteX2" fmla="*/ 31858132 w 31858132"/>
              <a:gd name="connsiteY2" fmla="*/ 3200269 h 15944344"/>
              <a:gd name="connsiteX3" fmla="*/ 30891345 w 31858132"/>
              <a:gd name="connsiteY3" fmla="*/ 3200269 h 15944344"/>
              <a:gd name="connsiteX4" fmla="*/ 0 w 31858132"/>
              <a:gd name="connsiteY4" fmla="*/ 15849148 h 15944344"/>
              <a:gd name="connsiteX5" fmla="*/ 28957770 w 31858132"/>
              <a:gd name="connsiteY5" fmla="*/ 3200269 h 15944344"/>
              <a:gd name="connsiteX6" fmla="*/ 27990982 w 31858132"/>
              <a:gd name="connsiteY6" fmla="*/ 3200269 h 15944344"/>
              <a:gd name="connsiteX0" fmla="*/ 27990982 w 31858132"/>
              <a:gd name="connsiteY0" fmla="*/ 3200269 h 15987614"/>
              <a:gd name="connsiteX1" fmla="*/ 29924557 w 31858132"/>
              <a:gd name="connsiteY1" fmla="*/ 0 h 15987614"/>
              <a:gd name="connsiteX2" fmla="*/ 31858132 w 31858132"/>
              <a:gd name="connsiteY2" fmla="*/ 3200269 h 15987614"/>
              <a:gd name="connsiteX3" fmla="*/ 30891345 w 31858132"/>
              <a:gd name="connsiteY3" fmla="*/ 3200269 h 15987614"/>
              <a:gd name="connsiteX4" fmla="*/ 0 w 31858132"/>
              <a:gd name="connsiteY4" fmla="*/ 15849148 h 15987614"/>
              <a:gd name="connsiteX5" fmla="*/ 28957770 w 31858132"/>
              <a:gd name="connsiteY5" fmla="*/ 3200269 h 15987614"/>
              <a:gd name="connsiteX6" fmla="*/ 27990982 w 31858132"/>
              <a:gd name="connsiteY6" fmla="*/ 3200269 h 15987614"/>
              <a:gd name="connsiteX0" fmla="*/ 27990982 w 31858132"/>
              <a:gd name="connsiteY0" fmla="*/ 3200269 h 15987614"/>
              <a:gd name="connsiteX1" fmla="*/ 29924557 w 31858132"/>
              <a:gd name="connsiteY1" fmla="*/ 0 h 15987614"/>
              <a:gd name="connsiteX2" fmla="*/ 31858132 w 31858132"/>
              <a:gd name="connsiteY2" fmla="*/ 3200269 h 15987614"/>
              <a:gd name="connsiteX3" fmla="*/ 30891345 w 31858132"/>
              <a:gd name="connsiteY3" fmla="*/ 3200269 h 15987614"/>
              <a:gd name="connsiteX4" fmla="*/ 0 w 31858132"/>
              <a:gd name="connsiteY4" fmla="*/ 15849148 h 15987614"/>
              <a:gd name="connsiteX5" fmla="*/ 29520744 w 31858132"/>
              <a:gd name="connsiteY5" fmla="*/ 3200269 h 15987614"/>
              <a:gd name="connsiteX6" fmla="*/ 27990982 w 31858132"/>
              <a:gd name="connsiteY6" fmla="*/ 3200269 h 15987614"/>
              <a:gd name="connsiteX0" fmla="*/ 28501588 w 31858132"/>
              <a:gd name="connsiteY0" fmla="*/ 3200269 h 15987614"/>
              <a:gd name="connsiteX1" fmla="*/ 29924557 w 31858132"/>
              <a:gd name="connsiteY1" fmla="*/ 0 h 15987614"/>
              <a:gd name="connsiteX2" fmla="*/ 31858132 w 31858132"/>
              <a:gd name="connsiteY2" fmla="*/ 3200269 h 15987614"/>
              <a:gd name="connsiteX3" fmla="*/ 30891345 w 31858132"/>
              <a:gd name="connsiteY3" fmla="*/ 3200269 h 15987614"/>
              <a:gd name="connsiteX4" fmla="*/ 0 w 31858132"/>
              <a:gd name="connsiteY4" fmla="*/ 15849148 h 15987614"/>
              <a:gd name="connsiteX5" fmla="*/ 29520744 w 31858132"/>
              <a:gd name="connsiteY5" fmla="*/ 3200269 h 15987614"/>
              <a:gd name="connsiteX6" fmla="*/ 28501588 w 31858132"/>
              <a:gd name="connsiteY6" fmla="*/ 3200269 h 15987614"/>
              <a:gd name="connsiteX0" fmla="*/ 28501588 w 31858132"/>
              <a:gd name="connsiteY0" fmla="*/ 3200269 h 15987614"/>
              <a:gd name="connsiteX1" fmla="*/ 30258413 w 31858132"/>
              <a:gd name="connsiteY1" fmla="*/ 0 h 15987614"/>
              <a:gd name="connsiteX2" fmla="*/ 31858132 w 31858132"/>
              <a:gd name="connsiteY2" fmla="*/ 3200269 h 15987614"/>
              <a:gd name="connsiteX3" fmla="*/ 30891345 w 31858132"/>
              <a:gd name="connsiteY3" fmla="*/ 3200269 h 15987614"/>
              <a:gd name="connsiteX4" fmla="*/ 0 w 31858132"/>
              <a:gd name="connsiteY4" fmla="*/ 15849148 h 15987614"/>
              <a:gd name="connsiteX5" fmla="*/ 29520744 w 31858132"/>
              <a:gd name="connsiteY5" fmla="*/ 3200269 h 15987614"/>
              <a:gd name="connsiteX6" fmla="*/ 28501588 w 31858132"/>
              <a:gd name="connsiteY6" fmla="*/ 3200269 h 15987614"/>
              <a:gd name="connsiteX0" fmla="*/ 28526794 w 31883338"/>
              <a:gd name="connsiteY0" fmla="*/ 3200269 h 16118846"/>
              <a:gd name="connsiteX1" fmla="*/ 30283619 w 31883338"/>
              <a:gd name="connsiteY1" fmla="*/ 0 h 16118846"/>
              <a:gd name="connsiteX2" fmla="*/ 31883338 w 31883338"/>
              <a:gd name="connsiteY2" fmla="*/ 3200269 h 16118846"/>
              <a:gd name="connsiteX3" fmla="*/ 30916551 w 31883338"/>
              <a:gd name="connsiteY3" fmla="*/ 3200269 h 16118846"/>
              <a:gd name="connsiteX4" fmla="*/ 0 w 31883338"/>
              <a:gd name="connsiteY4" fmla="*/ 16000395 h 16118846"/>
              <a:gd name="connsiteX5" fmla="*/ 29545950 w 31883338"/>
              <a:gd name="connsiteY5" fmla="*/ 3200269 h 16118846"/>
              <a:gd name="connsiteX6" fmla="*/ 28526794 w 31883338"/>
              <a:gd name="connsiteY6" fmla="*/ 3200269 h 16118846"/>
              <a:gd name="connsiteX0" fmla="*/ 28552002 w 31908546"/>
              <a:gd name="connsiteY0" fmla="*/ 3200269 h 16274294"/>
              <a:gd name="connsiteX1" fmla="*/ 30308827 w 31908546"/>
              <a:gd name="connsiteY1" fmla="*/ 0 h 16274294"/>
              <a:gd name="connsiteX2" fmla="*/ 31908546 w 31908546"/>
              <a:gd name="connsiteY2" fmla="*/ 3200269 h 16274294"/>
              <a:gd name="connsiteX3" fmla="*/ 30941759 w 31908546"/>
              <a:gd name="connsiteY3" fmla="*/ 3200269 h 16274294"/>
              <a:gd name="connsiteX4" fmla="*/ 0 w 31908546"/>
              <a:gd name="connsiteY4" fmla="*/ 16176848 h 16274294"/>
              <a:gd name="connsiteX5" fmla="*/ 29571158 w 31908546"/>
              <a:gd name="connsiteY5" fmla="*/ 3200269 h 16274294"/>
              <a:gd name="connsiteX6" fmla="*/ 28552002 w 31908546"/>
              <a:gd name="connsiteY6" fmla="*/ 3200269 h 16274294"/>
              <a:gd name="connsiteX0" fmla="*/ 28552002 w 31908546"/>
              <a:gd name="connsiteY0" fmla="*/ 3200269 h 16477805"/>
              <a:gd name="connsiteX1" fmla="*/ 30308827 w 31908546"/>
              <a:gd name="connsiteY1" fmla="*/ 0 h 16477805"/>
              <a:gd name="connsiteX2" fmla="*/ 31908546 w 31908546"/>
              <a:gd name="connsiteY2" fmla="*/ 3200269 h 16477805"/>
              <a:gd name="connsiteX3" fmla="*/ 30941759 w 31908546"/>
              <a:gd name="connsiteY3" fmla="*/ 3200269 h 16477805"/>
              <a:gd name="connsiteX4" fmla="*/ 0 w 31908546"/>
              <a:gd name="connsiteY4" fmla="*/ 16403719 h 16477805"/>
              <a:gd name="connsiteX5" fmla="*/ 29571158 w 31908546"/>
              <a:gd name="connsiteY5" fmla="*/ 3200269 h 16477805"/>
              <a:gd name="connsiteX6" fmla="*/ 28552002 w 31908546"/>
              <a:gd name="connsiteY6" fmla="*/ 3200269 h 16477805"/>
              <a:gd name="connsiteX0" fmla="*/ 28552002 w 31908546"/>
              <a:gd name="connsiteY0" fmla="*/ 3200269 h 16477805"/>
              <a:gd name="connsiteX1" fmla="*/ 30308827 w 31908546"/>
              <a:gd name="connsiteY1" fmla="*/ 0 h 16477805"/>
              <a:gd name="connsiteX2" fmla="*/ 31908546 w 31908546"/>
              <a:gd name="connsiteY2" fmla="*/ 3200269 h 16477805"/>
              <a:gd name="connsiteX3" fmla="*/ 30941759 w 31908546"/>
              <a:gd name="connsiteY3" fmla="*/ 3200269 h 16477805"/>
              <a:gd name="connsiteX4" fmla="*/ 0 w 31908546"/>
              <a:gd name="connsiteY4" fmla="*/ 16403719 h 16477805"/>
              <a:gd name="connsiteX5" fmla="*/ 29571158 w 31908546"/>
              <a:gd name="connsiteY5" fmla="*/ 3200269 h 16477805"/>
              <a:gd name="connsiteX6" fmla="*/ 28552002 w 31908546"/>
              <a:gd name="connsiteY6" fmla="*/ 3200269 h 16477805"/>
              <a:gd name="connsiteX0" fmla="*/ 28552002 w 31908546"/>
              <a:gd name="connsiteY0" fmla="*/ 3200269 h 16487249"/>
              <a:gd name="connsiteX1" fmla="*/ 30308827 w 31908546"/>
              <a:gd name="connsiteY1" fmla="*/ 0 h 16487249"/>
              <a:gd name="connsiteX2" fmla="*/ 31908546 w 31908546"/>
              <a:gd name="connsiteY2" fmla="*/ 3200269 h 16487249"/>
              <a:gd name="connsiteX3" fmla="*/ 30941759 w 31908546"/>
              <a:gd name="connsiteY3" fmla="*/ 3200269 h 16487249"/>
              <a:gd name="connsiteX4" fmla="*/ 0 w 31908546"/>
              <a:gd name="connsiteY4" fmla="*/ 16403719 h 16487249"/>
              <a:gd name="connsiteX5" fmla="*/ 29571158 w 31908546"/>
              <a:gd name="connsiteY5" fmla="*/ 3200269 h 16487249"/>
              <a:gd name="connsiteX6" fmla="*/ 28552002 w 31908546"/>
              <a:gd name="connsiteY6" fmla="*/ 3200269 h 16487249"/>
              <a:gd name="connsiteX0" fmla="*/ 30927504 w 34284048"/>
              <a:gd name="connsiteY0" fmla="*/ 3200269 h 16519096"/>
              <a:gd name="connsiteX1" fmla="*/ 32684329 w 34284048"/>
              <a:gd name="connsiteY1" fmla="*/ 0 h 16519096"/>
              <a:gd name="connsiteX2" fmla="*/ 34284048 w 34284048"/>
              <a:gd name="connsiteY2" fmla="*/ 3200269 h 16519096"/>
              <a:gd name="connsiteX3" fmla="*/ 33317261 w 34284048"/>
              <a:gd name="connsiteY3" fmla="*/ 3200269 h 16519096"/>
              <a:gd name="connsiteX4" fmla="*/ 0 w 34284048"/>
              <a:gd name="connsiteY4" fmla="*/ 16438905 h 16519096"/>
              <a:gd name="connsiteX5" fmla="*/ 31946660 w 34284048"/>
              <a:gd name="connsiteY5" fmla="*/ 3200269 h 16519096"/>
              <a:gd name="connsiteX6" fmla="*/ 30927504 w 34284048"/>
              <a:gd name="connsiteY6" fmla="*/ 3200269 h 16519096"/>
              <a:gd name="connsiteX0" fmla="*/ 30927504 w 34284048"/>
              <a:gd name="connsiteY0" fmla="*/ 3219908 h 16538734"/>
              <a:gd name="connsiteX1" fmla="*/ 32357167 w 34284048"/>
              <a:gd name="connsiteY1" fmla="*/ 0 h 16538734"/>
              <a:gd name="connsiteX2" fmla="*/ 34284048 w 34284048"/>
              <a:gd name="connsiteY2" fmla="*/ 3219908 h 16538734"/>
              <a:gd name="connsiteX3" fmla="*/ 33317261 w 34284048"/>
              <a:gd name="connsiteY3" fmla="*/ 3219908 h 16538734"/>
              <a:gd name="connsiteX4" fmla="*/ 0 w 34284048"/>
              <a:gd name="connsiteY4" fmla="*/ 16458544 h 16538734"/>
              <a:gd name="connsiteX5" fmla="*/ 31946660 w 34284048"/>
              <a:gd name="connsiteY5" fmla="*/ 3219908 h 16538734"/>
              <a:gd name="connsiteX6" fmla="*/ 30927504 w 34284048"/>
              <a:gd name="connsiteY6" fmla="*/ 3219908 h 16538734"/>
              <a:gd name="connsiteX0" fmla="*/ 30927504 w 34284048"/>
              <a:gd name="connsiteY0" fmla="*/ 3219908 h 16538734"/>
              <a:gd name="connsiteX1" fmla="*/ 32357167 w 34284048"/>
              <a:gd name="connsiteY1" fmla="*/ 0 h 16538734"/>
              <a:gd name="connsiteX2" fmla="*/ 34284048 w 34284048"/>
              <a:gd name="connsiteY2" fmla="*/ 3219908 h 16538734"/>
              <a:gd name="connsiteX3" fmla="*/ 32869568 w 34284048"/>
              <a:gd name="connsiteY3" fmla="*/ 3219908 h 16538734"/>
              <a:gd name="connsiteX4" fmla="*/ 0 w 34284048"/>
              <a:gd name="connsiteY4" fmla="*/ 16458544 h 16538734"/>
              <a:gd name="connsiteX5" fmla="*/ 31946660 w 34284048"/>
              <a:gd name="connsiteY5" fmla="*/ 3219908 h 16538734"/>
              <a:gd name="connsiteX6" fmla="*/ 30927504 w 34284048"/>
              <a:gd name="connsiteY6" fmla="*/ 3219908 h 16538734"/>
              <a:gd name="connsiteX0" fmla="*/ 30927504 w 33698604"/>
              <a:gd name="connsiteY0" fmla="*/ 3219908 h 16538734"/>
              <a:gd name="connsiteX1" fmla="*/ 32357167 w 33698604"/>
              <a:gd name="connsiteY1" fmla="*/ 0 h 16538734"/>
              <a:gd name="connsiteX2" fmla="*/ 33698604 w 33698604"/>
              <a:gd name="connsiteY2" fmla="*/ 3239548 h 16538734"/>
              <a:gd name="connsiteX3" fmla="*/ 32869568 w 33698604"/>
              <a:gd name="connsiteY3" fmla="*/ 3219908 h 16538734"/>
              <a:gd name="connsiteX4" fmla="*/ 0 w 33698604"/>
              <a:gd name="connsiteY4" fmla="*/ 16458544 h 16538734"/>
              <a:gd name="connsiteX5" fmla="*/ 31946660 w 33698604"/>
              <a:gd name="connsiteY5" fmla="*/ 3219908 h 16538734"/>
              <a:gd name="connsiteX6" fmla="*/ 30927504 w 33698604"/>
              <a:gd name="connsiteY6" fmla="*/ 3219908 h 16538734"/>
              <a:gd name="connsiteX0" fmla="*/ 31151352 w 33698604"/>
              <a:gd name="connsiteY0" fmla="*/ 3219908 h 16538734"/>
              <a:gd name="connsiteX1" fmla="*/ 32357167 w 33698604"/>
              <a:gd name="connsiteY1" fmla="*/ 0 h 16538734"/>
              <a:gd name="connsiteX2" fmla="*/ 33698604 w 33698604"/>
              <a:gd name="connsiteY2" fmla="*/ 3239548 h 16538734"/>
              <a:gd name="connsiteX3" fmla="*/ 32869568 w 33698604"/>
              <a:gd name="connsiteY3" fmla="*/ 3219908 h 16538734"/>
              <a:gd name="connsiteX4" fmla="*/ 0 w 33698604"/>
              <a:gd name="connsiteY4" fmla="*/ 16458544 h 16538734"/>
              <a:gd name="connsiteX5" fmla="*/ 31946660 w 33698604"/>
              <a:gd name="connsiteY5" fmla="*/ 3219908 h 16538734"/>
              <a:gd name="connsiteX6" fmla="*/ 31151352 w 33698604"/>
              <a:gd name="connsiteY6" fmla="*/ 3219908 h 16538734"/>
              <a:gd name="connsiteX0" fmla="*/ 31151352 w 33698604"/>
              <a:gd name="connsiteY0" fmla="*/ 3219908 h 16538734"/>
              <a:gd name="connsiteX1" fmla="*/ 32357167 w 33698604"/>
              <a:gd name="connsiteY1" fmla="*/ 0 h 16538734"/>
              <a:gd name="connsiteX2" fmla="*/ 33698604 w 33698604"/>
              <a:gd name="connsiteY2" fmla="*/ 3180631 h 16538734"/>
              <a:gd name="connsiteX3" fmla="*/ 32869568 w 33698604"/>
              <a:gd name="connsiteY3" fmla="*/ 3219908 h 16538734"/>
              <a:gd name="connsiteX4" fmla="*/ 0 w 33698604"/>
              <a:gd name="connsiteY4" fmla="*/ 16458544 h 16538734"/>
              <a:gd name="connsiteX5" fmla="*/ 31946660 w 33698604"/>
              <a:gd name="connsiteY5" fmla="*/ 3219908 h 16538734"/>
              <a:gd name="connsiteX6" fmla="*/ 31151352 w 33698604"/>
              <a:gd name="connsiteY6" fmla="*/ 3219908 h 16538734"/>
              <a:gd name="connsiteX0" fmla="*/ 31151352 w 33698604"/>
              <a:gd name="connsiteY0" fmla="*/ 3219908 h 16538734"/>
              <a:gd name="connsiteX1" fmla="*/ 32357167 w 33698604"/>
              <a:gd name="connsiteY1" fmla="*/ 0 h 16538734"/>
              <a:gd name="connsiteX2" fmla="*/ 33698604 w 33698604"/>
              <a:gd name="connsiteY2" fmla="*/ 3239548 h 16538734"/>
              <a:gd name="connsiteX3" fmla="*/ 32869568 w 33698604"/>
              <a:gd name="connsiteY3" fmla="*/ 3219908 h 16538734"/>
              <a:gd name="connsiteX4" fmla="*/ 0 w 33698604"/>
              <a:gd name="connsiteY4" fmla="*/ 16458544 h 16538734"/>
              <a:gd name="connsiteX5" fmla="*/ 31946660 w 33698604"/>
              <a:gd name="connsiteY5" fmla="*/ 3219908 h 16538734"/>
              <a:gd name="connsiteX6" fmla="*/ 31151352 w 33698604"/>
              <a:gd name="connsiteY6" fmla="*/ 3219908 h 16538734"/>
              <a:gd name="connsiteX0" fmla="*/ 31151352 w 33698604"/>
              <a:gd name="connsiteY0" fmla="*/ 2375446 h 15694272"/>
              <a:gd name="connsiteX1" fmla="*/ 32339948 w 33698604"/>
              <a:gd name="connsiteY1" fmla="*/ 0 h 15694272"/>
              <a:gd name="connsiteX2" fmla="*/ 33698604 w 33698604"/>
              <a:gd name="connsiteY2" fmla="*/ 2395086 h 15694272"/>
              <a:gd name="connsiteX3" fmla="*/ 32869568 w 33698604"/>
              <a:gd name="connsiteY3" fmla="*/ 2375446 h 15694272"/>
              <a:gd name="connsiteX4" fmla="*/ 0 w 33698604"/>
              <a:gd name="connsiteY4" fmla="*/ 15614082 h 15694272"/>
              <a:gd name="connsiteX5" fmla="*/ 31946660 w 33698604"/>
              <a:gd name="connsiteY5" fmla="*/ 2375446 h 15694272"/>
              <a:gd name="connsiteX6" fmla="*/ 31151352 w 33698604"/>
              <a:gd name="connsiteY6" fmla="*/ 2375446 h 15694272"/>
              <a:gd name="connsiteX0" fmla="*/ 31151352 w 33698604"/>
              <a:gd name="connsiteY0" fmla="*/ 2670027 h 15988853"/>
              <a:gd name="connsiteX1" fmla="*/ 32374385 w 33698604"/>
              <a:gd name="connsiteY1" fmla="*/ 0 h 15988853"/>
              <a:gd name="connsiteX2" fmla="*/ 33698604 w 33698604"/>
              <a:gd name="connsiteY2" fmla="*/ 2689667 h 15988853"/>
              <a:gd name="connsiteX3" fmla="*/ 32869568 w 33698604"/>
              <a:gd name="connsiteY3" fmla="*/ 2670027 h 15988853"/>
              <a:gd name="connsiteX4" fmla="*/ 0 w 33698604"/>
              <a:gd name="connsiteY4" fmla="*/ 15908663 h 15988853"/>
              <a:gd name="connsiteX5" fmla="*/ 31946660 w 33698604"/>
              <a:gd name="connsiteY5" fmla="*/ 2670027 h 15988853"/>
              <a:gd name="connsiteX6" fmla="*/ 31151352 w 33698604"/>
              <a:gd name="connsiteY6" fmla="*/ 2670027 h 15988853"/>
              <a:gd name="connsiteX0" fmla="*/ 31151352 w 33698604"/>
              <a:gd name="connsiteY0" fmla="*/ 2689666 h 16008492"/>
              <a:gd name="connsiteX1" fmla="*/ 32460478 w 33698604"/>
              <a:gd name="connsiteY1" fmla="*/ 0 h 16008492"/>
              <a:gd name="connsiteX2" fmla="*/ 33698604 w 33698604"/>
              <a:gd name="connsiteY2" fmla="*/ 2709306 h 16008492"/>
              <a:gd name="connsiteX3" fmla="*/ 32869568 w 33698604"/>
              <a:gd name="connsiteY3" fmla="*/ 2689666 h 16008492"/>
              <a:gd name="connsiteX4" fmla="*/ 0 w 33698604"/>
              <a:gd name="connsiteY4" fmla="*/ 15928302 h 16008492"/>
              <a:gd name="connsiteX5" fmla="*/ 31946660 w 33698604"/>
              <a:gd name="connsiteY5" fmla="*/ 2689666 h 16008492"/>
              <a:gd name="connsiteX6" fmla="*/ 31151352 w 33698604"/>
              <a:gd name="connsiteY6" fmla="*/ 2689666 h 16008492"/>
              <a:gd name="connsiteX0" fmla="*/ 31151352 w 33681384"/>
              <a:gd name="connsiteY0" fmla="*/ 2689666 h 16008492"/>
              <a:gd name="connsiteX1" fmla="*/ 32460478 w 33681384"/>
              <a:gd name="connsiteY1" fmla="*/ 0 h 16008492"/>
              <a:gd name="connsiteX2" fmla="*/ 33681384 w 33681384"/>
              <a:gd name="connsiteY2" fmla="*/ 2650389 h 16008492"/>
              <a:gd name="connsiteX3" fmla="*/ 32869568 w 33681384"/>
              <a:gd name="connsiteY3" fmla="*/ 2689666 h 16008492"/>
              <a:gd name="connsiteX4" fmla="*/ 0 w 33681384"/>
              <a:gd name="connsiteY4" fmla="*/ 15928302 h 16008492"/>
              <a:gd name="connsiteX5" fmla="*/ 31946660 w 33681384"/>
              <a:gd name="connsiteY5" fmla="*/ 2689666 h 16008492"/>
              <a:gd name="connsiteX6" fmla="*/ 31151352 w 33681384"/>
              <a:gd name="connsiteY6" fmla="*/ 2689666 h 16008492"/>
              <a:gd name="connsiteX0" fmla="*/ 31151352 w 33698602"/>
              <a:gd name="connsiteY0" fmla="*/ 2689666 h 16008492"/>
              <a:gd name="connsiteX1" fmla="*/ 32460478 w 33698602"/>
              <a:gd name="connsiteY1" fmla="*/ 0 h 16008492"/>
              <a:gd name="connsiteX2" fmla="*/ 33698602 w 33698602"/>
              <a:gd name="connsiteY2" fmla="*/ 2670027 h 16008492"/>
              <a:gd name="connsiteX3" fmla="*/ 32869568 w 33698602"/>
              <a:gd name="connsiteY3" fmla="*/ 2689666 h 16008492"/>
              <a:gd name="connsiteX4" fmla="*/ 0 w 33698602"/>
              <a:gd name="connsiteY4" fmla="*/ 15928302 h 16008492"/>
              <a:gd name="connsiteX5" fmla="*/ 31946660 w 33698602"/>
              <a:gd name="connsiteY5" fmla="*/ 2689666 h 16008492"/>
              <a:gd name="connsiteX6" fmla="*/ 31151352 w 33698602"/>
              <a:gd name="connsiteY6" fmla="*/ 2689666 h 16008492"/>
              <a:gd name="connsiteX0" fmla="*/ 31151352 w 33698602"/>
              <a:gd name="connsiteY0" fmla="*/ 2689666 h 16008492"/>
              <a:gd name="connsiteX1" fmla="*/ 32460478 w 33698602"/>
              <a:gd name="connsiteY1" fmla="*/ 0 h 16008492"/>
              <a:gd name="connsiteX2" fmla="*/ 33698602 w 33698602"/>
              <a:gd name="connsiteY2" fmla="*/ 2670027 h 16008492"/>
              <a:gd name="connsiteX3" fmla="*/ 32869568 w 33698602"/>
              <a:gd name="connsiteY3" fmla="*/ 2689666 h 16008492"/>
              <a:gd name="connsiteX4" fmla="*/ 0 w 33698602"/>
              <a:gd name="connsiteY4" fmla="*/ 15928302 h 16008492"/>
              <a:gd name="connsiteX5" fmla="*/ 32067194 w 33698602"/>
              <a:gd name="connsiteY5" fmla="*/ 2689666 h 16008492"/>
              <a:gd name="connsiteX6" fmla="*/ 31151352 w 33698602"/>
              <a:gd name="connsiteY6" fmla="*/ 2689666 h 16008492"/>
              <a:gd name="connsiteX0" fmla="*/ 31151352 w 33698602"/>
              <a:gd name="connsiteY0" fmla="*/ 2689666 h 16008492"/>
              <a:gd name="connsiteX1" fmla="*/ 32460478 w 33698602"/>
              <a:gd name="connsiteY1" fmla="*/ 0 h 16008492"/>
              <a:gd name="connsiteX2" fmla="*/ 33698602 w 33698602"/>
              <a:gd name="connsiteY2" fmla="*/ 2670027 h 16008492"/>
              <a:gd name="connsiteX3" fmla="*/ 32869568 w 33698602"/>
              <a:gd name="connsiteY3" fmla="*/ 2689666 h 16008492"/>
              <a:gd name="connsiteX4" fmla="*/ 0 w 33698602"/>
              <a:gd name="connsiteY4" fmla="*/ 15928302 h 16008492"/>
              <a:gd name="connsiteX5" fmla="*/ 32067194 w 33698602"/>
              <a:gd name="connsiteY5" fmla="*/ 2689666 h 16008492"/>
              <a:gd name="connsiteX6" fmla="*/ 31151352 w 33698602"/>
              <a:gd name="connsiteY6" fmla="*/ 2689666 h 16008492"/>
              <a:gd name="connsiteX0" fmla="*/ 31340760 w 33698602"/>
              <a:gd name="connsiteY0" fmla="*/ 2689666 h 16008492"/>
              <a:gd name="connsiteX1" fmla="*/ 32460478 w 33698602"/>
              <a:gd name="connsiteY1" fmla="*/ 0 h 16008492"/>
              <a:gd name="connsiteX2" fmla="*/ 33698602 w 33698602"/>
              <a:gd name="connsiteY2" fmla="*/ 2670027 h 16008492"/>
              <a:gd name="connsiteX3" fmla="*/ 32869568 w 33698602"/>
              <a:gd name="connsiteY3" fmla="*/ 2689666 h 16008492"/>
              <a:gd name="connsiteX4" fmla="*/ 0 w 33698602"/>
              <a:gd name="connsiteY4" fmla="*/ 15928302 h 16008492"/>
              <a:gd name="connsiteX5" fmla="*/ 32067194 w 33698602"/>
              <a:gd name="connsiteY5" fmla="*/ 2689666 h 16008492"/>
              <a:gd name="connsiteX6" fmla="*/ 31340760 w 33698602"/>
              <a:gd name="connsiteY6" fmla="*/ 2689666 h 16008492"/>
              <a:gd name="connsiteX0" fmla="*/ 31289103 w 33698602"/>
              <a:gd name="connsiteY0" fmla="*/ 2689666 h 16008492"/>
              <a:gd name="connsiteX1" fmla="*/ 32460478 w 33698602"/>
              <a:gd name="connsiteY1" fmla="*/ 0 h 16008492"/>
              <a:gd name="connsiteX2" fmla="*/ 33698602 w 33698602"/>
              <a:gd name="connsiteY2" fmla="*/ 2670027 h 16008492"/>
              <a:gd name="connsiteX3" fmla="*/ 32869568 w 33698602"/>
              <a:gd name="connsiteY3" fmla="*/ 2689666 h 16008492"/>
              <a:gd name="connsiteX4" fmla="*/ 0 w 33698602"/>
              <a:gd name="connsiteY4" fmla="*/ 15928302 h 16008492"/>
              <a:gd name="connsiteX5" fmla="*/ 32067194 w 33698602"/>
              <a:gd name="connsiteY5" fmla="*/ 2689666 h 16008492"/>
              <a:gd name="connsiteX6" fmla="*/ 31289103 w 33698602"/>
              <a:gd name="connsiteY6" fmla="*/ 2689666 h 16008492"/>
              <a:gd name="connsiteX0" fmla="*/ 31289103 w 33560849"/>
              <a:gd name="connsiteY0" fmla="*/ 2689666 h 16008492"/>
              <a:gd name="connsiteX1" fmla="*/ 32460478 w 33560849"/>
              <a:gd name="connsiteY1" fmla="*/ 0 h 16008492"/>
              <a:gd name="connsiteX2" fmla="*/ 33560849 w 33560849"/>
              <a:gd name="connsiteY2" fmla="*/ 2689665 h 16008492"/>
              <a:gd name="connsiteX3" fmla="*/ 32869568 w 33560849"/>
              <a:gd name="connsiteY3" fmla="*/ 2689666 h 16008492"/>
              <a:gd name="connsiteX4" fmla="*/ 0 w 33560849"/>
              <a:gd name="connsiteY4" fmla="*/ 15928302 h 16008492"/>
              <a:gd name="connsiteX5" fmla="*/ 32067194 w 33560849"/>
              <a:gd name="connsiteY5" fmla="*/ 2689666 h 16008492"/>
              <a:gd name="connsiteX6" fmla="*/ 31289103 w 33560849"/>
              <a:gd name="connsiteY6" fmla="*/ 2689666 h 16008492"/>
              <a:gd name="connsiteX0" fmla="*/ 31289103 w 33560849"/>
              <a:gd name="connsiteY0" fmla="*/ 3023524 h 16342350"/>
              <a:gd name="connsiteX1" fmla="*/ 32374384 w 33560849"/>
              <a:gd name="connsiteY1" fmla="*/ 0 h 16342350"/>
              <a:gd name="connsiteX2" fmla="*/ 33560849 w 33560849"/>
              <a:gd name="connsiteY2" fmla="*/ 3023523 h 16342350"/>
              <a:gd name="connsiteX3" fmla="*/ 32869568 w 33560849"/>
              <a:gd name="connsiteY3" fmla="*/ 3023524 h 16342350"/>
              <a:gd name="connsiteX4" fmla="*/ 0 w 33560849"/>
              <a:gd name="connsiteY4" fmla="*/ 16262160 h 16342350"/>
              <a:gd name="connsiteX5" fmla="*/ 32067194 w 33560849"/>
              <a:gd name="connsiteY5" fmla="*/ 3023524 h 16342350"/>
              <a:gd name="connsiteX6" fmla="*/ 31289103 w 33560849"/>
              <a:gd name="connsiteY6" fmla="*/ 3023524 h 16342350"/>
              <a:gd name="connsiteX0" fmla="*/ 31289103 w 33560849"/>
              <a:gd name="connsiteY0" fmla="*/ 3043162 h 16361988"/>
              <a:gd name="connsiteX1" fmla="*/ 32460481 w 33560849"/>
              <a:gd name="connsiteY1" fmla="*/ 0 h 16361988"/>
              <a:gd name="connsiteX2" fmla="*/ 33560849 w 33560849"/>
              <a:gd name="connsiteY2" fmla="*/ 3043161 h 16361988"/>
              <a:gd name="connsiteX3" fmla="*/ 32869568 w 33560849"/>
              <a:gd name="connsiteY3" fmla="*/ 3043162 h 16361988"/>
              <a:gd name="connsiteX4" fmla="*/ 0 w 33560849"/>
              <a:gd name="connsiteY4" fmla="*/ 16281798 h 16361988"/>
              <a:gd name="connsiteX5" fmla="*/ 32067194 w 33560849"/>
              <a:gd name="connsiteY5" fmla="*/ 3043162 h 16361988"/>
              <a:gd name="connsiteX6" fmla="*/ 31289103 w 33560849"/>
              <a:gd name="connsiteY6" fmla="*/ 3043162 h 163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849" h="16361988">
                <a:moveTo>
                  <a:pt x="31289103" y="3043162"/>
                </a:moveTo>
                <a:lnTo>
                  <a:pt x="32460481" y="0"/>
                </a:lnTo>
                <a:lnTo>
                  <a:pt x="33560849" y="3043161"/>
                </a:lnTo>
                <a:lnTo>
                  <a:pt x="32869568" y="3043162"/>
                </a:lnTo>
                <a:cubicBezTo>
                  <a:pt x="32741916" y="17938137"/>
                  <a:pt x="4016711" y="16350489"/>
                  <a:pt x="0" y="16281798"/>
                </a:cubicBezTo>
                <a:cubicBezTo>
                  <a:pt x="13223936" y="16389134"/>
                  <a:pt x="32136591" y="13780035"/>
                  <a:pt x="32067194" y="3043162"/>
                </a:cubicBezTo>
                <a:lnTo>
                  <a:pt x="31289103" y="3043162"/>
                </a:lnTo>
                <a:close/>
              </a:path>
            </a:pathLst>
          </a:custGeom>
          <a:gradFill>
            <a:gsLst>
              <a:gs pos="80000">
                <a:srgbClr val="285F77"/>
              </a:gs>
              <a:gs pos="0">
                <a:srgbClr val="153986"/>
              </a:gs>
              <a:gs pos="100000">
                <a:srgbClr val="39923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Open Sans" panose="020B0606030504020204" pitchFamily="34" charset="0"/>
              <a:cs typeface="Open Sans" panose="020B0606030504020204" pitchFamily="34" charset="0"/>
            </a:endParaRPr>
          </a:p>
        </p:txBody>
      </p:sp>
      <p:pic>
        <p:nvPicPr>
          <p:cNvPr id="11" name="图片 10">
            <a:extLst>
              <a:ext uri="{FF2B5EF4-FFF2-40B4-BE49-F238E27FC236}">
                <a16:creationId xmlns:a16="http://schemas.microsoft.com/office/drawing/2014/main" id="{57864A7D-E378-C950-47D6-71E3EA6A50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223" y="9295198"/>
            <a:ext cx="3885170" cy="2913876"/>
          </a:xfrm>
          <a:prstGeom prst="rect">
            <a:avLst/>
          </a:prstGeom>
        </p:spPr>
      </p:pic>
      <p:sp>
        <p:nvSpPr>
          <p:cNvPr id="12" name="文本框 11">
            <a:extLst>
              <a:ext uri="{FF2B5EF4-FFF2-40B4-BE49-F238E27FC236}">
                <a16:creationId xmlns:a16="http://schemas.microsoft.com/office/drawing/2014/main" id="{609E2F4A-C4E0-1EC6-18E4-4615029C5B78}"/>
              </a:ext>
            </a:extLst>
          </p:cNvPr>
          <p:cNvSpPr txBox="1"/>
          <p:nvPr/>
        </p:nvSpPr>
        <p:spPr>
          <a:xfrm>
            <a:off x="4927692" y="9560516"/>
            <a:ext cx="1146468" cy="584775"/>
          </a:xfrm>
          <a:prstGeom prst="rect">
            <a:avLst/>
          </a:prstGeom>
          <a:noFill/>
        </p:spPr>
        <p:txBody>
          <a:bodyPr wrap="none" rtlCol="0">
            <a:spAutoFit/>
          </a:bodyPr>
          <a:lstStyle/>
          <a:p>
            <a:r>
              <a:rPr lang="en-US" altLang="zh-CN" sz="3200" dirty="0">
                <a:latin typeface="Open Sans" panose="020B0606030504020204" pitchFamily="34" charset="0"/>
                <a:ea typeface="Open Sans" panose="020B0606030504020204" pitchFamily="34" charset="0"/>
                <a:cs typeface="Open Sans" panose="020B0606030504020204" pitchFamily="34" charset="0"/>
              </a:rPr>
              <a:t>2006</a:t>
            </a:r>
            <a:endParaRPr lang="zh-CN" altLang="en-US" sz="3200" dirty="0">
              <a:latin typeface="Open Sans" panose="020B0606030504020204" pitchFamily="34" charset="0"/>
              <a:ea typeface="微软雅黑" panose="020B0503020204020204" pitchFamily="34" charset="-122"/>
              <a:cs typeface="Open Sans" panose="020B0606030504020204" pitchFamily="34" charset="0"/>
            </a:endParaRPr>
          </a:p>
        </p:txBody>
      </p:sp>
      <p:sp>
        <p:nvSpPr>
          <p:cNvPr id="17" name="文本框 16">
            <a:extLst>
              <a:ext uri="{FF2B5EF4-FFF2-40B4-BE49-F238E27FC236}">
                <a16:creationId xmlns:a16="http://schemas.microsoft.com/office/drawing/2014/main" id="{751B5A36-812F-B11B-295E-FBC393EE737C}"/>
              </a:ext>
            </a:extLst>
          </p:cNvPr>
          <p:cNvSpPr txBox="1"/>
          <p:nvPr/>
        </p:nvSpPr>
        <p:spPr>
          <a:xfrm>
            <a:off x="4271232" y="6030474"/>
            <a:ext cx="2745495" cy="584775"/>
          </a:xfrm>
          <a:prstGeom prst="rect">
            <a:avLst/>
          </a:prstGeom>
          <a:noFill/>
        </p:spPr>
        <p:txBody>
          <a:bodyPr wrap="none" rtlCol="0">
            <a:spAutoFit/>
          </a:bodyPr>
          <a:lstStyle/>
          <a:p>
            <a:r>
              <a:rPr lang="en-US" altLang="zh-CN" sz="3200" b="1" dirty="0">
                <a:solidFill>
                  <a:srgbClr val="39923D"/>
                </a:solidFill>
                <a:latin typeface="Open Sans" panose="020B0606030504020204" pitchFamily="34" charset="0"/>
                <a:ea typeface="Open Sans" panose="020B0606030504020204" pitchFamily="34" charset="0"/>
                <a:cs typeface="Open Sans" panose="020B0606030504020204" pitchFamily="34" charset="0"/>
              </a:rPr>
              <a:t>Total energy</a:t>
            </a:r>
          </a:p>
        </p:txBody>
      </p:sp>
      <p:cxnSp>
        <p:nvCxnSpPr>
          <p:cNvPr id="24" name="直接连接符 23">
            <a:extLst>
              <a:ext uri="{FF2B5EF4-FFF2-40B4-BE49-F238E27FC236}">
                <a16:creationId xmlns:a16="http://schemas.microsoft.com/office/drawing/2014/main" id="{6DF0C8DB-01DA-0E2A-F6EE-4D68854D3E2E}"/>
              </a:ext>
            </a:extLst>
          </p:cNvPr>
          <p:cNvCxnSpPr>
            <a:cxnSpLocks/>
          </p:cNvCxnSpPr>
          <p:nvPr/>
        </p:nvCxnSpPr>
        <p:spPr>
          <a:xfrm flipV="1">
            <a:off x="4614131" y="9875515"/>
            <a:ext cx="0" cy="1399584"/>
          </a:xfrm>
          <a:prstGeom prst="line">
            <a:avLst/>
          </a:prstGeom>
          <a:ln w="38100">
            <a:solidFill>
              <a:srgbClr val="39923D"/>
            </a:solidFill>
            <a:prstDash val="sys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44E18EEB-98D2-3842-386E-23426D067CBF}"/>
              </a:ext>
            </a:extLst>
          </p:cNvPr>
          <p:cNvSpPr/>
          <p:nvPr/>
        </p:nvSpPr>
        <p:spPr>
          <a:xfrm>
            <a:off x="4471257" y="9700900"/>
            <a:ext cx="285749" cy="285749"/>
          </a:xfrm>
          <a:prstGeom prst="ellipse">
            <a:avLst/>
          </a:prstGeom>
          <a:solidFill>
            <a:srgbClr val="399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26" name="文本框 25">
            <a:extLst>
              <a:ext uri="{FF2B5EF4-FFF2-40B4-BE49-F238E27FC236}">
                <a16:creationId xmlns:a16="http://schemas.microsoft.com/office/drawing/2014/main" id="{3971443F-BBEF-4FA3-4764-9B3009469355}"/>
              </a:ext>
            </a:extLst>
          </p:cNvPr>
          <p:cNvSpPr txBox="1"/>
          <p:nvPr/>
        </p:nvSpPr>
        <p:spPr>
          <a:xfrm>
            <a:off x="4271232" y="6515227"/>
            <a:ext cx="3714751" cy="1200329"/>
          </a:xfrm>
          <a:prstGeom prst="rect">
            <a:avLst/>
          </a:prstGeom>
          <a:noFill/>
        </p:spPr>
        <p:txBody>
          <a:bodyPr wrap="square" rtlCol="0">
            <a:spAutoFit/>
          </a:bodyPr>
          <a:lstStyle/>
          <a:p>
            <a:r>
              <a:rPr lang="en-US" altLang="zh-CN" sz="7200" b="1" dirty="0">
                <a:solidFill>
                  <a:srgbClr val="39923D"/>
                </a:solidFill>
                <a:latin typeface="Open Sans" panose="020B0606030504020204" pitchFamily="34" charset="0"/>
                <a:ea typeface="Open Sans" panose="020B0606030504020204" pitchFamily="34" charset="0"/>
                <a:cs typeface="Open Sans" panose="020B0606030504020204" pitchFamily="34" charset="0"/>
              </a:rPr>
              <a:t>50%↓</a:t>
            </a:r>
            <a:endParaRPr lang="zh-CN" altLang="en-US" sz="7200" b="1" dirty="0">
              <a:solidFill>
                <a:srgbClr val="39923D"/>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27" name="文本框 26">
            <a:extLst>
              <a:ext uri="{FF2B5EF4-FFF2-40B4-BE49-F238E27FC236}">
                <a16:creationId xmlns:a16="http://schemas.microsoft.com/office/drawing/2014/main" id="{923BDF34-9438-E1FD-ACEA-8E027CB495BB}"/>
              </a:ext>
            </a:extLst>
          </p:cNvPr>
          <p:cNvSpPr txBox="1"/>
          <p:nvPr/>
        </p:nvSpPr>
        <p:spPr>
          <a:xfrm>
            <a:off x="4271232" y="7931718"/>
            <a:ext cx="3714751" cy="646331"/>
          </a:xfrm>
          <a:prstGeom prst="rect">
            <a:avLst/>
          </a:prstGeom>
          <a:noFill/>
        </p:spPr>
        <p:txBody>
          <a:bodyPr wrap="square" rtlCol="0">
            <a:spAutoFit/>
          </a:bodyPr>
          <a:lstStyle/>
          <a:p>
            <a:r>
              <a:rPr lang="en-US" altLang="zh-CN" sz="3600" b="1" dirty="0">
                <a:latin typeface="Open Sans" panose="020B0606030504020204" pitchFamily="34" charset="0"/>
                <a:ea typeface="Open Sans" panose="020B0606030504020204" pitchFamily="34" charset="0"/>
                <a:cs typeface="Open Sans" panose="020B0606030504020204" pitchFamily="34" charset="0"/>
              </a:rPr>
              <a:t>Generation I</a:t>
            </a:r>
          </a:p>
        </p:txBody>
      </p:sp>
      <p:sp>
        <p:nvSpPr>
          <p:cNvPr id="28" name="文本框 27">
            <a:extLst>
              <a:ext uri="{FF2B5EF4-FFF2-40B4-BE49-F238E27FC236}">
                <a16:creationId xmlns:a16="http://schemas.microsoft.com/office/drawing/2014/main" id="{60C60F15-C619-0580-7D9C-BAD2EF26B12E}"/>
              </a:ext>
            </a:extLst>
          </p:cNvPr>
          <p:cNvSpPr txBox="1"/>
          <p:nvPr/>
        </p:nvSpPr>
        <p:spPr>
          <a:xfrm>
            <a:off x="8726592" y="8468688"/>
            <a:ext cx="1146468" cy="584775"/>
          </a:xfrm>
          <a:prstGeom prst="rect">
            <a:avLst/>
          </a:prstGeom>
          <a:noFill/>
        </p:spPr>
        <p:txBody>
          <a:bodyPr wrap="none" rtlCol="0">
            <a:spAutoFit/>
          </a:bodyPr>
          <a:lstStyle/>
          <a:p>
            <a:r>
              <a:rPr lang="en-US" altLang="zh-CN" sz="3200" dirty="0">
                <a:latin typeface="Open Sans" panose="020B0606030504020204" pitchFamily="34" charset="0"/>
                <a:ea typeface="Open Sans" panose="020B0606030504020204" pitchFamily="34" charset="0"/>
                <a:cs typeface="Open Sans" panose="020B0606030504020204" pitchFamily="34" charset="0"/>
              </a:rPr>
              <a:t>2012</a:t>
            </a:r>
            <a:endParaRPr lang="zh-CN" altLang="en-US" sz="3200" dirty="0">
              <a:latin typeface="Open Sans" panose="020B0606030504020204" pitchFamily="34" charset="0"/>
              <a:ea typeface="微软雅黑" panose="020B0503020204020204" pitchFamily="34" charset="-122"/>
              <a:cs typeface="Open Sans" panose="020B0606030504020204" pitchFamily="34" charset="0"/>
            </a:endParaRPr>
          </a:p>
        </p:txBody>
      </p:sp>
      <p:sp>
        <p:nvSpPr>
          <p:cNvPr id="29" name="文本框 28">
            <a:extLst>
              <a:ext uri="{FF2B5EF4-FFF2-40B4-BE49-F238E27FC236}">
                <a16:creationId xmlns:a16="http://schemas.microsoft.com/office/drawing/2014/main" id="{571FA6A9-EC7F-3E94-2B07-82B62C80B51F}"/>
              </a:ext>
            </a:extLst>
          </p:cNvPr>
          <p:cNvSpPr txBox="1"/>
          <p:nvPr/>
        </p:nvSpPr>
        <p:spPr>
          <a:xfrm>
            <a:off x="7511387" y="4813565"/>
            <a:ext cx="3987245" cy="584775"/>
          </a:xfrm>
          <a:prstGeom prst="rect">
            <a:avLst/>
          </a:prstGeom>
          <a:noFill/>
        </p:spPr>
        <p:txBody>
          <a:bodyPr wrap="none" rtlCol="0">
            <a:spAutoFit/>
          </a:bodyPr>
          <a:lstStyle/>
          <a:p>
            <a:r>
              <a:rPr lang="en-US" altLang="zh-CN" sz="3200" b="1" dirty="0">
                <a:solidFill>
                  <a:srgbClr val="113B85"/>
                </a:solidFill>
                <a:latin typeface="Open Sans" panose="020B0606030504020204" pitchFamily="34" charset="0"/>
                <a:ea typeface="Open Sans" panose="020B0606030504020204" pitchFamily="34" charset="0"/>
                <a:cs typeface="Open Sans" panose="020B0606030504020204" pitchFamily="34" charset="0"/>
              </a:rPr>
              <a:t>Total performance</a:t>
            </a:r>
          </a:p>
        </p:txBody>
      </p:sp>
      <p:cxnSp>
        <p:nvCxnSpPr>
          <p:cNvPr id="30" name="直接连接符 29">
            <a:extLst>
              <a:ext uri="{FF2B5EF4-FFF2-40B4-BE49-F238E27FC236}">
                <a16:creationId xmlns:a16="http://schemas.microsoft.com/office/drawing/2014/main" id="{E1FDF69E-E4A6-E1FF-127C-1EE617601893}"/>
              </a:ext>
            </a:extLst>
          </p:cNvPr>
          <p:cNvCxnSpPr>
            <a:cxnSpLocks/>
          </p:cNvCxnSpPr>
          <p:nvPr/>
        </p:nvCxnSpPr>
        <p:spPr>
          <a:xfrm flipV="1">
            <a:off x="8413031" y="8859887"/>
            <a:ext cx="0" cy="2140581"/>
          </a:xfrm>
          <a:prstGeom prst="line">
            <a:avLst/>
          </a:prstGeom>
          <a:ln w="38100">
            <a:solidFill>
              <a:srgbClr val="113B85"/>
            </a:solidFill>
            <a:prstDash val="sysDash"/>
          </a:ln>
        </p:spPr>
        <p:style>
          <a:lnRef idx="1">
            <a:schemeClr val="accent1"/>
          </a:lnRef>
          <a:fillRef idx="0">
            <a:schemeClr val="accent1"/>
          </a:fillRef>
          <a:effectRef idx="0">
            <a:schemeClr val="accent1"/>
          </a:effectRef>
          <a:fontRef idx="minor">
            <a:schemeClr val="tx1"/>
          </a:fontRef>
        </p:style>
      </p:cxnSp>
      <p:sp>
        <p:nvSpPr>
          <p:cNvPr id="31" name="椭圆 30">
            <a:extLst>
              <a:ext uri="{FF2B5EF4-FFF2-40B4-BE49-F238E27FC236}">
                <a16:creationId xmlns:a16="http://schemas.microsoft.com/office/drawing/2014/main" id="{BE3D5AF8-4A1E-61EB-6823-D712A75E5AF7}"/>
              </a:ext>
            </a:extLst>
          </p:cNvPr>
          <p:cNvSpPr/>
          <p:nvPr/>
        </p:nvSpPr>
        <p:spPr>
          <a:xfrm>
            <a:off x="8270157" y="8609072"/>
            <a:ext cx="285749" cy="285749"/>
          </a:xfrm>
          <a:prstGeom prst="ellipse">
            <a:avLst/>
          </a:prstGeom>
          <a:solidFill>
            <a:srgbClr val="11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40" name="文本框 39">
            <a:extLst>
              <a:ext uri="{FF2B5EF4-FFF2-40B4-BE49-F238E27FC236}">
                <a16:creationId xmlns:a16="http://schemas.microsoft.com/office/drawing/2014/main" id="{91AC35A4-C183-9DE0-9E90-1DDC2E007BEB}"/>
              </a:ext>
            </a:extLst>
          </p:cNvPr>
          <p:cNvSpPr txBox="1"/>
          <p:nvPr/>
        </p:nvSpPr>
        <p:spPr>
          <a:xfrm>
            <a:off x="8070132" y="5340771"/>
            <a:ext cx="3714751" cy="1323439"/>
          </a:xfrm>
          <a:prstGeom prst="rect">
            <a:avLst/>
          </a:prstGeom>
          <a:noFill/>
        </p:spPr>
        <p:txBody>
          <a:bodyPr wrap="square" rtlCol="0">
            <a:spAutoFit/>
          </a:bodyPr>
          <a:lstStyle/>
          <a:p>
            <a:r>
              <a:rPr lang="en-US" altLang="zh-CN" sz="8000" b="1" dirty="0">
                <a:solidFill>
                  <a:srgbClr val="113B85"/>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1" name="文本框 40">
            <a:extLst>
              <a:ext uri="{FF2B5EF4-FFF2-40B4-BE49-F238E27FC236}">
                <a16:creationId xmlns:a16="http://schemas.microsoft.com/office/drawing/2014/main" id="{7E9B6CCD-A2E5-D9AB-D46A-58E561210351}"/>
              </a:ext>
            </a:extLst>
          </p:cNvPr>
          <p:cNvSpPr txBox="1"/>
          <p:nvPr/>
        </p:nvSpPr>
        <p:spPr>
          <a:xfrm>
            <a:off x="8070132" y="6839890"/>
            <a:ext cx="3714751" cy="646331"/>
          </a:xfrm>
          <a:prstGeom prst="rect">
            <a:avLst/>
          </a:prstGeom>
          <a:noFill/>
        </p:spPr>
        <p:txBody>
          <a:bodyPr wrap="square" rtlCol="0">
            <a:spAutoFit/>
          </a:bodyPr>
          <a:lstStyle/>
          <a:p>
            <a:r>
              <a:rPr lang="en-US" altLang="zh-CN" sz="3600" b="1" dirty="0">
                <a:latin typeface="Open Sans" panose="020B0606030504020204" pitchFamily="34" charset="0"/>
                <a:ea typeface="Open Sans" panose="020B0606030504020204" pitchFamily="34" charset="0"/>
                <a:cs typeface="Open Sans" panose="020B0606030504020204" pitchFamily="34" charset="0"/>
              </a:rPr>
              <a:t>Generation II</a:t>
            </a:r>
          </a:p>
        </p:txBody>
      </p:sp>
      <p:sp>
        <p:nvSpPr>
          <p:cNvPr id="43" name="文本框 42">
            <a:extLst>
              <a:ext uri="{FF2B5EF4-FFF2-40B4-BE49-F238E27FC236}">
                <a16:creationId xmlns:a16="http://schemas.microsoft.com/office/drawing/2014/main" id="{272534A8-828E-32D4-D77C-B672FD6FC5B6}"/>
              </a:ext>
            </a:extLst>
          </p:cNvPr>
          <p:cNvSpPr txBox="1"/>
          <p:nvPr/>
        </p:nvSpPr>
        <p:spPr>
          <a:xfrm>
            <a:off x="12564617" y="7526777"/>
            <a:ext cx="1146468" cy="584775"/>
          </a:xfrm>
          <a:prstGeom prst="rect">
            <a:avLst/>
          </a:prstGeom>
          <a:noFill/>
        </p:spPr>
        <p:txBody>
          <a:bodyPr wrap="none" rtlCol="0">
            <a:spAutoFit/>
          </a:bodyPr>
          <a:lstStyle/>
          <a:p>
            <a:r>
              <a:rPr lang="en-US" altLang="zh-CN" sz="3200" dirty="0">
                <a:latin typeface="Open Sans" panose="020B0606030504020204" pitchFamily="34" charset="0"/>
                <a:ea typeface="Open Sans" panose="020B0606030504020204" pitchFamily="34" charset="0"/>
                <a:cs typeface="Open Sans" panose="020B0606030504020204" pitchFamily="34" charset="0"/>
              </a:rPr>
              <a:t>2018</a:t>
            </a:r>
            <a:endParaRPr lang="zh-CN" altLang="en-US" sz="3200" dirty="0">
              <a:latin typeface="Open Sans" panose="020B0606030504020204" pitchFamily="34" charset="0"/>
              <a:ea typeface="微软雅黑" panose="020B0503020204020204" pitchFamily="34" charset="-122"/>
              <a:cs typeface="Open Sans" panose="020B0606030504020204" pitchFamily="34" charset="0"/>
            </a:endParaRPr>
          </a:p>
        </p:txBody>
      </p:sp>
      <p:sp>
        <p:nvSpPr>
          <p:cNvPr id="50" name="文本框 49">
            <a:extLst>
              <a:ext uri="{FF2B5EF4-FFF2-40B4-BE49-F238E27FC236}">
                <a16:creationId xmlns:a16="http://schemas.microsoft.com/office/drawing/2014/main" id="{F9B10EFD-8D61-CCE1-7A84-94CD0DE19847}"/>
              </a:ext>
            </a:extLst>
          </p:cNvPr>
          <p:cNvSpPr txBox="1"/>
          <p:nvPr/>
        </p:nvSpPr>
        <p:spPr>
          <a:xfrm>
            <a:off x="11349412" y="3950869"/>
            <a:ext cx="3987245" cy="584775"/>
          </a:xfrm>
          <a:prstGeom prst="rect">
            <a:avLst/>
          </a:prstGeom>
          <a:noFill/>
        </p:spPr>
        <p:txBody>
          <a:bodyPr wrap="none" rtlCol="0">
            <a:spAutoFit/>
          </a:bodyPr>
          <a:lstStyle/>
          <a:p>
            <a:r>
              <a:rPr lang="en-US" altLang="zh-CN" sz="3200" b="1" dirty="0">
                <a:solidFill>
                  <a:srgbClr val="113B85"/>
                </a:solidFill>
                <a:latin typeface="Open Sans" panose="020B0606030504020204" pitchFamily="34" charset="0"/>
                <a:ea typeface="Open Sans" panose="020B0606030504020204" pitchFamily="34" charset="0"/>
                <a:cs typeface="Open Sans" panose="020B0606030504020204" pitchFamily="34" charset="0"/>
              </a:rPr>
              <a:t>Total performance</a:t>
            </a:r>
          </a:p>
        </p:txBody>
      </p:sp>
      <p:cxnSp>
        <p:nvCxnSpPr>
          <p:cNvPr id="53" name="直接连接符 52">
            <a:extLst>
              <a:ext uri="{FF2B5EF4-FFF2-40B4-BE49-F238E27FC236}">
                <a16:creationId xmlns:a16="http://schemas.microsoft.com/office/drawing/2014/main" id="{9C610EFD-589C-2065-3912-5BAA48820BA2}"/>
              </a:ext>
            </a:extLst>
          </p:cNvPr>
          <p:cNvCxnSpPr>
            <a:cxnSpLocks/>
          </p:cNvCxnSpPr>
          <p:nvPr/>
        </p:nvCxnSpPr>
        <p:spPr>
          <a:xfrm flipV="1">
            <a:off x="12251056" y="7893913"/>
            <a:ext cx="0" cy="2681394"/>
          </a:xfrm>
          <a:prstGeom prst="line">
            <a:avLst/>
          </a:prstGeom>
          <a:ln w="38100">
            <a:solidFill>
              <a:srgbClr val="113B85"/>
            </a:solidFill>
            <a:prstDash val="sysDash"/>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A37BB8A4-6AE4-A00D-FBB7-E63D5F79BDED}"/>
              </a:ext>
            </a:extLst>
          </p:cNvPr>
          <p:cNvSpPr/>
          <p:nvPr/>
        </p:nvSpPr>
        <p:spPr>
          <a:xfrm>
            <a:off x="12108182" y="7667161"/>
            <a:ext cx="285749" cy="285749"/>
          </a:xfrm>
          <a:prstGeom prst="ellipse">
            <a:avLst/>
          </a:prstGeom>
          <a:solidFill>
            <a:srgbClr val="113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57" name="文本框 56">
            <a:extLst>
              <a:ext uri="{FF2B5EF4-FFF2-40B4-BE49-F238E27FC236}">
                <a16:creationId xmlns:a16="http://schemas.microsoft.com/office/drawing/2014/main" id="{176278DB-1DA3-A96B-E84B-CE5BC76D63C8}"/>
              </a:ext>
            </a:extLst>
          </p:cNvPr>
          <p:cNvSpPr txBox="1"/>
          <p:nvPr/>
        </p:nvSpPr>
        <p:spPr>
          <a:xfrm>
            <a:off x="11908157" y="4440894"/>
            <a:ext cx="3714751" cy="1323439"/>
          </a:xfrm>
          <a:prstGeom prst="rect">
            <a:avLst/>
          </a:prstGeom>
          <a:noFill/>
        </p:spPr>
        <p:txBody>
          <a:bodyPr wrap="square" rtlCol="0">
            <a:spAutoFit/>
          </a:bodyPr>
          <a:lstStyle/>
          <a:p>
            <a:r>
              <a:rPr lang="en-US" altLang="zh-CN" sz="8000" b="1" dirty="0">
                <a:solidFill>
                  <a:srgbClr val="113B85"/>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58" name="文本框 57">
            <a:extLst>
              <a:ext uri="{FF2B5EF4-FFF2-40B4-BE49-F238E27FC236}">
                <a16:creationId xmlns:a16="http://schemas.microsoft.com/office/drawing/2014/main" id="{385712A6-E65E-2706-674E-A7A1F4BFED7D}"/>
              </a:ext>
            </a:extLst>
          </p:cNvPr>
          <p:cNvSpPr txBox="1"/>
          <p:nvPr/>
        </p:nvSpPr>
        <p:spPr>
          <a:xfrm>
            <a:off x="11908157" y="5897979"/>
            <a:ext cx="3714751" cy="646331"/>
          </a:xfrm>
          <a:prstGeom prst="rect">
            <a:avLst/>
          </a:prstGeom>
          <a:noFill/>
        </p:spPr>
        <p:txBody>
          <a:bodyPr wrap="square" rtlCol="0">
            <a:spAutoFit/>
          </a:bodyPr>
          <a:lstStyle/>
          <a:p>
            <a:r>
              <a:rPr lang="en-US" altLang="zh-CN" sz="3600" b="1" dirty="0">
                <a:latin typeface="Open Sans" panose="020B0606030504020204" pitchFamily="34" charset="0"/>
                <a:ea typeface="Open Sans" panose="020B0606030504020204" pitchFamily="34" charset="0"/>
                <a:cs typeface="Open Sans" panose="020B0606030504020204" pitchFamily="34" charset="0"/>
              </a:rPr>
              <a:t>Generation III</a:t>
            </a:r>
          </a:p>
        </p:txBody>
      </p:sp>
      <p:sp>
        <p:nvSpPr>
          <p:cNvPr id="61" name="文本框 60">
            <a:extLst>
              <a:ext uri="{FF2B5EF4-FFF2-40B4-BE49-F238E27FC236}">
                <a16:creationId xmlns:a16="http://schemas.microsoft.com/office/drawing/2014/main" id="{7DB56C4E-7580-8E1C-2654-0CB1F76EB464}"/>
              </a:ext>
            </a:extLst>
          </p:cNvPr>
          <p:cNvSpPr txBox="1"/>
          <p:nvPr/>
        </p:nvSpPr>
        <p:spPr>
          <a:xfrm>
            <a:off x="16509949" y="6532806"/>
            <a:ext cx="1146468" cy="584775"/>
          </a:xfrm>
          <a:prstGeom prst="rect">
            <a:avLst/>
          </a:prstGeom>
          <a:noFill/>
        </p:spPr>
        <p:txBody>
          <a:bodyPr wrap="none" rtlCol="0">
            <a:spAutoFit/>
          </a:bodyPr>
          <a:lstStyle/>
          <a:p>
            <a:r>
              <a:rPr lang="en-US" altLang="zh-CN" sz="3200" dirty="0">
                <a:latin typeface="Open Sans" panose="020B0606030504020204" pitchFamily="34" charset="0"/>
                <a:ea typeface="Open Sans" panose="020B0606030504020204" pitchFamily="34" charset="0"/>
                <a:cs typeface="Open Sans" panose="020B0606030504020204" pitchFamily="34" charset="0"/>
              </a:rPr>
              <a:t>2023</a:t>
            </a:r>
            <a:endParaRPr lang="zh-CN" altLang="en-US" sz="3200" dirty="0">
              <a:latin typeface="Open Sans" panose="020B0606030504020204" pitchFamily="34" charset="0"/>
              <a:ea typeface="微软雅黑" panose="020B0503020204020204" pitchFamily="34" charset="-122"/>
              <a:cs typeface="Open Sans" panose="020B0606030504020204" pitchFamily="34" charset="0"/>
            </a:endParaRPr>
          </a:p>
        </p:txBody>
      </p:sp>
      <p:sp>
        <p:nvSpPr>
          <p:cNvPr id="62" name="文本框 61">
            <a:extLst>
              <a:ext uri="{FF2B5EF4-FFF2-40B4-BE49-F238E27FC236}">
                <a16:creationId xmlns:a16="http://schemas.microsoft.com/office/drawing/2014/main" id="{E246BB89-332B-255F-039B-A2F74A5EC9C2}"/>
              </a:ext>
            </a:extLst>
          </p:cNvPr>
          <p:cNvSpPr txBox="1"/>
          <p:nvPr/>
        </p:nvSpPr>
        <p:spPr>
          <a:xfrm>
            <a:off x="15853489" y="2820253"/>
            <a:ext cx="2745495" cy="584775"/>
          </a:xfrm>
          <a:prstGeom prst="rect">
            <a:avLst/>
          </a:prstGeom>
          <a:noFill/>
        </p:spPr>
        <p:txBody>
          <a:bodyPr wrap="none" rtlCol="0">
            <a:spAutoFit/>
          </a:bodyPr>
          <a:lstStyle/>
          <a:p>
            <a:r>
              <a:rPr lang="en-US" altLang="zh-CN" sz="3200" b="1" dirty="0">
                <a:solidFill>
                  <a:srgbClr val="39923D"/>
                </a:solidFill>
                <a:latin typeface="Open Sans" panose="020B0606030504020204" pitchFamily="34" charset="0"/>
                <a:ea typeface="Open Sans" panose="020B0606030504020204" pitchFamily="34" charset="0"/>
                <a:cs typeface="Open Sans" panose="020B0606030504020204" pitchFamily="34" charset="0"/>
              </a:rPr>
              <a:t>Total energy</a:t>
            </a:r>
          </a:p>
        </p:txBody>
      </p:sp>
      <p:cxnSp>
        <p:nvCxnSpPr>
          <p:cNvPr id="63" name="直接连接符 62">
            <a:extLst>
              <a:ext uri="{FF2B5EF4-FFF2-40B4-BE49-F238E27FC236}">
                <a16:creationId xmlns:a16="http://schemas.microsoft.com/office/drawing/2014/main" id="{7EFC40D0-D6E8-7C39-AA3C-07717E24060E}"/>
              </a:ext>
            </a:extLst>
          </p:cNvPr>
          <p:cNvCxnSpPr>
            <a:cxnSpLocks/>
          </p:cNvCxnSpPr>
          <p:nvPr/>
        </p:nvCxnSpPr>
        <p:spPr>
          <a:xfrm flipV="1">
            <a:off x="16196388" y="6827753"/>
            <a:ext cx="0" cy="2825021"/>
          </a:xfrm>
          <a:prstGeom prst="line">
            <a:avLst/>
          </a:prstGeom>
          <a:ln w="38100">
            <a:solidFill>
              <a:srgbClr val="39923D"/>
            </a:solidFill>
            <a:prstDash val="sysDash"/>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5E6895DF-9A56-12F1-BAC8-A7C920DFCB98}"/>
              </a:ext>
            </a:extLst>
          </p:cNvPr>
          <p:cNvSpPr/>
          <p:nvPr/>
        </p:nvSpPr>
        <p:spPr>
          <a:xfrm>
            <a:off x="16053514" y="6673190"/>
            <a:ext cx="285749" cy="285749"/>
          </a:xfrm>
          <a:prstGeom prst="ellipse">
            <a:avLst/>
          </a:prstGeom>
          <a:solidFill>
            <a:srgbClr val="399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65" name="文本框 64">
            <a:extLst>
              <a:ext uri="{FF2B5EF4-FFF2-40B4-BE49-F238E27FC236}">
                <a16:creationId xmlns:a16="http://schemas.microsoft.com/office/drawing/2014/main" id="{4DF62AD2-DA51-940D-E509-B6131133C32C}"/>
              </a:ext>
            </a:extLst>
          </p:cNvPr>
          <p:cNvSpPr txBox="1"/>
          <p:nvPr/>
        </p:nvSpPr>
        <p:spPr>
          <a:xfrm>
            <a:off x="15853488" y="3305006"/>
            <a:ext cx="5684091" cy="1446550"/>
          </a:xfrm>
          <a:prstGeom prst="rect">
            <a:avLst/>
          </a:prstGeom>
          <a:noFill/>
        </p:spPr>
        <p:txBody>
          <a:bodyPr wrap="square" rtlCol="0">
            <a:spAutoFit/>
          </a:bodyPr>
          <a:lstStyle/>
          <a:p>
            <a:r>
              <a:rPr lang="en-US" altLang="zh-CN" sz="8800" b="1" dirty="0">
                <a:solidFill>
                  <a:srgbClr val="39923D"/>
                </a:solidFill>
                <a:latin typeface="Open Sans" panose="020B0606030504020204" pitchFamily="34" charset="0"/>
                <a:ea typeface="Open Sans" panose="020B0606030504020204" pitchFamily="34" charset="0"/>
                <a:cs typeface="Open Sans" panose="020B0606030504020204" pitchFamily="34" charset="0"/>
              </a:rPr>
              <a:t>20-40%↓</a:t>
            </a:r>
          </a:p>
        </p:txBody>
      </p:sp>
      <p:sp>
        <p:nvSpPr>
          <p:cNvPr id="66" name="文本框 65">
            <a:extLst>
              <a:ext uri="{FF2B5EF4-FFF2-40B4-BE49-F238E27FC236}">
                <a16:creationId xmlns:a16="http://schemas.microsoft.com/office/drawing/2014/main" id="{92B2F506-6214-1773-038A-88FBAC7D5B6F}"/>
              </a:ext>
            </a:extLst>
          </p:cNvPr>
          <p:cNvSpPr txBox="1"/>
          <p:nvPr/>
        </p:nvSpPr>
        <p:spPr>
          <a:xfrm>
            <a:off x="15853489" y="4904008"/>
            <a:ext cx="3714751" cy="646331"/>
          </a:xfrm>
          <a:prstGeom prst="rect">
            <a:avLst/>
          </a:prstGeom>
          <a:noFill/>
        </p:spPr>
        <p:txBody>
          <a:bodyPr wrap="square" rtlCol="0">
            <a:spAutoFit/>
          </a:bodyPr>
          <a:lstStyle/>
          <a:p>
            <a:r>
              <a:rPr lang="en-US" altLang="zh-CN" sz="3600" b="1" dirty="0">
                <a:latin typeface="Open Sans" panose="020B0606030504020204" pitchFamily="34" charset="0"/>
                <a:ea typeface="Open Sans" panose="020B0606030504020204" pitchFamily="34" charset="0"/>
                <a:cs typeface="Open Sans" panose="020B0606030504020204" pitchFamily="34" charset="0"/>
              </a:rPr>
              <a:t>Generation V</a:t>
            </a:r>
          </a:p>
        </p:txBody>
      </p:sp>
      <p:pic>
        <p:nvPicPr>
          <p:cNvPr id="6" name="图片 5" descr="文本, 徽标&#10;&#10;描述已自动生成">
            <a:extLst>
              <a:ext uri="{FF2B5EF4-FFF2-40B4-BE49-F238E27FC236}">
                <a16:creationId xmlns:a16="http://schemas.microsoft.com/office/drawing/2014/main" id="{0ED635A8-40FE-428F-005B-71BD134BEB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44740" y="10357790"/>
            <a:ext cx="6756400" cy="2197100"/>
          </a:xfrm>
          <a:prstGeom prst="rect">
            <a:avLst/>
          </a:prstGeom>
        </p:spPr>
      </p:pic>
    </p:spTree>
    <p:extLst>
      <p:ext uri="{BB962C8B-B14F-4D97-AF65-F5344CB8AC3E}">
        <p14:creationId xmlns:p14="http://schemas.microsoft.com/office/powerpoint/2010/main" val="179330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9581-19E5-8627-0A23-E8281FEFBF31}"/>
            </a:ext>
          </a:extLst>
        </p:cNvPr>
        <p:cNvGrpSpPr/>
        <p:nvPr/>
      </p:nvGrpSpPr>
      <p:grpSpPr>
        <a:xfrm>
          <a:off x="0" y="0"/>
          <a:ext cx="0" cy="0"/>
          <a:chOff x="0" y="0"/>
          <a:chExt cx="0" cy="0"/>
        </a:xfrm>
      </p:grpSpPr>
      <p:sp>
        <p:nvSpPr>
          <p:cNvPr id="28" name="椭圆 27">
            <a:extLst>
              <a:ext uri="{FF2B5EF4-FFF2-40B4-BE49-F238E27FC236}">
                <a16:creationId xmlns:a16="http://schemas.microsoft.com/office/drawing/2014/main" id="{6FDC739F-1A07-93AF-EF2D-BB5E1D0615AA}"/>
              </a:ext>
            </a:extLst>
          </p:cNvPr>
          <p:cNvSpPr/>
          <p:nvPr/>
        </p:nvSpPr>
        <p:spPr>
          <a:xfrm>
            <a:off x="4196623" y="7519651"/>
            <a:ext cx="11079683" cy="11079683"/>
          </a:xfrm>
          <a:prstGeom prst="ellipse">
            <a:avLst/>
          </a:prstGeom>
          <a:gradFill flip="none" rotWithShape="1">
            <a:gsLst>
              <a:gs pos="0">
                <a:srgbClr val="54A62A">
                  <a:alpha val="20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29" name="椭圆 28">
            <a:extLst>
              <a:ext uri="{FF2B5EF4-FFF2-40B4-BE49-F238E27FC236}">
                <a16:creationId xmlns:a16="http://schemas.microsoft.com/office/drawing/2014/main" id="{32AC92C4-CDBC-C8C5-858C-B5D06B668D43}"/>
              </a:ext>
            </a:extLst>
          </p:cNvPr>
          <p:cNvSpPr/>
          <p:nvPr/>
        </p:nvSpPr>
        <p:spPr>
          <a:xfrm>
            <a:off x="20923915" y="-1678643"/>
            <a:ext cx="5434721" cy="5434721"/>
          </a:xfrm>
          <a:prstGeom prst="ellipse">
            <a:avLst/>
          </a:prstGeom>
          <a:gradFill flip="none" rotWithShape="1">
            <a:gsLst>
              <a:gs pos="0">
                <a:srgbClr val="24ACA6">
                  <a:alpha val="0"/>
                </a:srgbClr>
              </a:gs>
              <a:gs pos="100000">
                <a:srgbClr val="24ACA6">
                  <a:alpha val="1993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4" name="Rechteck 6">
            <a:extLst>
              <a:ext uri="{FF2B5EF4-FFF2-40B4-BE49-F238E27FC236}">
                <a16:creationId xmlns:a16="http://schemas.microsoft.com/office/drawing/2014/main" id="{A342F001-7AC6-6A9B-8BAA-139CE9EB0D29}"/>
              </a:ext>
            </a:extLst>
          </p:cNvPr>
          <p:cNvSpPr>
            <a:spLocks noChangeArrowheads="1"/>
          </p:cNvSpPr>
          <p:nvPr/>
        </p:nvSpPr>
        <p:spPr bwMode="auto">
          <a:xfrm>
            <a:off x="2893627" y="3145900"/>
            <a:ext cx="7854315" cy="8889365"/>
          </a:xfrm>
          <a:prstGeom prst="rect">
            <a:avLst/>
          </a:prstGeom>
        </p:spPr>
        <p:txBody>
          <a:bodyPr>
            <a:noAutofit/>
          </a:bodyPr>
          <a:lstStyle/>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Control Panel</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New UI Design</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HT CHARGE</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HT ENERGY</a:t>
            </a:r>
          </a:p>
          <a:p>
            <a:pPr marL="457200" indent="-457200">
              <a:lnSpc>
                <a:spcPct val="100000"/>
              </a:lnSpc>
              <a:spcAft>
                <a:spcPts val="2400"/>
              </a:spcAft>
              <a:buClr>
                <a:srgbClr val="30903A"/>
              </a:buClr>
              <a:buFont typeface="Wingdings" panose="05000000000000000000" pitchFamily="2" charset="2"/>
              <a:buChar char="l"/>
            </a:pPr>
            <a:r>
              <a:rPr lang="en-US" altLang="zh-CN" sz="3200" dirty="0">
                <a:solidFill>
                  <a:schemeClr val="bg1"/>
                </a:solidFill>
                <a:latin typeface="Open Sans" panose="020B0606030504020204" pitchFamily="34" charset="0"/>
                <a:cs typeface="+mn-ea"/>
                <a:sym typeface="+mn-lt"/>
              </a:rPr>
              <a:t>HT Temperature Control</a:t>
            </a:r>
          </a:p>
          <a:p>
            <a:pPr marL="457200" indent="-457200">
              <a:spcAft>
                <a:spcPts val="2400"/>
              </a:spcAft>
              <a:buClr>
                <a:srgbClr val="30903A"/>
              </a:buClr>
              <a:buFont typeface="Wingdings" panose="05000000000000000000" pitchFamily="2" charset="2"/>
              <a:buChar char="l"/>
            </a:pP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HT·DIAGNOSE</a:t>
            </a:r>
          </a:p>
          <a:p>
            <a:pPr marL="457200" indent="-457200">
              <a:lnSpc>
                <a:spcPct val="100000"/>
              </a:lnSpc>
              <a:spcAft>
                <a:spcPts val="2400"/>
              </a:spcAft>
              <a:buClr>
                <a:srgbClr val="30903A"/>
              </a:buClr>
              <a:buFont typeface="Wingdings" panose="05000000000000000000" pitchFamily="2" charset="2"/>
              <a:buChar char="l"/>
            </a:pPr>
            <a:endParaRPr lang="en-US" altLang="zh-CN" sz="3200" dirty="0">
              <a:solidFill>
                <a:schemeClr val="bg1"/>
              </a:solidFill>
              <a:latin typeface="Open Sans" panose="020B0606030504020204" pitchFamily="34" charset="0"/>
              <a:cs typeface="+mn-ea"/>
              <a:sym typeface="+mn-lt"/>
            </a:endParaRPr>
          </a:p>
        </p:txBody>
      </p:sp>
      <p:sp>
        <p:nvSpPr>
          <p:cNvPr id="7" name="Titel 4">
            <a:extLst>
              <a:ext uri="{FF2B5EF4-FFF2-40B4-BE49-F238E27FC236}">
                <a16:creationId xmlns:a16="http://schemas.microsoft.com/office/drawing/2014/main" id="{9EF5AFD7-22B7-7BE5-FD60-822F35704A06}"/>
              </a:ext>
            </a:extLst>
          </p:cNvPr>
          <p:cNvSpPr>
            <a:spLocks noGrp="1"/>
          </p:cNvSpPr>
          <p:nvPr/>
        </p:nvSpPr>
        <p:spPr>
          <a:xfrm>
            <a:off x="15967075" y="1682154"/>
            <a:ext cx="21083586" cy="16596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lumMod val="85000"/>
                    <a:lumOff val="15000"/>
                  </a:schemeClr>
                </a:solidFill>
                <a:latin typeface="Open Sans" panose="020B0606030504020204" pitchFamily="34" charset="0"/>
                <a:ea typeface="微软雅黑" panose="020B0503020204020204" pitchFamily="34" charset="-122"/>
                <a:cs typeface="Open Sans" panose="020B0606030504020204" pitchFamily="34" charset="0"/>
              </a:defRPr>
            </a:lvl1pPr>
          </a:lstStyle>
          <a:p>
            <a:r>
              <a:rPr lang="en-US" altLang="zh-CN" b="0" dirty="0">
                <a:solidFill>
                  <a:schemeClr val="bg1"/>
                </a:solidFill>
                <a:ea typeface="+mn-ea"/>
                <a:cs typeface="+mn-ea"/>
                <a:sym typeface="+mn-lt"/>
              </a:rPr>
              <a:t>Clamping Unit</a:t>
            </a:r>
            <a:endParaRPr lang="en-US" altLang="zh-CN" sz="4400" b="0" dirty="0">
              <a:solidFill>
                <a:schemeClr val="bg1"/>
              </a:solidFill>
              <a:ea typeface="+mn-ea"/>
              <a:cs typeface="+mn-ea"/>
              <a:sym typeface="+mn-lt"/>
            </a:endParaRPr>
          </a:p>
        </p:txBody>
      </p:sp>
      <p:sp>
        <p:nvSpPr>
          <p:cNvPr id="2" name="Titel 1">
            <a:extLst>
              <a:ext uri="{FF2B5EF4-FFF2-40B4-BE49-F238E27FC236}">
                <a16:creationId xmlns:a16="http://schemas.microsoft.com/office/drawing/2014/main" id="{0DE4C078-1093-377F-B94B-0038FBE82B51}"/>
              </a:ext>
            </a:extLst>
          </p:cNvPr>
          <p:cNvSpPr>
            <a:spLocks noGrp="1"/>
          </p:cNvSpPr>
          <p:nvPr>
            <p:ph type="title"/>
          </p:nvPr>
        </p:nvSpPr>
        <p:spPr/>
        <p:txBody>
          <a:bodyPr/>
          <a:lstStyle/>
          <a:p>
            <a:r>
              <a:rPr lang="en-US" dirty="0">
                <a:solidFill>
                  <a:schemeClr val="bg1"/>
                </a:solidFill>
              </a:rPr>
              <a:t>Software &amp; Control</a:t>
            </a:r>
          </a:p>
        </p:txBody>
      </p:sp>
      <p:pic>
        <p:nvPicPr>
          <p:cNvPr id="5" name="图片 8" descr="电脑的屏幕&#10;&#10;描述已自动生成">
            <a:extLst>
              <a:ext uri="{FF2B5EF4-FFF2-40B4-BE49-F238E27FC236}">
                <a16:creationId xmlns:a16="http://schemas.microsoft.com/office/drawing/2014/main" id="{25E1776F-DF4B-C80D-98B9-1B9C48DE3EBB}"/>
              </a:ext>
            </a:extLst>
          </p:cNvPr>
          <p:cNvPicPr>
            <a:picLocks noChangeAspect="1"/>
          </p:cNvPicPr>
          <p:nvPr/>
        </p:nvPicPr>
        <p:blipFill>
          <a:blip r:embed="rId3"/>
          <a:stretch>
            <a:fillRect/>
          </a:stretch>
        </p:blipFill>
        <p:spPr>
          <a:xfrm>
            <a:off x="13931959" y="187036"/>
            <a:ext cx="7451576" cy="13553613"/>
          </a:xfrm>
          <a:prstGeom prst="rect">
            <a:avLst/>
          </a:prstGeom>
        </p:spPr>
      </p:pic>
      <p:sp>
        <p:nvSpPr>
          <p:cNvPr id="3" name="Textfeld 10">
            <a:extLst>
              <a:ext uri="{FF2B5EF4-FFF2-40B4-BE49-F238E27FC236}">
                <a16:creationId xmlns:a16="http://schemas.microsoft.com/office/drawing/2014/main" id="{BB030AF2-B9B3-8C34-B3C0-7B07B0E9AF90}"/>
              </a:ext>
            </a:extLst>
          </p:cNvPr>
          <p:cNvSpPr txBox="1"/>
          <p:nvPr/>
        </p:nvSpPr>
        <p:spPr>
          <a:xfrm>
            <a:off x="5919173" y="4727253"/>
            <a:ext cx="7634582" cy="707886"/>
          </a:xfrm>
          <a:prstGeom prst="rect">
            <a:avLst/>
          </a:prstGeom>
          <a:noFill/>
        </p:spPr>
        <p:txBody>
          <a:bodyPr wrap="square">
            <a:spAutoFit/>
          </a:bodyPr>
          <a:lstStyle/>
          <a:p>
            <a:r>
              <a:rPr lang="en-US" sz="4000" b="1" dirty="0">
                <a:solidFill>
                  <a:srgbClr val="0077C5"/>
                </a:solidFill>
                <a:latin typeface="Open Sans" panose="020B0606030504020204" pitchFamily="34" charset="0"/>
                <a:ea typeface="Open Sans" panose="020B0606030504020204" pitchFamily="34" charset="0"/>
                <a:cs typeface="Open Sans" panose="020B0606030504020204" pitchFamily="34" charset="0"/>
              </a:rPr>
              <a:t>HT</a:t>
            </a:r>
            <a:r>
              <a:rPr lang="en-US"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4000" dirty="0">
                <a:solidFill>
                  <a:srgbClr val="04AED4"/>
                </a:solidFill>
                <a:latin typeface="Open Sans Light" panose="020B0306030504020204" pitchFamily="34" charset="0"/>
                <a:ea typeface="Open Sans Light" panose="020B0306030504020204" pitchFamily="34" charset="0"/>
                <a:cs typeface="Open Sans Light" panose="020B0306030504020204" pitchFamily="34" charset="0"/>
              </a:rPr>
              <a:t>XTEND</a:t>
            </a:r>
          </a:p>
        </p:txBody>
      </p:sp>
    </p:spTree>
    <p:extLst>
      <p:ext uri="{BB962C8B-B14F-4D97-AF65-F5344CB8AC3E}">
        <p14:creationId xmlns:p14="http://schemas.microsoft.com/office/powerpoint/2010/main" val="3297200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8"/>
          <p:cNvSpPr txBox="1">
            <a:spLocks noChangeArrowheads="1"/>
          </p:cNvSpPr>
          <p:nvPr/>
        </p:nvSpPr>
        <p:spPr bwMode="auto">
          <a:xfrm>
            <a:off x="2076240" y="4243865"/>
            <a:ext cx="10173638" cy="1505027"/>
          </a:xfrm>
          <a:prstGeom prst="rect">
            <a:avLst/>
          </a:prstGeom>
        </p:spPr>
        <p:txBody>
          <a:bodyPr wrap="square">
            <a:spAutoFit/>
          </a:bodyPr>
          <a:lstStyle>
            <a:defPPr>
              <a:defRPr lang="en-US"/>
            </a:defPPr>
            <a:lvl1pPr marL="579755" indent="-579755">
              <a:lnSpc>
                <a:spcPct val="120000"/>
              </a:lnSpc>
              <a:spcAft>
                <a:spcPts val="1800"/>
              </a:spcAft>
              <a:buBlip>
                <a:blip r:embed="rId3"/>
              </a:buBlip>
              <a:defRPr sz="32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spcBef>
                <a:spcPct val="0"/>
              </a:spcBef>
              <a:buNone/>
            </a:pPr>
            <a:r>
              <a:rPr lang="en-US" altLang="zh-CN" sz="3600" b="1" dirty="0">
                <a:solidFill>
                  <a:srgbClr val="30903A"/>
                </a:solidFill>
                <a:latin typeface="Open Sans" panose="020B0606030504020204" pitchFamily="34" charset="0"/>
                <a:cs typeface="+mn-ea"/>
                <a:sym typeface="+mn-lt"/>
              </a:rPr>
              <a:t>New Control Panel</a:t>
            </a:r>
            <a:r>
              <a:rPr lang="en-US" altLang="zh-CN" sz="3600" dirty="0">
                <a:solidFill>
                  <a:srgbClr val="30903A"/>
                </a:solidFill>
                <a:latin typeface="Open Sans" panose="020B0606030504020204" pitchFamily="34" charset="0"/>
                <a:cs typeface="+mn-ea"/>
                <a:sym typeface="+mn-lt"/>
              </a:rPr>
              <a:t>      </a:t>
            </a:r>
          </a:p>
          <a:p>
            <a:pPr marL="0" indent="0" fontAlgn="ctr">
              <a:spcAft>
                <a:spcPts val="0"/>
              </a:spcAft>
              <a:buNone/>
            </a:pPr>
            <a:r>
              <a:rPr lang="en-US" altLang="zh-CN" sz="2800" dirty="0">
                <a:solidFill>
                  <a:schemeClr val="tx1">
                    <a:lumMod val="50000"/>
                  </a:schemeClr>
                </a:solidFill>
                <a:latin typeface="Open Sans" panose="020B0606030504020204" pitchFamily="34" charset="0"/>
                <a:cs typeface="+mn-ea"/>
                <a:sym typeface="+mn-lt"/>
              </a:rPr>
              <a:t>KEBA controller + 19.68 inches Panel</a:t>
            </a:r>
          </a:p>
        </p:txBody>
      </p:sp>
      <p:sp>
        <p:nvSpPr>
          <p:cNvPr id="7" name="文本框 6"/>
          <p:cNvSpPr txBox="1"/>
          <p:nvPr/>
        </p:nvSpPr>
        <p:spPr>
          <a:xfrm>
            <a:off x="2076240" y="6658119"/>
            <a:ext cx="6867119" cy="35077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pPr>
            <a:r>
              <a:rPr lang="en-US" altLang="zh-CN" sz="3600" b="1" dirty="0">
                <a:solidFill>
                  <a:srgbClr val="30903A"/>
                </a:solidFill>
                <a:latin typeface="Open Sans" panose="020B0606030504020204" pitchFamily="34" charset="0"/>
                <a:cs typeface="+mn-ea"/>
                <a:sym typeface="+mn-lt"/>
              </a:rPr>
              <a:t>New UI design</a:t>
            </a:r>
          </a:p>
          <a:p>
            <a:pPr marR="0" lvl="0" algn="l" defTabSz="914400" rtl="0" eaLnBrk="1" fontAlgn="auto" latinLnBrk="0" hangingPunct="1">
              <a:lnSpc>
                <a:spcPct val="150000"/>
              </a:lnSpc>
              <a:spcBef>
                <a:spcPts val="0"/>
              </a:spcBef>
              <a:spcAft>
                <a:spcPts val="0"/>
              </a:spcAft>
              <a:buClr>
                <a:srgbClr val="30903A"/>
              </a:buClr>
              <a:buSzTx/>
            </a:pPr>
            <a:r>
              <a:rPr lang="en-US" altLang="zh-CN" sz="2800" dirty="0">
                <a:latin typeface="Open Sans" panose="020B0606030504020204" pitchFamily="34" charset="0"/>
                <a:cs typeface="+mn-ea"/>
                <a:sym typeface="+mn-lt"/>
              </a:rPr>
              <a:t>Configuration of large screen control panel, bring intelligent friendly, convenient "man-machine integration" interactive experience</a:t>
            </a:r>
            <a:endParaRPr lang="zh-CN" altLang="en-US" sz="2800" kern="1200" dirty="0">
              <a:solidFill>
                <a:schemeClr val="tx1"/>
              </a:solidFill>
              <a:effectLst/>
              <a:latin typeface="Open Sans" panose="020B0606030504020204" pitchFamily="34" charset="0"/>
              <a:cs typeface="+mn-ea"/>
              <a:sym typeface="+mn-lt"/>
            </a:endParaRPr>
          </a:p>
        </p:txBody>
      </p:sp>
      <p:pic>
        <p:nvPicPr>
          <p:cNvPr id="8" name="图片 7" descr="图形用户界面, 应用程序&#10;&#10;描述已自动生成"/>
          <p:cNvPicPr>
            <a:picLocks noChangeAspect="1"/>
          </p:cNvPicPr>
          <p:nvPr/>
        </p:nvPicPr>
        <p:blipFill>
          <a:blip r:embed="rId4"/>
          <a:stretch>
            <a:fillRect/>
          </a:stretch>
        </p:blipFill>
        <p:spPr>
          <a:xfrm>
            <a:off x="14345889" y="2224601"/>
            <a:ext cx="7358848" cy="10238396"/>
          </a:xfrm>
          <a:prstGeom prst="rect">
            <a:avLst/>
          </a:prstGeom>
        </p:spPr>
      </p:pic>
      <p:sp>
        <p:nvSpPr>
          <p:cNvPr id="10" name="标题 2"/>
          <p:cNvSpPr>
            <a:spLocks noGrp="1"/>
          </p:cNvSpPr>
          <p:nvPr>
            <p:ph type="title"/>
          </p:nvPr>
        </p:nvSpPr>
        <p:spPr>
          <a:xfrm>
            <a:off x="1649412" y="1705422"/>
            <a:ext cx="21083588" cy="1660525"/>
          </a:xfrm>
          <a:prstGeom prst="rect">
            <a:avLst/>
          </a:prstGeom>
        </p:spPr>
        <p:txBody>
          <a:bodyPr>
            <a:normAutofit/>
          </a:bodyPr>
          <a:lstStyle/>
          <a:p>
            <a:r>
              <a:rPr lang="en-US" altLang="zh-CN" sz="6000" b="0" dirty="0">
                <a:ea typeface="+mn-ea"/>
                <a:cs typeface="+mn-ea"/>
                <a:sym typeface="+mn-lt"/>
              </a:rPr>
              <a:t>Control panel upgrade</a:t>
            </a:r>
            <a:endParaRPr kumimoji="1" lang="zh-CN" altLang="en-US" sz="6000" b="0" dirty="0">
              <a:ea typeface="+mn-ea"/>
              <a:cs typeface="+mn-ea"/>
              <a:sym typeface="+mn-lt"/>
            </a:endParaRPr>
          </a:p>
        </p:txBody>
      </p:sp>
      <p:sp>
        <p:nvSpPr>
          <p:cNvPr id="2" name="Foliennummernplatzhalter 1">
            <a:extLst>
              <a:ext uri="{FF2B5EF4-FFF2-40B4-BE49-F238E27FC236}">
                <a16:creationId xmlns:a16="http://schemas.microsoft.com/office/drawing/2014/main" id="{021CC8FC-1A3D-E3D1-1ABB-4EDDD3492DC5}"/>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45</a:t>
            </a:fld>
            <a:endParaRPr lang="de-D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电脑的屏幕&#10;&#10;描述已自动生成"/>
          <p:cNvPicPr>
            <a:picLocks noChangeAspect="1"/>
          </p:cNvPicPr>
          <p:nvPr/>
        </p:nvPicPr>
        <p:blipFill>
          <a:blip r:embed="rId3"/>
          <a:stretch>
            <a:fillRect/>
          </a:stretch>
        </p:blipFill>
        <p:spPr>
          <a:xfrm>
            <a:off x="13931959" y="187036"/>
            <a:ext cx="7451576" cy="13553613"/>
          </a:xfrm>
          <a:prstGeom prst="rect">
            <a:avLst/>
          </a:prstGeom>
        </p:spPr>
      </p:pic>
      <p:cxnSp>
        <p:nvCxnSpPr>
          <p:cNvPr id="4" name="直接连接符 23"/>
          <p:cNvCxnSpPr/>
          <p:nvPr/>
        </p:nvCxnSpPr>
        <p:spPr>
          <a:xfrm>
            <a:off x="10002235" y="2937001"/>
            <a:ext cx="6188379" cy="0"/>
          </a:xfrm>
          <a:prstGeom prst="line">
            <a:avLst/>
          </a:prstGeom>
          <a:ln w="50800" cap="rnd">
            <a:solidFill>
              <a:srgbClr val="39923D"/>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直接连接符 34"/>
          <p:cNvCxnSpPr>
            <a:stCxn id="15" idx="6"/>
          </p:cNvCxnSpPr>
          <p:nvPr/>
        </p:nvCxnSpPr>
        <p:spPr>
          <a:xfrm>
            <a:off x="10002235" y="4931237"/>
            <a:ext cx="6188379" cy="0"/>
          </a:xfrm>
          <a:prstGeom prst="line">
            <a:avLst/>
          </a:prstGeom>
          <a:ln w="50800" cap="rnd">
            <a:solidFill>
              <a:srgbClr val="39923D"/>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40"/>
          <p:cNvCxnSpPr/>
          <p:nvPr/>
        </p:nvCxnSpPr>
        <p:spPr>
          <a:xfrm>
            <a:off x="9813877" y="6820464"/>
            <a:ext cx="5940368" cy="0"/>
          </a:xfrm>
          <a:prstGeom prst="line">
            <a:avLst/>
          </a:prstGeom>
          <a:ln w="50800" cap="rnd">
            <a:solidFill>
              <a:srgbClr val="39923D"/>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42"/>
          <p:cNvCxnSpPr/>
          <p:nvPr/>
        </p:nvCxnSpPr>
        <p:spPr>
          <a:xfrm>
            <a:off x="9813877" y="11228094"/>
            <a:ext cx="5823284" cy="0"/>
          </a:xfrm>
          <a:prstGeom prst="line">
            <a:avLst/>
          </a:prstGeom>
          <a:ln w="50800" cap="rnd">
            <a:solidFill>
              <a:srgbClr val="39923D"/>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270971" y="2487907"/>
            <a:ext cx="4014767" cy="1482650"/>
          </a:xfrm>
          <a:prstGeom prst="rect">
            <a:avLst/>
          </a:prstGeom>
          <a:noFill/>
        </p:spPr>
        <p:txBody>
          <a:bodyPr wrap="square" rtlCol="0">
            <a:spAutoFit/>
          </a:bodyPr>
          <a:lstStyle/>
          <a:p>
            <a:pPr algn="r">
              <a:lnSpc>
                <a:spcPct val="150000"/>
              </a:lnSpc>
            </a:pPr>
            <a:r>
              <a:rPr lang="en-US" altLang="zh-CN" sz="3200" dirty="0">
                <a:solidFill>
                  <a:srgbClr val="FFFFFF"/>
                </a:solidFill>
                <a:latin typeface="Open Sans" panose="020B0606030504020204" pitchFamily="34" charset="0"/>
                <a:cs typeface="+mn-ea"/>
                <a:sym typeface="+mn-lt"/>
              </a:rPr>
              <a:t>Centralized display of machine status</a:t>
            </a:r>
            <a:endParaRPr lang="zh-CN" altLang="en-US" sz="3200" dirty="0">
              <a:solidFill>
                <a:srgbClr val="FFFFFF"/>
              </a:solidFill>
              <a:latin typeface="Open Sans" panose="020B0606030504020204" pitchFamily="34" charset="0"/>
              <a:cs typeface="+mn-ea"/>
              <a:sym typeface="+mn-lt"/>
            </a:endParaRPr>
          </a:p>
        </p:txBody>
      </p:sp>
      <p:sp>
        <p:nvSpPr>
          <p:cNvPr id="11" name="文本框 10"/>
          <p:cNvSpPr txBox="1"/>
          <p:nvPr/>
        </p:nvSpPr>
        <p:spPr>
          <a:xfrm>
            <a:off x="5565039" y="10839071"/>
            <a:ext cx="3720699" cy="749629"/>
          </a:xfrm>
          <a:prstGeom prst="rect">
            <a:avLst/>
          </a:prstGeom>
          <a:noFill/>
        </p:spPr>
        <p:txBody>
          <a:bodyPr wrap="none" rtlCol="0">
            <a:spAutoFit/>
          </a:bodyPr>
          <a:lstStyle/>
          <a:p>
            <a:pPr algn="r">
              <a:lnSpc>
                <a:spcPct val="150000"/>
              </a:lnSpc>
            </a:pPr>
            <a:r>
              <a:rPr lang="en-US" altLang="zh-CN" sz="3200" dirty="0">
                <a:solidFill>
                  <a:srgbClr val="FFFFFF"/>
                </a:solidFill>
                <a:latin typeface="Open Sans" panose="020B0606030504020204" pitchFamily="34" charset="0"/>
                <a:cs typeface="+mn-ea"/>
                <a:sym typeface="+mn-lt"/>
              </a:rPr>
              <a:t>New menu system</a:t>
            </a:r>
            <a:endParaRPr lang="zh-CN" altLang="en-US" sz="3200" dirty="0">
              <a:solidFill>
                <a:srgbClr val="FFFFFF"/>
              </a:solidFill>
              <a:latin typeface="Open Sans" panose="020B0606030504020204" pitchFamily="34" charset="0"/>
              <a:cs typeface="+mn-ea"/>
              <a:sym typeface="+mn-lt"/>
            </a:endParaRPr>
          </a:p>
        </p:txBody>
      </p:sp>
      <p:sp>
        <p:nvSpPr>
          <p:cNvPr id="12" name="文本框 11"/>
          <p:cNvSpPr txBox="1"/>
          <p:nvPr/>
        </p:nvSpPr>
        <p:spPr>
          <a:xfrm>
            <a:off x="5847168" y="4189912"/>
            <a:ext cx="3438570" cy="1488293"/>
          </a:xfrm>
          <a:prstGeom prst="rect">
            <a:avLst/>
          </a:prstGeom>
          <a:noFill/>
        </p:spPr>
        <p:txBody>
          <a:bodyPr wrap="none" rtlCol="0">
            <a:spAutoFit/>
          </a:bodyPr>
          <a:lstStyle/>
          <a:p>
            <a:pPr algn="r">
              <a:lnSpc>
                <a:spcPct val="150000"/>
              </a:lnSpc>
            </a:pPr>
            <a:r>
              <a:rPr lang="en-US" altLang="zh-CN" sz="3200" dirty="0">
                <a:solidFill>
                  <a:srgbClr val="FFFFFF"/>
                </a:solidFill>
                <a:latin typeface="Open Sans" panose="020B0606030504020204" pitchFamily="34" charset="0"/>
                <a:cs typeface="+mn-ea"/>
                <a:sym typeface="+mn-lt"/>
              </a:rPr>
              <a:t>Animation effect</a:t>
            </a:r>
          </a:p>
          <a:p>
            <a:pPr algn="r">
              <a:lnSpc>
                <a:spcPct val="150000"/>
              </a:lnSpc>
            </a:pPr>
            <a:r>
              <a:rPr lang="en-US" altLang="zh-CN" sz="3200" dirty="0">
                <a:solidFill>
                  <a:srgbClr val="FFFFFF"/>
                </a:solidFill>
                <a:latin typeface="Open Sans" panose="020B0606030504020204" pitchFamily="34" charset="0"/>
                <a:cs typeface="+mn-ea"/>
                <a:sym typeface="+mn-lt"/>
              </a:rPr>
              <a:t>Card style design</a:t>
            </a:r>
            <a:endParaRPr lang="zh-CN" altLang="en-US" sz="3200" dirty="0">
              <a:solidFill>
                <a:srgbClr val="FFFFFF"/>
              </a:solidFill>
              <a:latin typeface="Open Sans" panose="020B0606030504020204" pitchFamily="34" charset="0"/>
              <a:cs typeface="+mn-ea"/>
              <a:sym typeface="+mn-lt"/>
            </a:endParaRPr>
          </a:p>
        </p:txBody>
      </p:sp>
      <p:sp>
        <p:nvSpPr>
          <p:cNvPr id="13" name="文本框 12"/>
          <p:cNvSpPr txBox="1"/>
          <p:nvPr/>
        </p:nvSpPr>
        <p:spPr>
          <a:xfrm>
            <a:off x="3572222" y="6184148"/>
            <a:ext cx="5713516" cy="1482650"/>
          </a:xfrm>
          <a:prstGeom prst="rect">
            <a:avLst/>
          </a:prstGeom>
          <a:noFill/>
        </p:spPr>
        <p:txBody>
          <a:bodyPr wrap="square" rtlCol="0">
            <a:spAutoFit/>
          </a:bodyPr>
          <a:lstStyle/>
          <a:p>
            <a:pPr algn="r">
              <a:lnSpc>
                <a:spcPct val="150000"/>
              </a:lnSpc>
            </a:pPr>
            <a:r>
              <a:rPr lang="en-US" altLang="zh-CN" sz="3200" dirty="0">
                <a:solidFill>
                  <a:srgbClr val="FFFFFF"/>
                </a:solidFill>
                <a:latin typeface="Open Sans" panose="020B0606030504020204" pitchFamily="34" charset="0"/>
                <a:cs typeface="+mn-ea"/>
                <a:sym typeface="+mn-lt"/>
              </a:rPr>
              <a:t>Display of important production information</a:t>
            </a:r>
            <a:endParaRPr lang="zh-CN" altLang="en-US" sz="3200" dirty="0">
              <a:solidFill>
                <a:srgbClr val="FFFFFF"/>
              </a:solidFill>
              <a:latin typeface="Open Sans" panose="020B0606030504020204" pitchFamily="34" charset="0"/>
              <a:cs typeface="+mn-ea"/>
              <a:sym typeface="+mn-lt"/>
            </a:endParaRPr>
          </a:p>
        </p:txBody>
      </p:sp>
      <p:sp>
        <p:nvSpPr>
          <p:cNvPr id="14" name="椭圆 13"/>
          <p:cNvSpPr/>
          <p:nvPr/>
        </p:nvSpPr>
        <p:spPr>
          <a:xfrm>
            <a:off x="9642235" y="2757001"/>
            <a:ext cx="360000" cy="36000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Open Sans" panose="020B0606030504020204" pitchFamily="34" charset="0"/>
              <a:cs typeface="+mn-ea"/>
              <a:sym typeface="+mn-lt"/>
            </a:endParaRPr>
          </a:p>
        </p:txBody>
      </p:sp>
      <p:sp>
        <p:nvSpPr>
          <p:cNvPr id="15" name="椭圆 14"/>
          <p:cNvSpPr/>
          <p:nvPr/>
        </p:nvSpPr>
        <p:spPr>
          <a:xfrm>
            <a:off x="9642235" y="4751237"/>
            <a:ext cx="360000" cy="36000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Open Sans" panose="020B0606030504020204" pitchFamily="34" charset="0"/>
              <a:cs typeface="+mn-ea"/>
              <a:sym typeface="+mn-lt"/>
            </a:endParaRPr>
          </a:p>
        </p:txBody>
      </p:sp>
      <p:sp>
        <p:nvSpPr>
          <p:cNvPr id="16" name="椭圆 15"/>
          <p:cNvSpPr/>
          <p:nvPr/>
        </p:nvSpPr>
        <p:spPr>
          <a:xfrm>
            <a:off x="9642235" y="6640464"/>
            <a:ext cx="360000" cy="36000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Open Sans" panose="020B0606030504020204" pitchFamily="34" charset="0"/>
              <a:cs typeface="+mn-ea"/>
              <a:sym typeface="+mn-lt"/>
            </a:endParaRPr>
          </a:p>
        </p:txBody>
      </p:sp>
      <p:sp>
        <p:nvSpPr>
          <p:cNvPr id="17" name="椭圆 16"/>
          <p:cNvSpPr/>
          <p:nvPr/>
        </p:nvSpPr>
        <p:spPr>
          <a:xfrm>
            <a:off x="9642235" y="11048094"/>
            <a:ext cx="360000" cy="36000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Open Sans" panose="020B0606030504020204" pitchFamily="34" charset="0"/>
              <a:cs typeface="+mn-ea"/>
              <a:sym typeface="+mn-lt"/>
            </a:endParaRPr>
          </a:p>
        </p:txBody>
      </p:sp>
      <p:sp>
        <p:nvSpPr>
          <p:cNvPr id="21" name="标题 2"/>
          <p:cNvSpPr>
            <a:spLocks noGrp="1"/>
          </p:cNvSpPr>
          <p:nvPr>
            <p:ph type="title"/>
          </p:nvPr>
        </p:nvSpPr>
        <p:spPr>
          <a:prstGeom prst="rect">
            <a:avLst/>
          </a:prstGeom>
        </p:spPr>
        <p:txBody>
          <a:bodyPr>
            <a:normAutofit/>
          </a:bodyPr>
          <a:lstStyle/>
          <a:p>
            <a:r>
              <a:rPr lang="en-US" altLang="zh-CN" sz="6000" b="0" dirty="0">
                <a:solidFill>
                  <a:srgbClr val="FFFFFF"/>
                </a:solidFill>
                <a:ea typeface="+mn-ea"/>
                <a:cs typeface="+mn-ea"/>
                <a:sym typeface="+mn-lt"/>
              </a:rPr>
              <a:t>New UI design</a:t>
            </a:r>
            <a:endParaRPr kumimoji="1" lang="zh-CN" altLang="en-US" sz="6000" b="0" dirty="0">
              <a:solidFill>
                <a:srgbClr val="FFFFFF"/>
              </a:solidFill>
              <a:ea typeface="+mn-ea"/>
              <a:cs typeface="+mn-ea"/>
              <a:sym typeface="+mn-lt"/>
            </a:endParaRPr>
          </a:p>
        </p:txBody>
      </p:sp>
      <p:sp>
        <p:nvSpPr>
          <p:cNvPr id="3" name="Foliennummernplatzhalter 2">
            <a:extLst>
              <a:ext uri="{FF2B5EF4-FFF2-40B4-BE49-F238E27FC236}">
                <a16:creationId xmlns:a16="http://schemas.microsoft.com/office/drawing/2014/main" id="{6415E65C-2C0A-1B5F-3309-76076A2FF49D}"/>
              </a:ext>
            </a:extLst>
          </p:cNvPr>
          <p:cNvSpPr>
            <a:spLocks noGrp="1"/>
          </p:cNvSpPr>
          <p:nvPr>
            <p:ph type="sldNum" sz="quarter" idx="4"/>
          </p:nvPr>
        </p:nvSpPr>
        <p:spPr/>
        <p:txBody>
          <a:bodyPr/>
          <a:lstStyle/>
          <a:p>
            <a:fld id="{66B5E7CE-AEC1-434D-9908-6A612096EB03}" type="slidenum">
              <a:rPr lang="de-DE" smtClean="0"/>
              <a:t>46</a:t>
            </a:fld>
            <a:endParaRPr lang="de-DE"/>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2"/>
          <p:cNvSpPr>
            <a:spLocks noGrp="1"/>
          </p:cNvSpPr>
          <p:nvPr>
            <p:ph type="title"/>
          </p:nvPr>
        </p:nvSpPr>
        <p:spPr>
          <a:prstGeom prst="rect">
            <a:avLst/>
          </a:prstGeom>
        </p:spPr>
        <p:txBody>
          <a:bodyPr>
            <a:normAutofit/>
          </a:bodyPr>
          <a:lstStyle/>
          <a:p>
            <a:r>
              <a:rPr lang="en-US" altLang="zh-CN" sz="6000" b="0" dirty="0">
                <a:solidFill>
                  <a:srgbClr val="FFFFFF"/>
                </a:solidFill>
                <a:ea typeface="+mn-ea"/>
                <a:cs typeface="+mn-ea"/>
                <a:sym typeface="+mn-lt"/>
              </a:rPr>
              <a:t>HT Charge</a:t>
            </a:r>
            <a:endParaRPr kumimoji="1" lang="zh-CN" altLang="en-US" sz="6000" b="0" dirty="0">
              <a:solidFill>
                <a:srgbClr val="FFFFFF"/>
              </a:solidFill>
              <a:ea typeface="+mn-ea"/>
              <a:cs typeface="+mn-ea"/>
              <a:sym typeface="+mn-lt"/>
            </a:endParaRPr>
          </a:p>
        </p:txBody>
      </p:sp>
      <p:sp>
        <p:nvSpPr>
          <p:cNvPr id="18" name="Foliennummernplatzhalter 17">
            <a:extLst>
              <a:ext uri="{FF2B5EF4-FFF2-40B4-BE49-F238E27FC236}">
                <a16:creationId xmlns:a16="http://schemas.microsoft.com/office/drawing/2014/main" id="{D8C3E594-1A9A-3B12-8347-1D4858DEE04C}"/>
              </a:ext>
            </a:extLst>
          </p:cNvPr>
          <p:cNvSpPr>
            <a:spLocks noGrp="1"/>
          </p:cNvSpPr>
          <p:nvPr>
            <p:ph type="sldNum" sz="quarter" idx="4"/>
          </p:nvPr>
        </p:nvSpPr>
        <p:spPr/>
        <p:txBody>
          <a:bodyPr/>
          <a:lstStyle/>
          <a:p>
            <a:fld id="{66B5E7CE-AEC1-434D-9908-6A612096EB03}" type="slidenum">
              <a:rPr lang="de-DE" smtClean="0"/>
              <a:t>47</a:t>
            </a:fld>
            <a:endParaRPr lang="de-DE"/>
          </a:p>
        </p:txBody>
      </p:sp>
      <p:cxnSp>
        <p:nvCxnSpPr>
          <p:cNvPr id="57" name="直接箭头连接符 56"/>
          <p:cNvCxnSpPr/>
          <p:nvPr>
            <p:custDataLst>
              <p:tags r:id="rId1"/>
            </p:custDataLst>
          </p:nvPr>
        </p:nvCxnSpPr>
        <p:spPr>
          <a:xfrm>
            <a:off x="10075104" y="6641976"/>
            <a:ext cx="0" cy="1152128"/>
          </a:xfrm>
          <a:prstGeom prst="straightConnector1">
            <a:avLst/>
          </a:prstGeom>
          <a:ln w="117475">
            <a:solidFill>
              <a:srgbClr val="39923D"/>
            </a:solidFill>
            <a:tailEnd type="triangle"/>
          </a:ln>
        </p:spPr>
        <p:style>
          <a:lnRef idx="1">
            <a:schemeClr val="accent1"/>
          </a:lnRef>
          <a:fillRef idx="0">
            <a:schemeClr val="accent1"/>
          </a:fillRef>
          <a:effectRef idx="0">
            <a:schemeClr val="accent1"/>
          </a:effectRef>
          <a:fontRef idx="minor">
            <a:schemeClr val="tx1"/>
          </a:fontRef>
        </p:style>
      </p:cxnSp>
      <p:pic>
        <p:nvPicPr>
          <p:cNvPr id="56" name="图片 55"/>
          <p:cNvPicPr>
            <a:picLocks noChangeAspect="1"/>
          </p:cNvPicPr>
          <p:nvPr>
            <p:custDataLst>
              <p:tags r:id="rId2"/>
            </p:custDataLst>
          </p:nvPr>
        </p:nvPicPr>
        <p:blipFill rotWithShape="1">
          <a:blip r:embed="rId8"/>
          <a:srcRect r="10858"/>
          <a:stretch>
            <a:fillRect/>
          </a:stretch>
        </p:blipFill>
        <p:spPr>
          <a:xfrm>
            <a:off x="13943442" y="2209692"/>
            <a:ext cx="8734569" cy="4618520"/>
          </a:xfrm>
          <a:prstGeom prst="rect">
            <a:avLst/>
          </a:prstGeom>
          <a:ln>
            <a:noFill/>
          </a:ln>
        </p:spPr>
      </p:pic>
      <p:sp>
        <p:nvSpPr>
          <p:cNvPr id="2" name="矩形: 圆角 5"/>
          <p:cNvSpPr/>
          <p:nvPr>
            <p:custDataLst>
              <p:tags r:id="rId3"/>
            </p:custDataLst>
          </p:nvPr>
        </p:nvSpPr>
        <p:spPr>
          <a:xfrm>
            <a:off x="15335335" y="3973565"/>
            <a:ext cx="3384376" cy="411959"/>
          </a:xfrm>
          <a:prstGeom prst="roundRect">
            <a:avLst/>
          </a:prstGeom>
          <a:noFill/>
          <a:ln w="50800">
            <a:solidFill>
              <a:srgbClr val="39923D"/>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5"/>
              </a:spcBef>
            </a:pPr>
            <a:endParaRPr lang="zh-CN" altLang="en-US" sz="900" dirty="0">
              <a:latin typeface="Open Sans" panose="020B0606030504020204" pitchFamily="34" charset="0"/>
              <a:cs typeface="+mn-ea"/>
              <a:sym typeface="+mn-lt"/>
            </a:endParaRPr>
          </a:p>
        </p:txBody>
      </p:sp>
      <p:pic>
        <p:nvPicPr>
          <p:cNvPr id="17" name="Grafik 16">
            <a:extLst>
              <a:ext uri="{FF2B5EF4-FFF2-40B4-BE49-F238E27FC236}">
                <a16:creationId xmlns:a16="http://schemas.microsoft.com/office/drawing/2014/main" id="{B360C01D-C85E-302E-C7E7-1FD82743854E}"/>
              </a:ext>
            </a:extLst>
          </p:cNvPr>
          <p:cNvPicPr>
            <a:picLocks noChangeAspect="1"/>
          </p:cNvPicPr>
          <p:nvPr>
            <p:custDataLst>
              <p:tags r:id="rId4"/>
            </p:custDataLst>
          </p:nvPr>
        </p:nvPicPr>
        <p:blipFill rotWithShape="1">
          <a:blip r:embed="rId9"/>
          <a:srcRect t="7572" r="9005"/>
          <a:stretch>
            <a:fillRect/>
          </a:stretch>
        </p:blipFill>
        <p:spPr>
          <a:xfrm>
            <a:off x="13943441" y="7694887"/>
            <a:ext cx="8734570" cy="4618520"/>
          </a:xfrm>
          <a:custGeom>
            <a:avLst/>
            <a:gdLst>
              <a:gd name="connsiteX0" fmla="*/ 0 w 8734570"/>
              <a:gd name="connsiteY0" fmla="*/ 0 h 4618520"/>
              <a:gd name="connsiteX1" fmla="*/ 8734570 w 8734570"/>
              <a:gd name="connsiteY1" fmla="*/ 0 h 4618520"/>
              <a:gd name="connsiteX2" fmla="*/ 8734570 w 8734570"/>
              <a:gd name="connsiteY2" fmla="*/ 4618520 h 4618520"/>
              <a:gd name="connsiteX3" fmla="*/ 397322 w 8734570"/>
              <a:gd name="connsiteY3" fmla="*/ 4618520 h 4618520"/>
              <a:gd name="connsiteX4" fmla="*/ 174490 w 8734570"/>
              <a:gd name="connsiteY4" fmla="*/ 4375346 h 4618520"/>
              <a:gd name="connsiteX5" fmla="*/ 0 w 8734570"/>
              <a:gd name="connsiteY5" fmla="*/ 4159175 h 46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4570" h="4618520">
                <a:moveTo>
                  <a:pt x="0" y="0"/>
                </a:moveTo>
                <a:lnTo>
                  <a:pt x="8734570" y="0"/>
                </a:lnTo>
                <a:lnTo>
                  <a:pt x="8734570" y="4618520"/>
                </a:lnTo>
                <a:lnTo>
                  <a:pt x="397322" y="4618520"/>
                </a:lnTo>
                <a:lnTo>
                  <a:pt x="174490" y="4375346"/>
                </a:lnTo>
                <a:lnTo>
                  <a:pt x="0" y="4159175"/>
                </a:lnTo>
                <a:close/>
              </a:path>
            </a:pathLst>
          </a:custGeom>
          <a:ln>
            <a:noFill/>
          </a:ln>
        </p:spPr>
      </p:pic>
      <p:sp>
        <p:nvSpPr>
          <p:cNvPr id="3" name="矩形: 圆角 7"/>
          <p:cNvSpPr/>
          <p:nvPr>
            <p:custDataLst>
              <p:tags r:id="rId5"/>
            </p:custDataLst>
          </p:nvPr>
        </p:nvSpPr>
        <p:spPr>
          <a:xfrm>
            <a:off x="15239586" y="9464062"/>
            <a:ext cx="3438660" cy="411959"/>
          </a:xfrm>
          <a:prstGeom prst="roundRect">
            <a:avLst/>
          </a:prstGeom>
          <a:noFill/>
          <a:ln w="50800">
            <a:solidFill>
              <a:srgbClr val="39923D"/>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5"/>
              </a:spcBef>
            </a:pPr>
            <a:endParaRPr lang="zh-CN" altLang="en-US" sz="900" dirty="0">
              <a:latin typeface="Open Sans" panose="020B0606030504020204" pitchFamily="34" charset="0"/>
              <a:cs typeface="+mn-ea"/>
              <a:sym typeface="+mn-lt"/>
            </a:endParaRPr>
          </a:p>
        </p:txBody>
      </p:sp>
      <p:sp>
        <p:nvSpPr>
          <p:cNvPr id="4" name="椭圆 3"/>
          <p:cNvSpPr/>
          <p:nvPr/>
        </p:nvSpPr>
        <p:spPr>
          <a:xfrm>
            <a:off x="8100299" y="2373615"/>
            <a:ext cx="3897150" cy="3897150"/>
          </a:xfrm>
          <a:prstGeom prst="ellipse">
            <a:avLst/>
          </a:prstGeom>
          <a:solidFill>
            <a:schemeClr val="bg1"/>
          </a:solidFill>
          <a:ln w="76200">
            <a:solidFill>
              <a:srgbClr val="183E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5" name="文本框 4"/>
          <p:cNvSpPr txBox="1"/>
          <p:nvPr/>
        </p:nvSpPr>
        <p:spPr>
          <a:xfrm>
            <a:off x="7807200" y="3490775"/>
            <a:ext cx="4434143" cy="1446550"/>
          </a:xfrm>
          <a:prstGeom prst="rect">
            <a:avLst/>
          </a:prstGeom>
          <a:noFill/>
        </p:spPr>
        <p:txBody>
          <a:bodyPr wrap="square" rtlCol="0">
            <a:spAutoFit/>
          </a:bodyPr>
          <a:lstStyle/>
          <a:p>
            <a:pPr marL="0" indent="0" algn="ctr">
              <a:lnSpc>
                <a:spcPct val="100000"/>
              </a:lnSpc>
              <a:spcBef>
                <a:spcPts val="600"/>
              </a:spcBef>
              <a:spcAft>
                <a:spcPts val="600"/>
              </a:spcAft>
              <a:buClr>
                <a:srgbClr val="C00000"/>
              </a:buClr>
              <a:buNone/>
            </a:pPr>
            <a:r>
              <a:rPr kumimoji="1" lang="en-US" altLang="zh-CN" sz="4400" b="1" dirty="0">
                <a:solidFill>
                  <a:srgbClr val="183E85"/>
                </a:solidFill>
                <a:latin typeface="Open Sans" panose="020B0606030504020204" pitchFamily="34" charset="0"/>
                <a:cs typeface="+mn-ea"/>
                <a:sym typeface="+mn-lt"/>
              </a:rPr>
              <a:t>Before optimization</a:t>
            </a:r>
          </a:p>
        </p:txBody>
      </p:sp>
      <p:sp>
        <p:nvSpPr>
          <p:cNvPr id="6" name="椭圆 5"/>
          <p:cNvSpPr/>
          <p:nvPr/>
        </p:nvSpPr>
        <p:spPr>
          <a:xfrm>
            <a:off x="8100299" y="8179068"/>
            <a:ext cx="3897150" cy="3897150"/>
          </a:xfrm>
          <a:prstGeom prst="ellipse">
            <a:avLst/>
          </a:prstGeom>
          <a:solidFill>
            <a:schemeClr val="bg1"/>
          </a:solidFill>
          <a:ln w="76200">
            <a:solidFill>
              <a:srgbClr val="3992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7" name="文本框 6"/>
          <p:cNvSpPr txBox="1"/>
          <p:nvPr/>
        </p:nvSpPr>
        <p:spPr>
          <a:xfrm>
            <a:off x="8416056" y="9404368"/>
            <a:ext cx="3408346" cy="1446550"/>
          </a:xfrm>
          <a:prstGeom prst="rect">
            <a:avLst/>
          </a:prstGeom>
          <a:noFill/>
        </p:spPr>
        <p:txBody>
          <a:bodyPr wrap="square" rtlCol="0">
            <a:spAutoFit/>
          </a:bodyPr>
          <a:lstStyle/>
          <a:p>
            <a:pPr marL="0" indent="0" algn="ctr">
              <a:lnSpc>
                <a:spcPct val="100000"/>
              </a:lnSpc>
              <a:spcBef>
                <a:spcPts val="600"/>
              </a:spcBef>
              <a:spcAft>
                <a:spcPts val="600"/>
              </a:spcAft>
              <a:buClr>
                <a:srgbClr val="C00000"/>
              </a:buClr>
              <a:buNone/>
            </a:pPr>
            <a:r>
              <a:rPr kumimoji="1" lang="en-US" altLang="zh-CN" sz="4400" b="1" spc="-300" dirty="0">
                <a:solidFill>
                  <a:srgbClr val="39923D"/>
                </a:solidFill>
                <a:latin typeface="Open Sans" panose="020B0606030504020204" pitchFamily="34" charset="0"/>
                <a:cs typeface="+mn-ea"/>
                <a:sym typeface="+mn-lt"/>
              </a:rPr>
              <a:t>After optimization</a:t>
            </a:r>
          </a:p>
        </p:txBody>
      </p:sp>
      <p:cxnSp>
        <p:nvCxnSpPr>
          <p:cNvPr id="10" name="直接箭头连接符 9"/>
          <p:cNvCxnSpPr/>
          <p:nvPr/>
        </p:nvCxnSpPr>
        <p:spPr>
          <a:xfrm>
            <a:off x="16807197" y="4867370"/>
            <a:ext cx="0" cy="4421504"/>
          </a:xfrm>
          <a:prstGeom prst="straightConnector1">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cxnSpLocks/>
          </p:cNvCxnSpPr>
          <p:nvPr/>
        </p:nvCxnSpPr>
        <p:spPr>
          <a:xfrm>
            <a:off x="12191206" y="4390827"/>
            <a:ext cx="1440000" cy="0"/>
          </a:xfrm>
          <a:prstGeom prst="straightConnector1">
            <a:avLst/>
          </a:prstGeom>
          <a:ln w="50800" cap="rnd">
            <a:solidFill>
              <a:srgbClr val="15398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cxnSpLocks/>
          </p:cNvCxnSpPr>
          <p:nvPr/>
        </p:nvCxnSpPr>
        <p:spPr>
          <a:xfrm>
            <a:off x="12191206" y="10314384"/>
            <a:ext cx="1440000" cy="0"/>
          </a:xfrm>
          <a:prstGeom prst="straightConnector1">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矩形 8">
            <a:extLst>
              <a:ext uri="{FF2B5EF4-FFF2-40B4-BE49-F238E27FC236}">
                <a16:creationId xmlns:a16="http://schemas.microsoft.com/office/drawing/2014/main" id="{3CCAC6AF-3455-0414-BD99-0706F9E008BE}"/>
              </a:ext>
            </a:extLst>
          </p:cNvPr>
          <p:cNvSpPr>
            <a:spLocks noChangeArrowheads="1"/>
          </p:cNvSpPr>
          <p:nvPr/>
        </p:nvSpPr>
        <p:spPr bwMode="auto">
          <a:xfrm>
            <a:off x="1332121" y="5097160"/>
            <a:ext cx="14835916" cy="3429913"/>
          </a:xfrm>
          <a:prstGeom prst="rect">
            <a:avLst/>
          </a:prstGeom>
        </p:spPr>
        <p:txBody>
          <a:bodyPr wrap="square">
            <a:spAutoFit/>
          </a:bodyPr>
          <a:lstStyle/>
          <a:p>
            <a:pPr>
              <a:lnSpc>
                <a:spcPct val="150000"/>
              </a:lnSpc>
              <a:spcBef>
                <a:spcPts val="600"/>
              </a:spcBef>
              <a:spcAft>
                <a:spcPts val="600"/>
              </a:spcAft>
              <a:buClr>
                <a:schemeClr val="accent6"/>
              </a:buClr>
              <a:buSzPct val="60000"/>
            </a:pPr>
            <a:r>
              <a:rPr kumimoji="1" lang="en-US" altLang="zh-CN" sz="3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Intelligent Charging</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Velocity decrease</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Energy consumption reduction</a:t>
            </a:r>
          </a:p>
          <a:p>
            <a:pPr marL="579755" indent="-579755">
              <a:lnSpc>
                <a:spcPct val="150000"/>
              </a:lnSpc>
              <a:spcBef>
                <a:spcPts val="600"/>
              </a:spcBef>
              <a:spcAft>
                <a:spcPts val="600"/>
              </a:spcAft>
              <a:buClr>
                <a:schemeClr val="accent6"/>
              </a:buClr>
              <a:buSzPct val="60000"/>
              <a:buFont typeface="Wingdings" panose="05000000000000000000" pitchFamily="2" charset="2"/>
              <a:buChar char="l"/>
            </a:pPr>
            <a:r>
              <a:rPr kumimoji="1"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Screw barrel wear is reduced</a:t>
            </a:r>
          </a:p>
        </p:txBody>
      </p:sp>
    </p:spTree>
    <p:extLst>
      <p:ext uri="{BB962C8B-B14F-4D97-AF65-F5344CB8AC3E}">
        <p14:creationId xmlns:p14="http://schemas.microsoft.com/office/powerpoint/2010/main" val="3033232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p:cNvSpPr txBox="1">
            <a:spLocks noChangeArrowheads="1"/>
          </p:cNvSpPr>
          <p:nvPr/>
        </p:nvSpPr>
        <p:spPr bwMode="auto">
          <a:xfrm>
            <a:off x="821690" y="4196715"/>
            <a:ext cx="11999595" cy="4079194"/>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solidFill>
                  <a:srgbClr val="FFFFFF"/>
                </a:solidFill>
                <a:latin typeface="Open Sans" panose="020B0606030504020204" pitchFamily="34" charset="0"/>
                <a:cs typeface="+mn-ea"/>
                <a:sym typeface="+mn-lt"/>
              </a:rPr>
              <a:t>No need to match a electric meter, and easily enable refined energy consumption monitoring and analysis</a:t>
            </a:r>
          </a:p>
          <a:p>
            <a:pPr marL="457200" indent="-457200">
              <a:buClr>
                <a:srgbClr val="30903A"/>
              </a:buClr>
              <a:buFont typeface="Wingdings" panose="05000000000000000000" pitchFamily="2" charset="2"/>
              <a:buChar char="l"/>
            </a:pPr>
            <a:r>
              <a:rPr lang="en-US" altLang="zh-CN" sz="2800" dirty="0">
                <a:solidFill>
                  <a:srgbClr val="FFFFFF"/>
                </a:solidFill>
                <a:latin typeface="Open Sans" panose="020B0606030504020204" pitchFamily="34" charset="0"/>
                <a:cs typeface="+mn-ea"/>
                <a:sym typeface="+mn-lt"/>
              </a:rPr>
              <a:t>Enables customers to optimize energy efficiency</a:t>
            </a:r>
          </a:p>
          <a:p>
            <a:pPr marL="457200" indent="-457200">
              <a:buClr>
                <a:srgbClr val="30903A"/>
              </a:buClr>
              <a:buFont typeface="Wingdings" panose="05000000000000000000" pitchFamily="2" charset="2"/>
              <a:buChar char="l"/>
            </a:pPr>
            <a:r>
              <a:rPr lang="en-US" altLang="zh-CN" sz="2800" dirty="0">
                <a:solidFill>
                  <a:srgbClr val="FFFFFF"/>
                </a:solidFill>
                <a:latin typeface="Open Sans" panose="020B0606030504020204" pitchFamily="34" charset="0"/>
                <a:cs typeface="+mn-ea"/>
                <a:sym typeface="+mn-lt"/>
              </a:rPr>
              <a:t>Easy for customers to plan the power layout of the plant</a:t>
            </a:r>
          </a:p>
          <a:p>
            <a:pPr marL="457200" indent="-457200">
              <a:buClr>
                <a:srgbClr val="30903A"/>
              </a:buClr>
              <a:buFont typeface="Wingdings" panose="05000000000000000000" pitchFamily="2" charset="2"/>
              <a:buChar char="l"/>
            </a:pPr>
            <a:r>
              <a:rPr lang="en-US" altLang="zh-CN" sz="2800" dirty="0">
                <a:solidFill>
                  <a:srgbClr val="FFFFFF"/>
                </a:solidFill>
                <a:latin typeface="Open Sans" panose="020B0606030504020204" pitchFamily="34" charset="0"/>
                <a:cs typeface="+mn-ea"/>
                <a:sym typeface="+mn-lt"/>
              </a:rPr>
              <a:t> Easy for customers to find the most energy-efficient production plan</a:t>
            </a:r>
            <a:endParaRPr lang="zh-CN" altLang="en-US" sz="2800" dirty="0">
              <a:solidFill>
                <a:srgbClr val="FFFFFF"/>
              </a:solidFill>
              <a:latin typeface="Open Sans" panose="020B0606030504020204" pitchFamily="34" charset="0"/>
              <a:cs typeface="+mn-ea"/>
              <a:sym typeface="+mn-lt"/>
            </a:endParaRPr>
          </a:p>
        </p:txBody>
      </p:sp>
      <p:grpSp>
        <p:nvGrpSpPr>
          <p:cNvPr id="7" name="组合 6"/>
          <p:cNvGrpSpPr/>
          <p:nvPr/>
        </p:nvGrpSpPr>
        <p:grpSpPr>
          <a:xfrm>
            <a:off x="14014247" y="1588135"/>
            <a:ext cx="10956290" cy="11165840"/>
            <a:chOff x="20217" y="2804"/>
            <a:chExt cx="17254" cy="17584"/>
          </a:xfrm>
        </p:grpSpPr>
        <p:grpSp>
          <p:nvGrpSpPr>
            <p:cNvPr id="11" name="组合 10"/>
            <p:cNvGrpSpPr/>
            <p:nvPr/>
          </p:nvGrpSpPr>
          <p:grpSpPr>
            <a:xfrm>
              <a:off x="20217" y="2804"/>
              <a:ext cx="17254" cy="17584"/>
              <a:chOff x="11750465" y="841734"/>
              <a:chExt cx="11854283" cy="12080657"/>
            </a:xfrm>
          </p:grpSpPr>
          <p:pic>
            <p:nvPicPr>
              <p:cNvPr id="12" name="图片 11" descr="图形用户界面, 应用程序&#10;&#10;描述已自动生成"/>
              <p:cNvPicPr>
                <a:picLocks noChangeAspect="1"/>
              </p:cNvPicPr>
              <p:nvPr/>
            </p:nvPicPr>
            <p:blipFill rotWithShape="1">
              <a:blip r:embed="rId3"/>
              <a:srcRect l="31653" t="11683" r="37304" b="31576"/>
              <a:stretch>
                <a:fillRect/>
              </a:stretch>
            </p:blipFill>
            <p:spPr>
              <a:xfrm>
                <a:off x="11750465" y="841734"/>
                <a:ext cx="11854283" cy="12080657"/>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1097" b="8333"/>
              <a:stretch>
                <a:fillRect/>
              </a:stretch>
            </p:blipFill>
            <p:spPr>
              <a:xfrm>
                <a:off x="15594610" y="3487622"/>
                <a:ext cx="5851186" cy="9434769"/>
              </a:xfrm>
              <a:prstGeom prst="rect">
                <a:avLst/>
              </a:prstGeom>
            </p:spPr>
          </p:pic>
        </p:grpSp>
        <p:pic>
          <p:nvPicPr>
            <p:cNvPr id="2" name="Picture 2" descr="G:\长飞亚\XE\2022\五代机\20221030五代机介绍PPT\软件\企业微信截图_16678764181553.png"/>
            <p:cNvPicPr>
              <a:picLocks noChangeAspect="1" noChangeArrowheads="1"/>
            </p:cNvPicPr>
            <p:nvPr/>
          </p:nvPicPr>
          <p:blipFill rotWithShape="1">
            <a:blip r:embed="rId5">
              <a:extLst>
                <a:ext uri="{28A0092B-C50C-407E-A947-70E740481C1C}">
                  <a14:useLocalDpi xmlns:a14="http://schemas.microsoft.com/office/drawing/2010/main" val="0"/>
                </a:ext>
              </a:extLst>
            </a:blip>
            <a:srcRect l="10013" r="10940" b="5589"/>
            <a:stretch>
              <a:fillRect/>
            </a:stretch>
          </p:blipFill>
          <p:spPr bwMode="auto">
            <a:xfrm>
              <a:off x="25781" y="6550"/>
              <a:ext cx="8579" cy="1383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 name="直接连接符 34"/>
          <p:cNvCxnSpPr>
            <a:cxnSpLocks/>
            <a:stCxn id="16" idx="6"/>
          </p:cNvCxnSpPr>
          <p:nvPr/>
        </p:nvCxnSpPr>
        <p:spPr>
          <a:xfrm>
            <a:off x="10368167" y="10589670"/>
            <a:ext cx="7179220" cy="0"/>
          </a:xfrm>
          <a:prstGeom prst="line">
            <a:avLst/>
          </a:prstGeom>
          <a:ln w="50800" cap="rnd">
            <a:solidFill>
              <a:srgbClr val="39923D"/>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479631" y="10120805"/>
            <a:ext cx="7144072" cy="749629"/>
          </a:xfrm>
          <a:prstGeom prst="rect">
            <a:avLst/>
          </a:prstGeom>
          <a:noFill/>
        </p:spPr>
        <p:txBody>
          <a:bodyPr wrap="none" rtlCol="0">
            <a:spAutoFit/>
          </a:bodyPr>
          <a:lstStyle/>
          <a:p>
            <a:pPr algn="r">
              <a:lnSpc>
                <a:spcPct val="150000"/>
              </a:lnSpc>
            </a:pPr>
            <a:r>
              <a:rPr lang="en-US" altLang="zh-CN" sz="3200" dirty="0">
                <a:solidFill>
                  <a:srgbClr val="FFFFFF"/>
                </a:solidFill>
                <a:latin typeface="Open Sans" panose="020B0606030504020204" pitchFamily="34" charset="0"/>
                <a:cs typeface="+mn-ea"/>
                <a:sym typeface="+mn-lt"/>
              </a:rPr>
              <a:t>Refined energy consumption display</a:t>
            </a:r>
            <a:endParaRPr lang="zh-CN" altLang="en-US" sz="3200" dirty="0">
              <a:solidFill>
                <a:srgbClr val="FFFFFF"/>
              </a:solidFill>
              <a:latin typeface="Open Sans" panose="020B0606030504020204" pitchFamily="34" charset="0"/>
              <a:cs typeface="+mn-ea"/>
              <a:sym typeface="+mn-lt"/>
            </a:endParaRPr>
          </a:p>
        </p:txBody>
      </p:sp>
      <p:sp>
        <p:nvSpPr>
          <p:cNvPr id="16" name="椭圆 15"/>
          <p:cNvSpPr/>
          <p:nvPr/>
        </p:nvSpPr>
        <p:spPr>
          <a:xfrm>
            <a:off x="10008167" y="10409670"/>
            <a:ext cx="360000" cy="36000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19" name="标题 2"/>
          <p:cNvSpPr>
            <a:spLocks noGrp="1"/>
          </p:cNvSpPr>
          <p:nvPr>
            <p:ph type="title"/>
          </p:nvPr>
        </p:nvSpPr>
        <p:spPr>
          <a:prstGeom prst="rect">
            <a:avLst/>
          </a:prstGeom>
        </p:spPr>
        <p:txBody>
          <a:bodyPr>
            <a:normAutofit/>
          </a:bodyPr>
          <a:lstStyle/>
          <a:p>
            <a:r>
              <a:rPr lang="en-US" altLang="zh-CN" sz="6000" b="0" dirty="0">
                <a:solidFill>
                  <a:srgbClr val="FFFFFF"/>
                </a:solidFill>
                <a:ea typeface="+mn-ea"/>
                <a:cs typeface="+mn-ea"/>
                <a:sym typeface="+mn-lt"/>
              </a:rPr>
              <a:t>HT Energy </a:t>
            </a:r>
            <a:endParaRPr kumimoji="1" lang="zh-CN" altLang="en-US" sz="6000" b="0" dirty="0">
              <a:solidFill>
                <a:srgbClr val="FFFFFF"/>
              </a:solidFill>
              <a:ea typeface="+mn-ea"/>
              <a:cs typeface="+mn-ea"/>
              <a:sym typeface="+mn-lt"/>
            </a:endParaRPr>
          </a:p>
        </p:txBody>
      </p:sp>
      <p:sp>
        <p:nvSpPr>
          <p:cNvPr id="5" name="Foliennummernplatzhalter 4">
            <a:extLst>
              <a:ext uri="{FF2B5EF4-FFF2-40B4-BE49-F238E27FC236}">
                <a16:creationId xmlns:a16="http://schemas.microsoft.com/office/drawing/2014/main" id="{A9A4B937-8BF6-300C-B0A3-C75F9A335FFE}"/>
              </a:ext>
            </a:extLst>
          </p:cNvPr>
          <p:cNvSpPr>
            <a:spLocks noGrp="1"/>
          </p:cNvSpPr>
          <p:nvPr>
            <p:ph type="sldNum" sz="quarter" idx="4"/>
          </p:nvPr>
        </p:nvSpPr>
        <p:spPr/>
        <p:txBody>
          <a:bodyPr/>
          <a:lstStyle/>
          <a:p>
            <a:fld id="{66B5E7CE-AEC1-434D-9908-6A612096EB03}" type="slidenum">
              <a:rPr lang="de-DE" smtClean="0"/>
              <a:t>48</a:t>
            </a:fld>
            <a:endParaRPr lang="de-DE"/>
          </a:p>
        </p:txBody>
      </p:sp>
    </p:spTree>
    <p:extLst>
      <p:ext uri="{BB962C8B-B14F-4D97-AF65-F5344CB8AC3E}">
        <p14:creationId xmlns:p14="http://schemas.microsoft.com/office/powerpoint/2010/main" val="171388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descr="背景图案&#10;&#10;描述已自动生成"/>
          <p:cNvPicPr>
            <a:picLocks noChangeAspect="1"/>
          </p:cNvPicPr>
          <p:nvPr/>
        </p:nvPicPr>
        <p:blipFill rotWithShape="1">
          <a:blip r:embed="rId3"/>
          <a:srcRect r="1959"/>
          <a:stretch>
            <a:fillRect/>
          </a:stretch>
        </p:blipFill>
        <p:spPr>
          <a:xfrm>
            <a:off x="-8952" y="1"/>
            <a:ext cx="24391365" cy="13715998"/>
          </a:xfrm>
          <a:prstGeom prst="rect">
            <a:avLst/>
          </a:prstGeom>
        </p:spPr>
      </p:pic>
      <p:sp>
        <p:nvSpPr>
          <p:cNvPr id="53" name="任意多边形: 形状 52"/>
          <p:cNvSpPr/>
          <p:nvPr/>
        </p:nvSpPr>
        <p:spPr>
          <a:xfrm>
            <a:off x="-1" y="1"/>
            <a:ext cx="22313231" cy="13715998"/>
          </a:xfrm>
          <a:custGeom>
            <a:avLst/>
            <a:gdLst>
              <a:gd name="connsiteX0" fmla="*/ 18423626 w 20861548"/>
              <a:gd name="connsiteY0" fmla="*/ 0 h 12823645"/>
              <a:gd name="connsiteX1" fmla="*/ 20857306 w 20861548"/>
              <a:gd name="connsiteY1" fmla="*/ 0 h 12823645"/>
              <a:gd name="connsiteX2" fmla="*/ 20861548 w 20861548"/>
              <a:gd name="connsiteY2" fmla="*/ 335171 h 12823645"/>
              <a:gd name="connsiteX3" fmla="*/ 13061726 w 20861548"/>
              <a:gd name="connsiteY3" fmla="*/ 12746802 h 12823645"/>
              <a:gd name="connsiteX4" fmla="*/ 12891753 w 20861548"/>
              <a:gd name="connsiteY4" fmla="*/ 12823645 h 12823645"/>
              <a:gd name="connsiteX5" fmla="*/ 1292449 w 20861548"/>
              <a:gd name="connsiteY5" fmla="*/ 12823645 h 12823645"/>
              <a:gd name="connsiteX6" fmla="*/ 1122476 w 20861548"/>
              <a:gd name="connsiteY6" fmla="*/ 12746802 h 12823645"/>
              <a:gd name="connsiteX7" fmla="*/ 528765 w 20861548"/>
              <a:gd name="connsiteY7" fmla="*/ 12442721 h 12823645"/>
              <a:gd name="connsiteX8" fmla="*/ 0 w 20861548"/>
              <a:gd name="connsiteY8" fmla="*/ 12138688 h 12823645"/>
              <a:gd name="connsiteX9" fmla="*/ 0 w 20861548"/>
              <a:gd name="connsiteY9" fmla="*/ 9180904 h 12823645"/>
              <a:gd name="connsiteX10" fmla="*/ 307198 w 20861548"/>
              <a:gd name="connsiteY10" fmla="*/ 9422314 h 12823645"/>
              <a:gd name="connsiteX11" fmla="*/ 7092102 w 20861548"/>
              <a:gd name="connsiteY11" fmla="*/ 11675171 h 12823645"/>
              <a:gd name="connsiteX12" fmla="*/ 18432100 w 20861548"/>
              <a:gd name="connsiteY12" fmla="*/ 335171 h 128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61548" h="12823645">
                <a:moveTo>
                  <a:pt x="18423626" y="0"/>
                </a:moveTo>
                <a:lnTo>
                  <a:pt x="20857306" y="0"/>
                </a:lnTo>
                <a:lnTo>
                  <a:pt x="20861548" y="335171"/>
                </a:lnTo>
                <a:cubicBezTo>
                  <a:pt x="20861548" y="5801018"/>
                  <a:pt x="17676808" y="10523028"/>
                  <a:pt x="13061726" y="12746802"/>
                </a:cubicBezTo>
                <a:lnTo>
                  <a:pt x="12891753" y="12823645"/>
                </a:lnTo>
                <a:lnTo>
                  <a:pt x="1292449" y="12823645"/>
                </a:lnTo>
                <a:lnTo>
                  <a:pt x="1122476" y="12746802"/>
                </a:lnTo>
                <a:cubicBezTo>
                  <a:pt x="921821" y="12650116"/>
                  <a:pt x="723869" y="12548708"/>
                  <a:pt x="528765" y="12442721"/>
                </a:cubicBezTo>
                <a:lnTo>
                  <a:pt x="0" y="12138688"/>
                </a:lnTo>
                <a:lnTo>
                  <a:pt x="0" y="9180904"/>
                </a:lnTo>
                <a:lnTo>
                  <a:pt x="307198" y="9422314"/>
                </a:lnTo>
                <a:cubicBezTo>
                  <a:pt x="2199194" y="10837252"/>
                  <a:pt x="4547795" y="11675171"/>
                  <a:pt x="7092102" y="11675171"/>
                </a:cubicBezTo>
                <a:cubicBezTo>
                  <a:pt x="13355008" y="11675171"/>
                  <a:pt x="18432100" y="6598079"/>
                  <a:pt x="18432100" y="335171"/>
                </a:cubicBezTo>
                <a:close/>
              </a:path>
            </a:pathLst>
          </a:custGeom>
          <a:gradFill>
            <a:gsLst>
              <a:gs pos="0">
                <a:schemeClr val="accent1">
                  <a:lumMod val="5000"/>
                  <a:lumOff val="95000"/>
                  <a:alpha val="0"/>
                </a:schemeClr>
              </a:gs>
              <a:gs pos="100000">
                <a:schemeClr val="bg1">
                  <a:lumMod val="100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Open Sans" panose="020B0606030504020204" pitchFamily="34" charset="0"/>
              <a:cs typeface="Open Sans" panose="020B0606030504020204" pitchFamily="34" charset="0"/>
            </a:endParaRPr>
          </a:p>
        </p:txBody>
      </p:sp>
      <p:sp>
        <p:nvSpPr>
          <p:cNvPr id="51" name="椭圆 50"/>
          <p:cNvSpPr/>
          <p:nvPr/>
        </p:nvSpPr>
        <p:spPr>
          <a:xfrm>
            <a:off x="-2848099" y="1306010"/>
            <a:ext cx="20316055" cy="9557933"/>
          </a:xfrm>
          <a:custGeom>
            <a:avLst/>
            <a:gdLst>
              <a:gd name="connsiteX0" fmla="*/ 0 w 18863231"/>
              <a:gd name="connsiteY0" fmla="*/ 9431616 h 18863231"/>
              <a:gd name="connsiteX1" fmla="*/ 9431616 w 18863231"/>
              <a:gd name="connsiteY1" fmla="*/ 0 h 18863231"/>
              <a:gd name="connsiteX2" fmla="*/ 18863232 w 18863231"/>
              <a:gd name="connsiteY2" fmla="*/ 9431616 h 18863231"/>
              <a:gd name="connsiteX3" fmla="*/ 9431616 w 18863231"/>
              <a:gd name="connsiteY3" fmla="*/ 18863232 h 18863231"/>
              <a:gd name="connsiteX4" fmla="*/ 0 w 18863231"/>
              <a:gd name="connsiteY4" fmla="*/ 9431616 h 18863231"/>
              <a:gd name="connsiteX0-1" fmla="*/ 18863232 w 18954672"/>
              <a:gd name="connsiteY0-2" fmla="*/ 9431616 h 18863232"/>
              <a:gd name="connsiteX1-3" fmla="*/ 9431616 w 18954672"/>
              <a:gd name="connsiteY1-4" fmla="*/ 18863232 h 18863232"/>
              <a:gd name="connsiteX2-5" fmla="*/ 0 w 18954672"/>
              <a:gd name="connsiteY2-6" fmla="*/ 9431616 h 18863232"/>
              <a:gd name="connsiteX3-7" fmla="*/ 9431616 w 18954672"/>
              <a:gd name="connsiteY3-8" fmla="*/ 0 h 18863232"/>
              <a:gd name="connsiteX4-9" fmla="*/ 18954672 w 18954672"/>
              <a:gd name="connsiteY4-10" fmla="*/ 9523056 h 18863232"/>
              <a:gd name="connsiteX0-11" fmla="*/ 18863232 w 19509844"/>
              <a:gd name="connsiteY0-12" fmla="*/ 9431829 h 18863445"/>
              <a:gd name="connsiteX1-13" fmla="*/ 9431616 w 19509844"/>
              <a:gd name="connsiteY1-14" fmla="*/ 18863445 h 18863445"/>
              <a:gd name="connsiteX2-15" fmla="*/ 0 w 19509844"/>
              <a:gd name="connsiteY2-16" fmla="*/ 9431829 h 18863445"/>
              <a:gd name="connsiteX3-17" fmla="*/ 9431616 w 19509844"/>
              <a:gd name="connsiteY3-18" fmla="*/ 213 h 18863445"/>
              <a:gd name="connsiteX4-19" fmla="*/ 19509844 w 19509844"/>
              <a:gd name="connsiteY4-20" fmla="*/ 9229355 h 18863445"/>
              <a:gd name="connsiteX0-21" fmla="*/ 18863232 w 18863232"/>
              <a:gd name="connsiteY0-22" fmla="*/ 9431616 h 18863232"/>
              <a:gd name="connsiteX1-23" fmla="*/ 9431616 w 18863232"/>
              <a:gd name="connsiteY1-24" fmla="*/ 18863232 h 18863232"/>
              <a:gd name="connsiteX2-25" fmla="*/ 0 w 18863232"/>
              <a:gd name="connsiteY2-26" fmla="*/ 9431616 h 18863232"/>
              <a:gd name="connsiteX3-27" fmla="*/ 9431616 w 18863232"/>
              <a:gd name="connsiteY3-28" fmla="*/ 0 h 18863232"/>
              <a:gd name="connsiteX0-29" fmla="*/ 18863232 w 18863232"/>
              <a:gd name="connsiteY0-30" fmla="*/ 0 h 9431616"/>
              <a:gd name="connsiteX1-31" fmla="*/ 9431616 w 18863232"/>
              <a:gd name="connsiteY1-32" fmla="*/ 9431616 h 9431616"/>
              <a:gd name="connsiteX2-33" fmla="*/ 0 w 18863232"/>
              <a:gd name="connsiteY2-34" fmla="*/ 0 h 9431616"/>
            </a:gdLst>
            <a:ahLst/>
            <a:cxnLst>
              <a:cxn ang="0">
                <a:pos x="connsiteX0-1" y="connsiteY0-2"/>
              </a:cxn>
              <a:cxn ang="0">
                <a:pos x="connsiteX1-3" y="connsiteY1-4"/>
              </a:cxn>
              <a:cxn ang="0">
                <a:pos x="connsiteX2-5" y="connsiteY2-6"/>
              </a:cxn>
            </a:cxnLst>
            <a:rect l="l" t="t" r="r" b="b"/>
            <a:pathLst>
              <a:path w="18863232" h="9431616">
                <a:moveTo>
                  <a:pt x="18863232" y="0"/>
                </a:moveTo>
                <a:cubicBezTo>
                  <a:pt x="18863232" y="5208938"/>
                  <a:pt x="14640554" y="9431616"/>
                  <a:pt x="9431616" y="9431616"/>
                </a:cubicBezTo>
                <a:cubicBezTo>
                  <a:pt x="4222678" y="9431616"/>
                  <a:pt x="0" y="5208938"/>
                  <a:pt x="0" y="0"/>
                </a:cubicBezTo>
              </a:path>
            </a:pathLst>
          </a:custGeom>
          <a:noFill/>
          <a:ln w="381000">
            <a:gradFill>
              <a:gsLst>
                <a:gs pos="48600">
                  <a:srgbClr val="285F77"/>
                </a:gs>
                <a:gs pos="0">
                  <a:srgbClr val="153986"/>
                </a:gs>
                <a:gs pos="100000">
                  <a:srgbClr val="39923D"/>
                </a:gs>
              </a:gsLst>
              <a:lin ang="0" scaled="0"/>
            </a:gradFill>
            <a:head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en Sans" panose="020B0606030504020204" pitchFamily="34" charset="0"/>
              <a:cs typeface="Open Sans" panose="020B0606030504020204" pitchFamily="34" charset="0"/>
            </a:endParaRPr>
          </a:p>
        </p:txBody>
      </p:sp>
      <p:sp>
        <p:nvSpPr>
          <p:cNvPr id="12" name="文本框 11"/>
          <p:cNvSpPr txBox="1"/>
          <p:nvPr/>
        </p:nvSpPr>
        <p:spPr>
          <a:xfrm>
            <a:off x="1808591" y="8326224"/>
            <a:ext cx="3187522" cy="584775"/>
          </a:xfrm>
          <a:prstGeom prst="rect">
            <a:avLst/>
          </a:prstGeom>
          <a:noFill/>
        </p:spPr>
        <p:txBody>
          <a:bodyPr wrap="square" rtlCol="0">
            <a:spAutoFit/>
          </a:bodyPr>
          <a:lstStyle/>
          <a:p>
            <a:r>
              <a:rPr kumimoji="1" lang="en-US" altLang="zh-CN" sz="3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AI Algorithms</a:t>
            </a:r>
          </a:p>
        </p:txBody>
      </p:sp>
      <p:sp>
        <p:nvSpPr>
          <p:cNvPr id="13" name="文本框 12"/>
          <p:cNvSpPr txBox="1"/>
          <p:nvPr/>
        </p:nvSpPr>
        <p:spPr>
          <a:xfrm>
            <a:off x="5531094" y="9327802"/>
            <a:ext cx="3123390" cy="1077218"/>
          </a:xfrm>
          <a:prstGeom prst="rect">
            <a:avLst/>
          </a:prstGeom>
          <a:noFill/>
        </p:spPr>
        <p:txBody>
          <a:bodyPr wrap="square" rtlCol="0">
            <a:spAutoFit/>
          </a:bodyPr>
          <a:lstStyle/>
          <a:p>
            <a:pPr algn="ctr"/>
            <a:r>
              <a:rPr kumimoji="1" lang="en-US" altLang="zh-CN" sz="3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Sensor Technology</a:t>
            </a:r>
          </a:p>
        </p:txBody>
      </p:sp>
      <p:sp>
        <p:nvSpPr>
          <p:cNvPr id="14" name="文本框 13"/>
          <p:cNvSpPr txBox="1"/>
          <p:nvPr/>
        </p:nvSpPr>
        <p:spPr>
          <a:xfrm>
            <a:off x="9061911" y="8013031"/>
            <a:ext cx="4189406" cy="1077218"/>
          </a:xfrm>
          <a:prstGeom prst="rect">
            <a:avLst/>
          </a:prstGeom>
          <a:noFill/>
        </p:spPr>
        <p:txBody>
          <a:bodyPr wrap="square" rtlCol="0">
            <a:spAutoFit/>
          </a:bodyPr>
          <a:lstStyle/>
          <a:p>
            <a:pPr algn="ctr"/>
            <a:r>
              <a:rPr kumimoji="1" lang="en-US" altLang="zh-CN" sz="3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Communication Technology</a:t>
            </a:r>
          </a:p>
        </p:txBody>
      </p:sp>
      <p:sp>
        <p:nvSpPr>
          <p:cNvPr id="15" name="文本框 14"/>
          <p:cNvSpPr txBox="1"/>
          <p:nvPr/>
        </p:nvSpPr>
        <p:spPr>
          <a:xfrm>
            <a:off x="12623254" y="5415116"/>
            <a:ext cx="3235569" cy="1077218"/>
          </a:xfrm>
          <a:prstGeom prst="rect">
            <a:avLst/>
          </a:prstGeom>
          <a:noFill/>
        </p:spPr>
        <p:txBody>
          <a:bodyPr wrap="square" rtlCol="0">
            <a:spAutoFit/>
          </a:bodyPr>
          <a:lstStyle/>
          <a:p>
            <a:pPr algn="ctr"/>
            <a:r>
              <a:rPr kumimoji="1" lang="en-US" altLang="zh-CN" sz="3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Control Technology</a:t>
            </a:r>
          </a:p>
        </p:txBody>
      </p:sp>
      <p:sp>
        <p:nvSpPr>
          <p:cNvPr id="16" name="文本框 15"/>
          <p:cNvSpPr txBox="1"/>
          <p:nvPr/>
        </p:nvSpPr>
        <p:spPr>
          <a:xfrm>
            <a:off x="14025467" y="2613727"/>
            <a:ext cx="3235569" cy="1077218"/>
          </a:xfrm>
          <a:prstGeom prst="rect">
            <a:avLst/>
          </a:prstGeom>
          <a:noFill/>
        </p:spPr>
        <p:txBody>
          <a:bodyPr wrap="square" rtlCol="0">
            <a:spAutoFit/>
          </a:bodyPr>
          <a:lstStyle/>
          <a:p>
            <a:pPr algn="ctr"/>
            <a:r>
              <a:rPr kumimoji="1" lang="en-US" altLang="zh-CN" sz="32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Hardware Design</a:t>
            </a:r>
          </a:p>
        </p:txBody>
      </p:sp>
      <p:sp>
        <p:nvSpPr>
          <p:cNvPr id="68" name="标题 67"/>
          <p:cNvSpPr>
            <a:spLocks noGrp="1"/>
          </p:cNvSpPr>
          <p:nvPr>
            <p:ph type="title"/>
          </p:nvPr>
        </p:nvSpPr>
        <p:spPr>
          <a:xfrm>
            <a:off x="1676400" y="730250"/>
            <a:ext cx="21029613" cy="2651125"/>
          </a:xfrm>
          <a:prstGeom prst="rect">
            <a:avLst/>
          </a:prstGeom>
        </p:spPr>
        <p:txBody>
          <a:bodyPr>
            <a:normAutofit/>
          </a:bodyPr>
          <a:lstStyle/>
          <a:p>
            <a:r>
              <a:rPr kumimoji="1" lang="en-US" altLang="zh-CN" sz="6000" dirty="0">
                <a:solidFill>
                  <a:schemeClr val="bg1"/>
                </a:solidFill>
              </a:rPr>
              <a:t>Introducing HT·XTEND</a:t>
            </a:r>
            <a:endParaRPr lang="zh-CN" altLang="en-US" dirty="0">
              <a:solidFill>
                <a:schemeClr val="bg1"/>
              </a:solidFill>
            </a:endParaRPr>
          </a:p>
        </p:txBody>
      </p:sp>
      <p:sp>
        <p:nvSpPr>
          <p:cNvPr id="2" name="Foliennummernplatzhalter 1">
            <a:extLst>
              <a:ext uri="{FF2B5EF4-FFF2-40B4-BE49-F238E27FC236}">
                <a16:creationId xmlns:a16="http://schemas.microsoft.com/office/drawing/2014/main" id="{33CA40D4-C2E4-9EB2-35D4-F4AAC1E5BA5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62EE1-1060-1C4E-BF22-4AEF63B495AB}" type="slidenum">
              <a:rPr lang="en-US" smtClean="0"/>
              <a:pPr/>
              <a:t>4</a:t>
            </a:fld>
            <a:endParaRPr lang="en-US" dirty="0"/>
          </a:p>
        </p:txBody>
      </p:sp>
      <p:sp>
        <p:nvSpPr>
          <p:cNvPr id="3" name="文本框 12">
            <a:extLst>
              <a:ext uri="{FF2B5EF4-FFF2-40B4-BE49-F238E27FC236}">
                <a16:creationId xmlns:a16="http://schemas.microsoft.com/office/drawing/2014/main" id="{3C589A51-D560-064E-7441-3519BB1CAA15}"/>
              </a:ext>
            </a:extLst>
          </p:cNvPr>
          <p:cNvSpPr txBox="1"/>
          <p:nvPr/>
        </p:nvSpPr>
        <p:spPr>
          <a:xfrm>
            <a:off x="2598612" y="3690177"/>
            <a:ext cx="9689976" cy="2400657"/>
          </a:xfrm>
          <a:prstGeom prst="rect">
            <a:avLst/>
          </a:prstGeom>
          <a:noFill/>
        </p:spPr>
        <p:txBody>
          <a:bodyPr wrap="square" rtlCol="0">
            <a:spAutoFit/>
          </a:bodyPr>
          <a:lstStyle/>
          <a:p>
            <a:pPr algn="ctr"/>
            <a: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The new </a:t>
            </a:r>
            <a:r>
              <a:rPr kumimoji="1" lang="en-US" altLang="zh-CN" sz="5000" b="1" i="1" dirty="0">
                <a:solidFill>
                  <a:schemeClr val="bg2"/>
                </a:solidFill>
                <a:latin typeface="Open Sans" panose="020B0606030504020204" pitchFamily="34" charset="0"/>
                <a:ea typeface="Open Sans" panose="020B0606030504020204" pitchFamily="34" charset="0"/>
                <a:cs typeface="Open Sans" panose="020B0606030504020204" pitchFamily="34" charset="0"/>
              </a:rPr>
              <a:t>Standard</a:t>
            </a:r>
            <a:r>
              <a:rPr kumimoji="1" lang="en-US" altLang="zh-CN" sz="5000" b="1"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in </a:t>
            </a:r>
            <a:b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Injection Molding through </a:t>
            </a:r>
            <a:b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br>
            <a:r>
              <a:rPr kumimoji="1" lang="en-US" altLang="zh-CN" sz="5000" i="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Smart Machine Technology</a:t>
            </a:r>
          </a:p>
        </p:txBody>
      </p:sp>
      <p:pic>
        <p:nvPicPr>
          <p:cNvPr id="4" name="图片 12">
            <a:extLst>
              <a:ext uri="{FF2B5EF4-FFF2-40B4-BE49-F238E27FC236}">
                <a16:creationId xmlns:a16="http://schemas.microsoft.com/office/drawing/2014/main" id="{7462C8D8-7E6B-9695-65AD-D223A6464AB5}"/>
              </a:ext>
            </a:extLst>
          </p:cNvPr>
          <p:cNvPicPr>
            <a:picLocks noChangeAspect="1"/>
          </p:cNvPicPr>
          <p:nvPr/>
        </p:nvPicPr>
        <p:blipFill rotWithShape="1">
          <a:blip r:embed="rId4"/>
          <a:srcRect l="5042" t="27667" r="6217" b="26427"/>
          <a:stretch/>
        </p:blipFill>
        <p:spPr>
          <a:xfrm>
            <a:off x="10951005" y="7344296"/>
            <a:ext cx="19205536" cy="5588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8"/>
          <p:cNvSpPr txBox="1">
            <a:spLocks noChangeArrowheads="1"/>
          </p:cNvSpPr>
          <p:nvPr/>
        </p:nvSpPr>
        <p:spPr bwMode="auto">
          <a:xfrm>
            <a:off x="777665" y="3916281"/>
            <a:ext cx="10515911" cy="3773725"/>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self-diagnosis function uses ETHERCAT technology, which can quickly locate the fault point, timely feedback on equipment anomalies, reduce downtime, and escort daily production.</a:t>
            </a:r>
            <a:endParaRPr lang="zh-CN" altLang="en-US" sz="2800" dirty="0">
              <a:latin typeface="Open Sans" panose="020B0606030504020204" pitchFamily="34" charset="0"/>
              <a:cs typeface="+mn-ea"/>
              <a:sym typeface="+mn-lt"/>
            </a:endParaRPr>
          </a:p>
          <a:p>
            <a:pPr indent="0">
              <a:buNone/>
            </a:pPr>
            <a:r>
              <a:rPr lang="en-US" altLang="zh-CN" sz="2800" dirty="0">
                <a:latin typeface="Open Sans" panose="020B0606030504020204" pitchFamily="34" charset="0"/>
                <a:cs typeface="+mn-ea"/>
                <a:sym typeface="+mn-lt"/>
              </a:rPr>
              <a:t>Configuration :</a:t>
            </a:r>
          </a:p>
          <a:p>
            <a:pPr indent="0">
              <a:buNone/>
            </a:pPr>
            <a:r>
              <a:rPr lang="en-US" altLang="zh-CN" sz="2800" dirty="0">
                <a:latin typeface="Open Sans" panose="020B0606030504020204" pitchFamily="34" charset="0"/>
                <a:cs typeface="+mn-ea"/>
                <a:sym typeface="+mn-lt"/>
              </a:rPr>
              <a:t>Host +J6 card +6 drives +6 digital ruler</a:t>
            </a:r>
            <a:endParaRPr lang="zh-CN" altLang="en-US" sz="2800" dirty="0">
              <a:latin typeface="Open Sans" panose="020B0606030504020204" pitchFamily="34" charset="0"/>
              <a:cs typeface="+mn-ea"/>
              <a:sym typeface="+mn-lt"/>
            </a:endParaRPr>
          </a:p>
        </p:txBody>
      </p:sp>
      <p:sp>
        <p:nvSpPr>
          <p:cNvPr id="17" name="Text Box 4"/>
          <p:cNvSpPr txBox="1">
            <a:spLocks noChangeArrowheads="1"/>
          </p:cNvSpPr>
          <p:nvPr/>
        </p:nvSpPr>
        <p:spPr bwMode="auto">
          <a:xfrm>
            <a:off x="14838717" y="3561248"/>
            <a:ext cx="2175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800" dirty="0">
                <a:solidFill>
                  <a:srgbClr val="FFFFFF"/>
                </a:solidFill>
                <a:latin typeface="Open Sans" panose="020B0606030504020204" pitchFamily="34" charset="0"/>
                <a:sym typeface="+mn-lt"/>
              </a:rPr>
              <a:t>Normal</a:t>
            </a:r>
            <a:r>
              <a:rPr lang="en-US" altLang="zh-CN" dirty="0">
                <a:solidFill>
                  <a:srgbClr val="FFFFFF"/>
                </a:solidFill>
                <a:latin typeface="Open Sans" panose="020B0606030504020204" pitchFamily="34" charset="0"/>
                <a:sym typeface="+mn-lt"/>
              </a:rPr>
              <a:t> </a:t>
            </a:r>
            <a:endParaRPr lang="zh-CN" altLang="en-US" dirty="0">
              <a:solidFill>
                <a:srgbClr val="FFFFFF"/>
              </a:solidFill>
              <a:latin typeface="Open Sans" panose="020B0606030504020204" pitchFamily="34" charset="0"/>
              <a:sym typeface="+mn-lt"/>
            </a:endParaRPr>
          </a:p>
        </p:txBody>
      </p:sp>
      <p:sp>
        <p:nvSpPr>
          <p:cNvPr id="18" name="Text Box 4"/>
          <p:cNvSpPr txBox="1">
            <a:spLocks noChangeArrowheads="1"/>
          </p:cNvSpPr>
          <p:nvPr/>
        </p:nvSpPr>
        <p:spPr bwMode="auto">
          <a:xfrm>
            <a:off x="19054406" y="3369277"/>
            <a:ext cx="40966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dirty="0">
                <a:solidFill>
                  <a:srgbClr val="FFFFFF"/>
                </a:solidFill>
                <a:latin typeface="Open Sans" panose="020B0606030504020204" pitchFamily="34" charset="0"/>
                <a:sym typeface="+mn-lt"/>
              </a:rPr>
              <a:t>Position Indicates the status when the line is broken</a:t>
            </a:r>
            <a:endParaRPr lang="zh-CN" altLang="en-US" dirty="0">
              <a:solidFill>
                <a:srgbClr val="FFFFFF"/>
              </a:solidFill>
              <a:latin typeface="Open Sans" panose="020B0606030504020204" pitchFamily="34" charset="0"/>
              <a:sym typeface="+mn-lt"/>
            </a:endParaRPr>
          </a:p>
        </p:txBody>
      </p:sp>
      <p:pic>
        <p:nvPicPr>
          <p:cNvPr id="2" name="图片 1" descr="Screenshot"/>
          <p:cNvPicPr>
            <a:picLocks noChangeAspect="1"/>
          </p:cNvPicPr>
          <p:nvPr/>
        </p:nvPicPr>
        <p:blipFill>
          <a:blip r:embed="rId3"/>
          <a:stretch>
            <a:fillRect/>
          </a:stretch>
        </p:blipFill>
        <p:spPr>
          <a:xfrm>
            <a:off x="13520522" y="4215869"/>
            <a:ext cx="4549409" cy="7885189"/>
          </a:xfrm>
          <a:prstGeom prst="rect">
            <a:avLst/>
          </a:prstGeom>
          <a:ln>
            <a:solidFill>
              <a:schemeClr val="bg1">
                <a:lumMod val="75000"/>
              </a:schemeClr>
            </a:solidFill>
          </a:ln>
        </p:spPr>
      </p:pic>
      <p:pic>
        <p:nvPicPr>
          <p:cNvPr id="4" name="图片 3" descr="图形用户界面&#10;&#10;低可信度描述已自动生成"/>
          <p:cNvPicPr>
            <a:picLocks noChangeAspect="1"/>
          </p:cNvPicPr>
          <p:nvPr/>
        </p:nvPicPr>
        <p:blipFill rotWithShape="1">
          <a:blip r:embed="rId4"/>
          <a:srcRect t="11114"/>
          <a:stretch>
            <a:fillRect/>
          </a:stretch>
        </p:blipFill>
        <p:spPr>
          <a:xfrm>
            <a:off x="18718388" y="4215868"/>
            <a:ext cx="4432696" cy="7885190"/>
          </a:xfrm>
          <a:prstGeom prst="rect">
            <a:avLst/>
          </a:prstGeom>
          <a:ln>
            <a:solidFill>
              <a:schemeClr val="bg1">
                <a:lumMod val="85000"/>
              </a:schemeClr>
            </a:solidFill>
          </a:ln>
        </p:spPr>
      </p:pic>
      <p:sp>
        <p:nvSpPr>
          <p:cNvPr id="14" name="标题 2"/>
          <p:cNvSpPr>
            <a:spLocks noGrp="1"/>
          </p:cNvSpPr>
          <p:nvPr>
            <p:ph type="title"/>
          </p:nvPr>
        </p:nvSpPr>
        <p:spPr>
          <a:xfrm>
            <a:off x="1231329" y="1708752"/>
            <a:ext cx="21083588" cy="1660525"/>
          </a:xfrm>
          <a:prstGeom prst="rect">
            <a:avLst/>
          </a:prstGeom>
        </p:spPr>
        <p:txBody>
          <a:bodyPr>
            <a:normAutofit/>
          </a:bodyPr>
          <a:lstStyle/>
          <a:p>
            <a:r>
              <a:rPr lang="en-US" altLang="zh-CN" sz="6000" b="0" dirty="0">
                <a:ea typeface="+mn-ea"/>
                <a:cs typeface="+mn-ea"/>
                <a:sym typeface="+mn-lt"/>
              </a:rPr>
              <a:t>HT Diagnosis </a:t>
            </a:r>
            <a:endParaRPr kumimoji="1" lang="zh-CN" altLang="en-US" sz="6000" b="0" dirty="0">
              <a:ea typeface="+mn-ea"/>
              <a:cs typeface="+mn-ea"/>
              <a:sym typeface="+mn-lt"/>
            </a:endParaRPr>
          </a:p>
        </p:txBody>
      </p:sp>
      <p:sp>
        <p:nvSpPr>
          <p:cNvPr id="9" name="Foliennummernplatzhalter 8">
            <a:extLst>
              <a:ext uri="{FF2B5EF4-FFF2-40B4-BE49-F238E27FC236}">
                <a16:creationId xmlns:a16="http://schemas.microsoft.com/office/drawing/2014/main" id="{0C3E326D-48B4-F392-12CE-AF43D26842A7}"/>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49</a:t>
            </a:fld>
            <a:endParaRPr lang="de-DE"/>
          </a:p>
        </p:txBody>
      </p:sp>
    </p:spTree>
    <p:extLst>
      <p:ext uri="{BB962C8B-B14F-4D97-AF65-F5344CB8AC3E}">
        <p14:creationId xmlns:p14="http://schemas.microsoft.com/office/powerpoint/2010/main" val="29708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形 6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75748" y="5782095"/>
            <a:ext cx="3429000" cy="6410325"/>
          </a:xfrm>
          <a:prstGeom prst="rect">
            <a:avLst/>
          </a:prstGeom>
        </p:spPr>
      </p:pic>
      <p:pic>
        <p:nvPicPr>
          <p:cNvPr id="13" name="图片 12" descr="维保画面"/>
          <p:cNvPicPr>
            <a:picLocks noChangeAspect="1"/>
          </p:cNvPicPr>
          <p:nvPr/>
        </p:nvPicPr>
        <p:blipFill>
          <a:blip r:embed="rId5"/>
          <a:stretch>
            <a:fillRect/>
          </a:stretch>
        </p:blipFill>
        <p:spPr>
          <a:xfrm>
            <a:off x="6671794" y="2965208"/>
            <a:ext cx="5846879" cy="4401972"/>
          </a:xfrm>
          <a:prstGeom prst="rect">
            <a:avLst/>
          </a:prstGeom>
        </p:spPr>
      </p:pic>
      <p:pic>
        <p:nvPicPr>
          <p:cNvPr id="14" name="图片 13" descr="维保二维码"/>
          <p:cNvPicPr>
            <a:picLocks noChangeAspect="1"/>
          </p:cNvPicPr>
          <p:nvPr/>
        </p:nvPicPr>
        <p:blipFill>
          <a:blip r:embed="rId6"/>
          <a:stretch>
            <a:fillRect/>
          </a:stretch>
        </p:blipFill>
        <p:spPr>
          <a:xfrm>
            <a:off x="12850942" y="2965208"/>
            <a:ext cx="5886210" cy="4401972"/>
          </a:xfrm>
          <a:prstGeom prst="rect">
            <a:avLst/>
          </a:prstGeom>
        </p:spPr>
      </p:pic>
      <p:pic>
        <p:nvPicPr>
          <p:cNvPr id="19" name="图片 18" descr="历史警报画面"/>
          <p:cNvPicPr>
            <a:picLocks noChangeAspect="1"/>
          </p:cNvPicPr>
          <p:nvPr/>
        </p:nvPicPr>
        <p:blipFill>
          <a:blip r:embed="rId7"/>
          <a:stretch>
            <a:fillRect/>
          </a:stretch>
        </p:blipFill>
        <p:spPr>
          <a:xfrm>
            <a:off x="6668734" y="8125191"/>
            <a:ext cx="5846879" cy="4400407"/>
          </a:xfrm>
          <a:prstGeom prst="rect">
            <a:avLst/>
          </a:prstGeom>
        </p:spPr>
      </p:pic>
      <p:pic>
        <p:nvPicPr>
          <p:cNvPr id="20" name="图片 19" descr="警报二维码"/>
          <p:cNvPicPr>
            <a:picLocks noChangeAspect="1"/>
          </p:cNvPicPr>
          <p:nvPr/>
        </p:nvPicPr>
        <p:blipFill>
          <a:blip r:embed="rId8"/>
          <a:stretch>
            <a:fillRect/>
          </a:stretch>
        </p:blipFill>
        <p:spPr>
          <a:xfrm>
            <a:off x="12850943" y="8125191"/>
            <a:ext cx="5891072" cy="4422147"/>
          </a:xfrm>
          <a:prstGeom prst="rect">
            <a:avLst/>
          </a:prstGeom>
        </p:spPr>
      </p:pic>
      <p:sp>
        <p:nvSpPr>
          <p:cNvPr id="8" name="椭圆 7"/>
          <p:cNvSpPr/>
          <p:nvPr/>
        </p:nvSpPr>
        <p:spPr>
          <a:xfrm>
            <a:off x="11633401" y="3309865"/>
            <a:ext cx="1057369" cy="1057369"/>
          </a:xfrm>
          <a:prstGeom prst="ellipse">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27" name="椭圆 26"/>
          <p:cNvSpPr/>
          <p:nvPr/>
        </p:nvSpPr>
        <p:spPr>
          <a:xfrm>
            <a:off x="15794047" y="3489771"/>
            <a:ext cx="2247001" cy="2247001"/>
          </a:xfrm>
          <a:prstGeom prst="ellipse">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29" name="椭圆 28"/>
          <p:cNvSpPr/>
          <p:nvPr/>
        </p:nvSpPr>
        <p:spPr>
          <a:xfrm>
            <a:off x="15794047" y="8535644"/>
            <a:ext cx="2247001" cy="2247001"/>
          </a:xfrm>
          <a:prstGeom prst="ellipse">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30" name="椭圆 29"/>
          <p:cNvSpPr/>
          <p:nvPr/>
        </p:nvSpPr>
        <p:spPr>
          <a:xfrm>
            <a:off x="11785801" y="9202507"/>
            <a:ext cx="1057369" cy="1057369"/>
          </a:xfrm>
          <a:prstGeom prst="ellipse">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cxnSp>
        <p:nvCxnSpPr>
          <p:cNvPr id="37" name="直接箭头连接符 36"/>
          <p:cNvCxnSpPr/>
          <p:nvPr/>
        </p:nvCxnSpPr>
        <p:spPr>
          <a:xfrm>
            <a:off x="12614570" y="4071673"/>
            <a:ext cx="3311230" cy="0"/>
          </a:xfrm>
          <a:prstGeom prst="straightConnector1">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12843170" y="9843823"/>
            <a:ext cx="2950877" cy="0"/>
          </a:xfrm>
          <a:prstGeom prst="straightConnector1">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连接符: 肘形 40"/>
          <p:cNvCxnSpPr/>
          <p:nvPr/>
        </p:nvCxnSpPr>
        <p:spPr>
          <a:xfrm>
            <a:off x="18041048" y="4129824"/>
            <a:ext cx="3820203" cy="1036370"/>
          </a:xfrm>
          <a:prstGeom prst="bentConnector3">
            <a:avLst>
              <a:gd name="adj1" fmla="val 99867"/>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4" name="图片 53" descr="维保二维码"/>
          <p:cNvPicPr>
            <a:picLocks noChangeAspect="1"/>
          </p:cNvPicPr>
          <p:nvPr/>
        </p:nvPicPr>
        <p:blipFill rotWithShape="1">
          <a:blip r:embed="rId6"/>
          <a:srcRect l="62011" t="23873" r="23292" b="56840"/>
          <a:stretch>
            <a:fillRect/>
          </a:stretch>
        </p:blipFill>
        <p:spPr>
          <a:xfrm>
            <a:off x="21064679" y="6904661"/>
            <a:ext cx="1766106" cy="1733244"/>
          </a:xfrm>
          <a:prstGeom prst="rect">
            <a:avLst/>
          </a:prstGeom>
        </p:spPr>
      </p:pic>
      <p:sp>
        <p:nvSpPr>
          <p:cNvPr id="55" name="文本框 54"/>
          <p:cNvSpPr txBox="1"/>
          <p:nvPr/>
        </p:nvSpPr>
        <p:spPr>
          <a:xfrm>
            <a:off x="20508701" y="9239864"/>
            <a:ext cx="2705100" cy="461665"/>
          </a:xfrm>
          <a:prstGeom prst="rect">
            <a:avLst/>
          </a:prstGeom>
          <a:noFill/>
        </p:spPr>
        <p:txBody>
          <a:bodyPr wrap="square" rtlCol="0">
            <a:spAutoFit/>
          </a:bodyPr>
          <a:lstStyle/>
          <a:p>
            <a:pPr algn="ctr"/>
            <a:r>
              <a:rPr lang="zh-CN" altLang="en-US" sz="2400" b="1" dirty="0">
                <a:solidFill>
                  <a:schemeClr val="bg1"/>
                </a:solidFill>
                <a:latin typeface="Open Sans" panose="020B0606030504020204" pitchFamily="34" charset="0"/>
                <a:cs typeface="+mn-ea"/>
                <a:sym typeface="+mn-lt"/>
              </a:rPr>
              <a:t>诊断及指南</a:t>
            </a:r>
          </a:p>
        </p:txBody>
      </p:sp>
      <p:cxnSp>
        <p:nvCxnSpPr>
          <p:cNvPr id="58" name="直接箭头连接符 57"/>
          <p:cNvCxnSpPr/>
          <p:nvPr/>
        </p:nvCxnSpPr>
        <p:spPr>
          <a:xfrm>
            <a:off x="18041048" y="9862873"/>
            <a:ext cx="1910101" cy="0"/>
          </a:xfrm>
          <a:prstGeom prst="straightConnector1">
            <a:avLst/>
          </a:prstGeom>
          <a:ln w="50800" cap="rnd">
            <a:solidFill>
              <a:srgbClr val="39923D"/>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TextBox 28"/>
          <p:cNvSpPr txBox="1">
            <a:spLocks noChangeArrowheads="1"/>
          </p:cNvSpPr>
          <p:nvPr/>
        </p:nvSpPr>
        <p:spPr bwMode="auto">
          <a:xfrm>
            <a:off x="831638" y="3489771"/>
            <a:ext cx="5173345" cy="3290570"/>
          </a:xfrm>
          <a:prstGeom prst="rect">
            <a:avLst/>
          </a:prstGeom>
        </p:spPr>
        <p:txBody>
          <a:bodyPr wrap="square">
            <a:spAutoFit/>
          </a:bodyPr>
          <a:lstStyle>
            <a:defPPr>
              <a:defRPr lang="en-GB"/>
            </a:defPPr>
            <a:lvl1pPr marL="0" indent="-579755">
              <a:lnSpc>
                <a:spcPct val="120000"/>
              </a:lnSpc>
              <a:spcAft>
                <a:spcPts val="2400"/>
              </a:spcAft>
              <a:buClr>
                <a:srgbClr val="C00000"/>
              </a:buClr>
              <a:buSzPct val="120000"/>
              <a:buFont typeface="Courier New" panose="02070309020205020404" pitchFamily="49" charset="0"/>
              <a:buChar char="o"/>
              <a:defRPr sz="36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defTabSz="1828800">
              <a:defRPr sz="3600"/>
            </a:lvl6pPr>
            <a:lvl7pPr defTabSz="1828800">
              <a:defRPr sz="3600"/>
            </a:lvl7pPr>
            <a:lvl8pPr defTabSz="1828800">
              <a:defRPr sz="3600"/>
            </a:lvl8pPr>
            <a:lvl9pPr defTabSz="1828800">
              <a:defRPr sz="3600"/>
            </a:lvl9pPr>
          </a:lstStyle>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The online help function provides troubleshooting measures </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Maintenance tips </a:t>
            </a:r>
          </a:p>
          <a:p>
            <a:pPr marL="457200" indent="-457200">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QR code alarm help </a:t>
            </a:r>
            <a:endParaRPr lang="zh-CN" altLang="en-US" sz="2800" dirty="0">
              <a:latin typeface="Open Sans" panose="020B0606030504020204" pitchFamily="34" charset="0"/>
              <a:cs typeface="+mn-ea"/>
              <a:sym typeface="+mn-lt"/>
            </a:endParaRPr>
          </a:p>
        </p:txBody>
      </p:sp>
      <p:sp>
        <p:nvSpPr>
          <p:cNvPr id="7" name="Foliennummernplatzhalter 6">
            <a:extLst>
              <a:ext uri="{FF2B5EF4-FFF2-40B4-BE49-F238E27FC236}">
                <a16:creationId xmlns:a16="http://schemas.microsoft.com/office/drawing/2014/main" id="{4D907809-1556-69C3-7CDA-05E090E47F6F}"/>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50</a:t>
            </a:fld>
            <a:endParaRPr lang="de-DE"/>
          </a:p>
        </p:txBody>
      </p:sp>
      <p:sp>
        <p:nvSpPr>
          <p:cNvPr id="25" name="标题 2"/>
          <p:cNvSpPr>
            <a:spLocks noGrp="1"/>
          </p:cNvSpPr>
          <p:nvPr>
            <p:ph type="title"/>
          </p:nvPr>
        </p:nvSpPr>
        <p:spPr>
          <a:xfrm>
            <a:off x="1118594" y="517988"/>
            <a:ext cx="21029613" cy="2651125"/>
          </a:xfrm>
          <a:prstGeom prst="rect">
            <a:avLst/>
          </a:prstGeom>
        </p:spPr>
        <p:txBody>
          <a:bodyPr>
            <a:normAutofit/>
          </a:bodyPr>
          <a:lstStyle/>
          <a:p>
            <a:r>
              <a:rPr lang="en-US" altLang="zh-CN" sz="6000" b="0" dirty="0">
                <a:ea typeface="+mn-ea"/>
                <a:cs typeface="+mn-ea"/>
                <a:sym typeface="+mn-lt"/>
              </a:rPr>
              <a:t>HT Diagnosis </a:t>
            </a:r>
            <a:endParaRPr kumimoji="1" lang="zh-CN" altLang="en-US" sz="6000" b="0" dirty="0">
              <a:ea typeface="+mn-ea"/>
              <a:cs typeface="+mn-ea"/>
              <a:sym typeface="+mn-lt"/>
            </a:endParaRPr>
          </a:p>
        </p:txBody>
      </p:sp>
      <p:sp>
        <p:nvSpPr>
          <p:cNvPr id="21" name="矩形 20"/>
          <p:cNvSpPr/>
          <p:nvPr/>
        </p:nvSpPr>
        <p:spPr>
          <a:xfrm>
            <a:off x="16546830" y="9239938"/>
            <a:ext cx="836930" cy="791845"/>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3" name="矩形 2"/>
          <p:cNvSpPr/>
          <p:nvPr/>
        </p:nvSpPr>
        <p:spPr>
          <a:xfrm>
            <a:off x="16499205" y="4056433"/>
            <a:ext cx="836930" cy="791845"/>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
        <p:nvSpPr>
          <p:cNvPr id="4" name="矩形 3"/>
          <p:cNvSpPr/>
          <p:nvPr/>
        </p:nvSpPr>
        <p:spPr>
          <a:xfrm>
            <a:off x="21064855" y="6904408"/>
            <a:ext cx="1732280" cy="1733550"/>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Tree>
    <p:extLst>
      <p:ext uri="{BB962C8B-B14F-4D97-AF65-F5344CB8AC3E}">
        <p14:creationId xmlns:p14="http://schemas.microsoft.com/office/powerpoint/2010/main" val="854774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p:cNvSpPr txBox="1"/>
          <p:nvPr/>
        </p:nvSpPr>
        <p:spPr>
          <a:xfrm>
            <a:off x="1345565" y="8351520"/>
            <a:ext cx="9692005" cy="384365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buClr>
                <a:srgbClr val="30903A"/>
              </a:buClr>
              <a:buNone/>
            </a:pPr>
            <a:r>
              <a:rPr lang="en-US" altLang="zh-CN" dirty="0">
                <a:solidFill>
                  <a:schemeClr val="tx1">
                    <a:lumMod val="90000"/>
                    <a:lumOff val="10000"/>
                  </a:schemeClr>
                </a:solidFill>
                <a:latin typeface="Open Sans" panose="020B0606030504020204" pitchFamily="34" charset="0"/>
                <a:cs typeface="+mn-ea"/>
                <a:sym typeface="+mn-lt"/>
              </a:rPr>
              <a:t>Through the powerful information technology capability and the connection of global factories, the operation status of each injection molding machine in all factories in the world can be mastered in the central war situation control room.</a:t>
            </a:r>
            <a:endParaRPr lang="zh-CN" altLang="en-US" dirty="0">
              <a:solidFill>
                <a:schemeClr val="tx1">
                  <a:lumMod val="90000"/>
                  <a:lumOff val="10000"/>
                </a:schemeClr>
              </a:solidFill>
              <a:latin typeface="Open Sans" panose="020B0606030504020204" pitchFamily="34" charset="0"/>
              <a:cs typeface="+mn-ea"/>
              <a:sym typeface="+mn-lt"/>
            </a:endParaRPr>
          </a:p>
        </p:txBody>
      </p:sp>
      <p:pic>
        <p:nvPicPr>
          <p:cNvPr id="2" name="图片 1"/>
          <p:cNvPicPr>
            <a:picLocks noChangeAspect="1"/>
          </p:cNvPicPr>
          <p:nvPr>
            <p:custDataLst>
              <p:tags r:id="rId1"/>
            </p:custDataLst>
          </p:nvPr>
        </p:nvPicPr>
        <p:blipFill>
          <a:blip r:embed="rId3"/>
          <a:stretch>
            <a:fillRect/>
          </a:stretch>
        </p:blipFill>
        <p:spPr>
          <a:xfrm>
            <a:off x="929683" y="2566748"/>
            <a:ext cx="22681327" cy="4776161"/>
          </a:xfrm>
          <a:prstGeom prst="rect">
            <a:avLst/>
          </a:prstGeom>
        </p:spPr>
      </p:pic>
      <p:sp>
        <p:nvSpPr>
          <p:cNvPr id="11" name="标题 2"/>
          <p:cNvSpPr>
            <a:spLocks noGrp="1"/>
          </p:cNvSpPr>
          <p:nvPr>
            <p:ph type="title"/>
          </p:nvPr>
        </p:nvSpPr>
        <p:spPr>
          <a:xfrm>
            <a:off x="1676400" y="730250"/>
            <a:ext cx="21029613" cy="2651125"/>
          </a:xfrm>
          <a:prstGeom prst="rect">
            <a:avLst/>
          </a:prstGeom>
        </p:spPr>
        <p:txBody>
          <a:bodyPr>
            <a:normAutofit/>
          </a:bodyPr>
          <a:lstStyle/>
          <a:p>
            <a:r>
              <a:rPr lang="en-US" altLang="zh-CN" sz="6000" b="0" dirty="0">
                <a:ea typeface="+mn-ea"/>
                <a:cs typeface="+mn-ea"/>
                <a:sym typeface="+mn-lt"/>
              </a:rPr>
              <a:t>Flexible Integration</a:t>
            </a:r>
            <a:endParaRPr kumimoji="1" lang="zh-CN" altLang="en-US" sz="4400" b="0" dirty="0">
              <a:ea typeface="+mn-ea"/>
              <a:cs typeface="+mn-ea"/>
              <a:sym typeface="+mn-lt"/>
            </a:endParaRPr>
          </a:p>
        </p:txBody>
      </p:sp>
      <p:sp>
        <p:nvSpPr>
          <p:cNvPr id="3" name="Foliennummernplatzhalter 2">
            <a:extLst>
              <a:ext uri="{FF2B5EF4-FFF2-40B4-BE49-F238E27FC236}">
                <a16:creationId xmlns:a16="http://schemas.microsoft.com/office/drawing/2014/main" id="{624602FE-9B54-60C0-69DD-15C998CBA4B9}"/>
              </a:ext>
            </a:extLst>
          </p:cNvPr>
          <p:cNvSpPr>
            <a:spLocks noGrp="1"/>
          </p:cNvSpPr>
          <p:nvPr>
            <p:ph type="sldNum" sz="quarter" idx="4"/>
          </p:nvPr>
        </p:nvSpPr>
        <p:spPr>
          <a:xfrm>
            <a:off x="17219613" y="12712700"/>
            <a:ext cx="5486400" cy="730250"/>
          </a:xfrm>
        </p:spPr>
        <p:txBody>
          <a:bodyPr/>
          <a:lstStyle/>
          <a:p>
            <a:r>
              <a:rPr lang="de-DE"/>
              <a:t>Page  </a:t>
            </a:r>
            <a:fld id="{40ABFDA0-30CA-D749-AA37-09DF4F42551B}" type="slidenum">
              <a:rPr lang="de-DE" smtClean="0"/>
              <a:t>51</a:t>
            </a:fld>
            <a:endParaRPr lang="de-DE" dirty="0"/>
          </a:p>
        </p:txBody>
      </p:sp>
      <p:sp>
        <p:nvSpPr>
          <p:cNvPr id="6" name="椭圆 5"/>
          <p:cNvSpPr/>
          <p:nvPr/>
        </p:nvSpPr>
        <p:spPr>
          <a:xfrm>
            <a:off x="12577179" y="5505051"/>
            <a:ext cx="9649072" cy="9649072"/>
          </a:xfrm>
          <a:prstGeom prst="ellipse">
            <a:avLst/>
          </a:prstGeom>
          <a:blipFill>
            <a:blip r:embed="rId4"/>
            <a:stretch>
              <a:fillRect/>
            </a:stretch>
          </a:blipFill>
          <a:ln w="177800">
            <a:gradFill>
              <a:gsLst>
                <a:gs pos="0">
                  <a:srgbClr val="153986"/>
                </a:gs>
                <a:gs pos="100000">
                  <a:srgbClr val="39923D"/>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电脑萤幕的截图&#10;&#10;描述已自动生成"/>
          <p:cNvPicPr>
            <a:picLocks noChangeAspect="1"/>
          </p:cNvPicPr>
          <p:nvPr/>
        </p:nvPicPr>
        <p:blipFill rotWithShape="1">
          <a:blip r:embed="rId3"/>
          <a:srcRect b="42017"/>
          <a:stretch>
            <a:fillRect/>
          </a:stretch>
        </p:blipFill>
        <p:spPr>
          <a:xfrm>
            <a:off x="7592060" y="6694170"/>
            <a:ext cx="7513320" cy="6061710"/>
          </a:xfrm>
          <a:prstGeom prst="rect">
            <a:avLst/>
          </a:prstGeom>
        </p:spPr>
      </p:pic>
      <p:sp>
        <p:nvSpPr>
          <p:cNvPr id="9" name="椭圆 8"/>
          <p:cNvSpPr/>
          <p:nvPr/>
        </p:nvSpPr>
        <p:spPr>
          <a:xfrm>
            <a:off x="9554845" y="9298305"/>
            <a:ext cx="826135" cy="853440"/>
          </a:xfrm>
          <a:prstGeom prst="ellipse">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cxnSp>
        <p:nvCxnSpPr>
          <p:cNvPr id="11" name="直线箭头连接符 10"/>
          <p:cNvCxnSpPr>
            <a:stCxn id="9" idx="2"/>
            <a:endCxn id="17" idx="3"/>
          </p:cNvCxnSpPr>
          <p:nvPr/>
        </p:nvCxnSpPr>
        <p:spPr>
          <a:xfrm flipH="1" flipV="1">
            <a:off x="7562723" y="9635964"/>
            <a:ext cx="1992122" cy="89061"/>
          </a:xfrm>
          <a:prstGeom prst="straightConnector1">
            <a:avLst/>
          </a:prstGeom>
          <a:ln>
            <a:solidFill>
              <a:srgbClr val="39923D"/>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77716" y="2945263"/>
            <a:ext cx="12713429" cy="5908040"/>
          </a:xfrm>
          <a:prstGeom prst="rect">
            <a:avLst/>
          </a:prstGeom>
          <a:noFill/>
        </p:spPr>
        <p:txBody>
          <a:bodyPr wrap="square" rtlCol="0">
            <a:spAutoFit/>
          </a:bodyPr>
          <a:lstStyle/>
          <a:p>
            <a:pPr marL="457200" indent="-457200" fontAlgn="auto">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To realize the injection molding machine control system as the center, centralized control of each production unit, so that the injection molding machine really become the center of the entire molding system and the base station of the network system.</a:t>
            </a:r>
          </a:p>
          <a:p>
            <a:pPr marL="457200" indent="-457200" fontAlgn="auto">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Mold information is associated with peripheral equipment to achieve highly automated production</a:t>
            </a:r>
          </a:p>
          <a:p>
            <a:pPr marL="457200" indent="-457200" fontAlgn="auto">
              <a:lnSpc>
                <a:spcPct val="150000"/>
              </a:lnSpc>
              <a:buClr>
                <a:srgbClr val="30903A"/>
              </a:buClr>
              <a:buFont typeface="Wingdings" panose="05000000000000000000" pitchFamily="2" charset="2"/>
              <a:buChar char="l"/>
            </a:pPr>
            <a:r>
              <a:rPr lang="en-US" altLang="zh-CN" sz="2800" dirty="0">
                <a:latin typeface="Open Sans" panose="020B0606030504020204" pitchFamily="34" charset="0"/>
                <a:cs typeface="+mn-ea"/>
                <a:sym typeface="+mn-lt"/>
              </a:rPr>
              <a:t>Make production data more </a:t>
            </a:r>
          </a:p>
          <a:p>
            <a:pPr indent="0" fontAlgn="auto">
              <a:lnSpc>
                <a:spcPct val="150000"/>
              </a:lnSpc>
              <a:buClr>
                <a:srgbClr val="30903A"/>
              </a:buClr>
              <a:buFont typeface="Wingdings" panose="05000000000000000000" pitchFamily="2" charset="2"/>
              <a:buNone/>
            </a:pPr>
            <a:r>
              <a:rPr lang="en-US" altLang="zh-CN" sz="2800" dirty="0">
                <a:latin typeface="Open Sans" panose="020B0606030504020204" pitchFamily="34" charset="0"/>
                <a:cs typeface="+mn-ea"/>
                <a:sym typeface="+mn-lt"/>
              </a:rPr>
              <a:t>	transparent and production </a:t>
            </a:r>
          </a:p>
          <a:p>
            <a:pPr indent="0" fontAlgn="auto">
              <a:lnSpc>
                <a:spcPct val="150000"/>
              </a:lnSpc>
              <a:buClr>
                <a:srgbClr val="30903A"/>
              </a:buClr>
              <a:buFont typeface="Wingdings" panose="05000000000000000000" pitchFamily="2" charset="2"/>
              <a:buNone/>
            </a:pPr>
            <a:r>
              <a:rPr lang="en-US" altLang="zh-CN" sz="2800" dirty="0">
                <a:latin typeface="Open Sans" panose="020B0606030504020204" pitchFamily="34" charset="0"/>
                <a:cs typeface="+mn-ea"/>
                <a:sym typeface="+mn-lt"/>
              </a:rPr>
              <a:t>	management more efficient</a:t>
            </a:r>
            <a:endParaRPr lang="zh-CN" altLang="en-US" sz="2800" dirty="0">
              <a:latin typeface="Open Sans" panose="020B0606030504020204" pitchFamily="34" charset="0"/>
              <a:cs typeface="+mn-ea"/>
              <a:sym typeface="+mn-lt"/>
            </a:endParaRPr>
          </a:p>
        </p:txBody>
      </p:sp>
      <p:sp>
        <p:nvSpPr>
          <p:cNvPr id="17" name="矩形: 圆角 36"/>
          <p:cNvSpPr/>
          <p:nvPr/>
        </p:nvSpPr>
        <p:spPr>
          <a:xfrm>
            <a:off x="564833" y="9041964"/>
            <a:ext cx="6997890" cy="1188000"/>
          </a:xfrm>
          <a:prstGeom prst="roundRect">
            <a:avLst>
              <a:gd name="adj" fmla="val 50000"/>
            </a:avLst>
          </a:prstGeom>
          <a:no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lumMod val="90000"/>
                    <a:lumOff val="10000"/>
                  </a:schemeClr>
                </a:solidFill>
                <a:latin typeface="Open Sans" panose="020B0606030504020204" pitchFamily="34" charset="0"/>
                <a:cs typeface="+mn-ea"/>
                <a:sym typeface="+mn-lt"/>
              </a:rPr>
              <a:t>Smart auxiliary shortcut button</a:t>
            </a:r>
            <a:r>
              <a:rPr lang="zh-CN" altLang="en-US" sz="1600" dirty="0">
                <a:latin typeface="Open Sans" panose="020B0606030504020204" pitchFamily="34" charset="0"/>
                <a:cs typeface="+mn-ea"/>
                <a:sym typeface="+mn-lt"/>
              </a:rPr>
              <a:t>机</a:t>
            </a:r>
          </a:p>
        </p:txBody>
      </p:sp>
      <p:pic>
        <p:nvPicPr>
          <p:cNvPr id="18" name="图片 17" descr="图示&#10;&#10;描述已自动生成"/>
          <p:cNvPicPr>
            <a:picLocks noChangeAspect="1"/>
          </p:cNvPicPr>
          <p:nvPr/>
        </p:nvPicPr>
        <p:blipFill>
          <a:blip r:embed="rId4"/>
          <a:srcRect b="33437"/>
          <a:stretch>
            <a:fillRect/>
          </a:stretch>
        </p:blipFill>
        <p:spPr>
          <a:xfrm>
            <a:off x="15568295" y="3082290"/>
            <a:ext cx="8215630" cy="9673590"/>
          </a:xfrm>
          <a:prstGeom prst="rect">
            <a:avLst/>
          </a:prstGeom>
          <a:effectLst>
            <a:outerShdw blurRad="50800" dist="38100" dir="2700000" algn="tl" rotWithShape="0">
              <a:prstClr val="black">
                <a:alpha val="40000"/>
              </a:prstClr>
            </a:outerShdw>
          </a:effectLst>
        </p:spPr>
      </p:pic>
      <p:sp>
        <p:nvSpPr>
          <p:cNvPr id="3" name="Foliennummernplatzhalter 2">
            <a:extLst>
              <a:ext uri="{FF2B5EF4-FFF2-40B4-BE49-F238E27FC236}">
                <a16:creationId xmlns:a16="http://schemas.microsoft.com/office/drawing/2014/main" id="{A01A4D0D-199A-2F8B-00D4-3A274E104BB6}"/>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52</a:t>
            </a:fld>
            <a:endParaRPr lang="de-DE"/>
          </a:p>
        </p:txBody>
      </p:sp>
      <p:sp>
        <p:nvSpPr>
          <p:cNvPr id="13" name="标题 2"/>
          <p:cNvSpPr>
            <a:spLocks noGrp="1"/>
          </p:cNvSpPr>
          <p:nvPr>
            <p:ph type="title"/>
          </p:nvPr>
        </p:nvSpPr>
        <p:spPr>
          <a:xfrm>
            <a:off x="777716" y="431165"/>
            <a:ext cx="13491145" cy="2651125"/>
          </a:xfrm>
          <a:prstGeom prst="rect">
            <a:avLst/>
          </a:prstGeom>
        </p:spPr>
        <p:txBody>
          <a:bodyPr>
            <a:noAutofit/>
          </a:bodyPr>
          <a:lstStyle/>
          <a:p>
            <a:r>
              <a:rPr lang="en-US" altLang="zh-CN" sz="6000" b="0" dirty="0">
                <a:ea typeface="+mn-ea"/>
                <a:cs typeface="+mn-ea"/>
                <a:sym typeface="+mn-lt"/>
              </a:rPr>
              <a:t>Efficient and flexible integration and control of peripheral auxiliaries </a:t>
            </a:r>
            <a:endParaRPr kumimoji="1" lang="zh-CN" altLang="en-US" sz="6000" b="0" dirty="0">
              <a:ea typeface="+mn-ea"/>
              <a:cs typeface="+mn-ea"/>
              <a:sym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8" descr="Ein Bild, das Satellit enthält.&#10;&#10;Automatisch generierte Beschreibung"/>
          <p:cNvPicPr>
            <a:picLocks noChangeAspect="1"/>
          </p:cNvPicPr>
          <p:nvPr/>
        </p:nvPicPr>
        <p:blipFill rotWithShape="1">
          <a:blip r:embed="rId13"/>
          <a:srcRect b="20324"/>
          <a:stretch>
            <a:fillRect/>
          </a:stretch>
        </p:blipFill>
        <p:spPr>
          <a:xfrm>
            <a:off x="-333582" y="2662389"/>
            <a:ext cx="24108478" cy="11826611"/>
          </a:xfrm>
          <a:prstGeom prst="rect">
            <a:avLst/>
          </a:prstGeom>
        </p:spPr>
      </p:pic>
      <p:pic>
        <p:nvPicPr>
          <p:cNvPr id="10" name="图片 9"/>
          <p:cNvPicPr>
            <a:picLocks noChangeAspect="1"/>
          </p:cNvPicPr>
          <p:nvPr>
            <p:custDataLst>
              <p:tags r:id="rId1"/>
            </p:custDataLst>
          </p:nvPr>
        </p:nvPicPr>
        <p:blipFill>
          <a:blip r:embed="rId14" cstate="print"/>
          <a:stretch>
            <a:fillRect/>
          </a:stretch>
        </p:blipFill>
        <p:spPr>
          <a:xfrm>
            <a:off x="2592687" y="2747026"/>
            <a:ext cx="2364483" cy="1564919"/>
          </a:xfrm>
          <a:prstGeom prst="rect">
            <a:avLst/>
          </a:prstGeom>
        </p:spPr>
      </p:pic>
      <p:pic>
        <p:nvPicPr>
          <p:cNvPr id="11" name="图片 10"/>
          <p:cNvPicPr>
            <a:picLocks noChangeAspect="1"/>
          </p:cNvPicPr>
          <p:nvPr>
            <p:custDataLst>
              <p:tags r:id="rId2"/>
            </p:custDataLst>
          </p:nvPr>
        </p:nvPicPr>
        <p:blipFill>
          <a:blip r:embed="rId15" cstate="print"/>
          <a:stretch>
            <a:fillRect/>
          </a:stretch>
        </p:blipFill>
        <p:spPr>
          <a:xfrm>
            <a:off x="1097014" y="4076445"/>
            <a:ext cx="1478770" cy="2283318"/>
          </a:xfrm>
          <a:prstGeom prst="rect">
            <a:avLst/>
          </a:prstGeom>
        </p:spPr>
      </p:pic>
      <p:pic>
        <p:nvPicPr>
          <p:cNvPr id="12" name="图片 11"/>
          <p:cNvPicPr>
            <a:picLocks noChangeAspect="1"/>
          </p:cNvPicPr>
          <p:nvPr>
            <p:custDataLst>
              <p:tags r:id="rId3"/>
            </p:custDataLst>
          </p:nvPr>
        </p:nvPicPr>
        <p:blipFill>
          <a:blip r:embed="rId16" cstate="print"/>
          <a:stretch>
            <a:fillRect/>
          </a:stretch>
        </p:blipFill>
        <p:spPr>
          <a:xfrm>
            <a:off x="2549795" y="9917129"/>
            <a:ext cx="1588551" cy="1358642"/>
          </a:xfrm>
          <a:prstGeom prst="rect">
            <a:avLst/>
          </a:prstGeom>
        </p:spPr>
      </p:pic>
      <p:pic>
        <p:nvPicPr>
          <p:cNvPr id="13" name="图片 12"/>
          <p:cNvPicPr>
            <a:picLocks noChangeAspect="1"/>
          </p:cNvPicPr>
          <p:nvPr>
            <p:custDataLst>
              <p:tags r:id="rId4"/>
            </p:custDataLst>
          </p:nvPr>
        </p:nvPicPr>
        <p:blipFill>
          <a:blip r:embed="rId17" cstate="print"/>
          <a:stretch>
            <a:fillRect/>
          </a:stretch>
        </p:blipFill>
        <p:spPr>
          <a:xfrm>
            <a:off x="1694970" y="7431810"/>
            <a:ext cx="1255785" cy="1785081"/>
          </a:xfrm>
          <a:prstGeom prst="rect">
            <a:avLst/>
          </a:prstGeom>
        </p:spPr>
      </p:pic>
      <p:pic>
        <p:nvPicPr>
          <p:cNvPr id="22" name="图形 21"/>
          <p:cNvPicPr>
            <a:picLocks noChangeAspect="1"/>
          </p:cNvPicPr>
          <p:nvPr>
            <p:custDataLst>
              <p:tags r:id="rId5"/>
            </p:custDataLst>
          </p:nvPr>
        </p:nvPicPr>
        <p:blipFill rotWithShape="1">
          <a:blip r:embed="rId18" cstate="print">
            <a:extLst>
              <a:ext uri="{96DAC541-7B7A-43D3-8B79-37D633B846F1}">
                <asvg:svgBlip xmlns:asvg="http://schemas.microsoft.com/office/drawing/2016/SVG/main" r:embed="rId19"/>
              </a:ext>
            </a:extLst>
          </a:blip>
          <a:srcRect l="-1" r="-451"/>
          <a:stretch>
            <a:fillRect/>
          </a:stretch>
        </p:blipFill>
        <p:spPr>
          <a:xfrm>
            <a:off x="15835864" y="435928"/>
            <a:ext cx="5848728" cy="3161560"/>
          </a:xfrm>
          <a:prstGeom prst="rect">
            <a:avLst/>
          </a:prstGeom>
        </p:spPr>
      </p:pic>
      <p:pic>
        <p:nvPicPr>
          <p:cNvPr id="23" name="Picture 4"/>
          <p:cNvPicPr>
            <a:picLocks noChangeAspect="1" noChangeArrowheads="1"/>
          </p:cNvPicPr>
          <p:nvPr>
            <p:custDataLst>
              <p:tags r:id="rId6"/>
            </p:custDataLst>
          </p:nvPr>
        </p:nvPicPr>
        <p:blipFill>
          <a:blip r:embed="rId20"/>
          <a:srcRect/>
          <a:stretch>
            <a:fillRect/>
          </a:stretch>
        </p:blipFill>
        <p:spPr bwMode="auto">
          <a:xfrm>
            <a:off x="17505877" y="1868874"/>
            <a:ext cx="5486400" cy="3730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图形 23"/>
          <p:cNvPicPr>
            <a:picLocks noChangeAspect="1"/>
          </p:cNvPicPr>
          <p:nvPr>
            <p:custDataLst>
              <p:tags r:id="rId7"/>
            </p:custDataLst>
          </p:nvPr>
        </p:nvPicPr>
        <p:blipFill>
          <a:blip r:embed="rId21" cstate="print">
            <a:extLst>
              <a:ext uri="{96DAC541-7B7A-43D3-8B79-37D633B846F1}">
                <asvg:svgBlip xmlns:asvg="http://schemas.microsoft.com/office/drawing/2016/SVG/main" r:embed="rId22"/>
              </a:ext>
            </a:extLst>
          </a:blip>
          <a:stretch>
            <a:fillRect/>
          </a:stretch>
        </p:blipFill>
        <p:spPr>
          <a:xfrm>
            <a:off x="10543422" y="790856"/>
            <a:ext cx="3295568" cy="1966144"/>
          </a:xfrm>
          <a:prstGeom prst="rect">
            <a:avLst/>
          </a:prstGeom>
        </p:spPr>
      </p:pic>
      <p:cxnSp>
        <p:nvCxnSpPr>
          <p:cNvPr id="27" name="直接箭头连接符 30"/>
          <p:cNvCxnSpPr/>
          <p:nvPr>
            <p:custDataLst>
              <p:tags r:id="rId8"/>
            </p:custDataLst>
          </p:nvPr>
        </p:nvCxnSpPr>
        <p:spPr>
          <a:xfrm>
            <a:off x="12191206" y="2933391"/>
            <a:ext cx="0" cy="1319445"/>
          </a:xfrm>
          <a:prstGeom prst="straightConnector1">
            <a:avLst/>
          </a:prstGeom>
          <a:ln>
            <a:solidFill>
              <a:srgbClr val="709DA6"/>
            </a:solidFill>
            <a:prstDash val="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8" name="直接箭头连接符 30"/>
          <p:cNvCxnSpPr/>
          <p:nvPr>
            <p:custDataLst>
              <p:tags r:id="rId9"/>
            </p:custDataLst>
          </p:nvPr>
        </p:nvCxnSpPr>
        <p:spPr>
          <a:xfrm>
            <a:off x="14107932" y="1990662"/>
            <a:ext cx="1161933" cy="0"/>
          </a:xfrm>
          <a:prstGeom prst="straightConnector1">
            <a:avLst/>
          </a:prstGeom>
          <a:ln>
            <a:solidFill>
              <a:srgbClr val="709DA6"/>
            </a:solidFill>
            <a:prstDash val="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2" name="图片 1" descr="电脑萤幕&#10;&#10;描述已自动生成"/>
          <p:cNvPicPr>
            <a:picLocks noChangeAspect="1"/>
          </p:cNvPicPr>
          <p:nvPr/>
        </p:nvPicPr>
        <p:blipFill>
          <a:blip r:embed="rId23"/>
          <a:stretch>
            <a:fillRect/>
          </a:stretch>
        </p:blipFill>
        <p:spPr>
          <a:xfrm>
            <a:off x="3516754" y="2610877"/>
            <a:ext cx="9545233" cy="5374381"/>
          </a:xfrm>
          <a:prstGeom prst="rect">
            <a:avLst/>
          </a:prstGeom>
        </p:spPr>
      </p:pic>
      <p:pic>
        <p:nvPicPr>
          <p:cNvPr id="4" name="图片 3" descr="电脑萤幕&#10;&#10;描述已自动生成"/>
          <p:cNvPicPr>
            <a:picLocks noChangeAspect="1"/>
          </p:cNvPicPr>
          <p:nvPr/>
        </p:nvPicPr>
        <p:blipFill>
          <a:blip r:embed="rId23"/>
          <a:stretch>
            <a:fillRect/>
          </a:stretch>
        </p:blipFill>
        <p:spPr>
          <a:xfrm>
            <a:off x="4947629" y="3570000"/>
            <a:ext cx="9545233" cy="5374381"/>
          </a:xfrm>
          <a:prstGeom prst="rect">
            <a:avLst/>
          </a:prstGeom>
        </p:spPr>
      </p:pic>
      <p:pic>
        <p:nvPicPr>
          <p:cNvPr id="7" name="图片 6" descr="电脑萤幕&#10;&#10;描述已自动生成"/>
          <p:cNvPicPr>
            <a:picLocks noChangeAspect="1"/>
          </p:cNvPicPr>
          <p:nvPr/>
        </p:nvPicPr>
        <p:blipFill>
          <a:blip r:embed="rId23"/>
          <a:stretch>
            <a:fillRect/>
          </a:stretch>
        </p:blipFill>
        <p:spPr>
          <a:xfrm>
            <a:off x="6546841" y="4385105"/>
            <a:ext cx="9545233" cy="5374381"/>
          </a:xfrm>
          <a:prstGeom prst="rect">
            <a:avLst/>
          </a:prstGeom>
        </p:spPr>
      </p:pic>
      <p:pic>
        <p:nvPicPr>
          <p:cNvPr id="14" name="图片 13" descr="电脑萤幕&#10;&#10;描述已自动生成"/>
          <p:cNvPicPr>
            <a:picLocks noChangeAspect="1"/>
          </p:cNvPicPr>
          <p:nvPr/>
        </p:nvPicPr>
        <p:blipFill>
          <a:blip r:embed="rId23"/>
          <a:stretch>
            <a:fillRect/>
          </a:stretch>
        </p:blipFill>
        <p:spPr>
          <a:xfrm>
            <a:off x="7996413" y="5089383"/>
            <a:ext cx="9545233" cy="5374381"/>
          </a:xfrm>
          <a:prstGeom prst="rect">
            <a:avLst/>
          </a:prstGeom>
        </p:spPr>
      </p:pic>
      <p:pic>
        <p:nvPicPr>
          <p:cNvPr id="15" name="图片 14" descr="电脑萤幕&#10;&#10;描述已自动生成"/>
          <p:cNvPicPr>
            <a:picLocks noChangeAspect="1"/>
          </p:cNvPicPr>
          <p:nvPr/>
        </p:nvPicPr>
        <p:blipFill>
          <a:blip r:embed="rId23"/>
          <a:stretch>
            <a:fillRect/>
          </a:stretch>
        </p:blipFill>
        <p:spPr>
          <a:xfrm>
            <a:off x="9579161" y="6064094"/>
            <a:ext cx="9545233" cy="5374381"/>
          </a:xfrm>
          <a:prstGeom prst="rect">
            <a:avLst/>
          </a:prstGeom>
        </p:spPr>
      </p:pic>
      <p:sp>
        <p:nvSpPr>
          <p:cNvPr id="6" name="文本框 5"/>
          <p:cNvSpPr txBox="1"/>
          <p:nvPr>
            <p:custDataLst>
              <p:tags r:id="rId10"/>
            </p:custDataLst>
          </p:nvPr>
        </p:nvSpPr>
        <p:spPr>
          <a:xfrm>
            <a:off x="7342954" y="11388576"/>
            <a:ext cx="10852150" cy="1384995"/>
          </a:xfrm>
          <a:prstGeom prst="rect">
            <a:avLst/>
          </a:prstGeom>
          <a:noFill/>
        </p:spPr>
        <p:txBody>
          <a:bodyPr wrap="square" rtlCol="0" anchor="t">
            <a:spAutoFit/>
          </a:bodyPr>
          <a:lstStyle/>
          <a:p>
            <a:r>
              <a:rPr lang="en-US" altLang="zh-CN" sz="2800" dirty="0">
                <a:latin typeface="Open Sans" panose="020B0606030504020204" pitchFamily="34" charset="0"/>
                <a:cs typeface="+mn-ea"/>
                <a:sym typeface="+mn-lt"/>
              </a:rPr>
              <a:t>Equipped with OPC UA, EUROMAP and other international common interfaces  to achieve a wider range of application scenarios</a:t>
            </a:r>
            <a:endParaRPr lang="zh-CN" altLang="en-US" sz="2800" dirty="0">
              <a:latin typeface="Open Sans" panose="020B0606030504020204" pitchFamily="34" charset="0"/>
              <a:cs typeface="+mn-ea"/>
              <a:sym typeface="+mn-lt"/>
            </a:endParaRPr>
          </a:p>
        </p:txBody>
      </p:sp>
      <p:sp>
        <p:nvSpPr>
          <p:cNvPr id="25" name="标题 2"/>
          <p:cNvSpPr>
            <a:spLocks noGrp="1"/>
          </p:cNvSpPr>
          <p:nvPr>
            <p:ph type="title"/>
          </p:nvPr>
        </p:nvSpPr>
        <p:spPr>
          <a:xfrm>
            <a:off x="1676400" y="730250"/>
            <a:ext cx="21029613" cy="2651125"/>
          </a:xfrm>
          <a:prstGeom prst="rect">
            <a:avLst/>
          </a:prstGeom>
        </p:spPr>
        <p:txBody>
          <a:bodyPr>
            <a:normAutofit/>
          </a:bodyPr>
          <a:lstStyle/>
          <a:p>
            <a:r>
              <a:rPr lang="en-US" altLang="zh-CN" b="0" dirty="0">
                <a:ea typeface="+mn-ea"/>
                <a:cs typeface="+mn-ea"/>
                <a:sym typeface="+mn-lt"/>
              </a:rPr>
              <a:t>OPC UA, EUROMAP</a:t>
            </a:r>
            <a:endParaRPr kumimoji="1" lang="zh-CN" altLang="en-US" b="0" dirty="0">
              <a:ea typeface="+mn-ea"/>
              <a:cs typeface="+mn-ea"/>
              <a:sym typeface="+mn-lt"/>
            </a:endParaRPr>
          </a:p>
        </p:txBody>
      </p:sp>
      <p:sp>
        <p:nvSpPr>
          <p:cNvPr id="5" name="Foliennummernplatzhalter 4">
            <a:extLst>
              <a:ext uri="{FF2B5EF4-FFF2-40B4-BE49-F238E27FC236}">
                <a16:creationId xmlns:a16="http://schemas.microsoft.com/office/drawing/2014/main" id="{A7688A78-CBB2-C6A5-4081-BC76ED95C0D3}"/>
              </a:ext>
            </a:extLst>
          </p:cNvPr>
          <p:cNvSpPr>
            <a:spLocks noGrp="1"/>
          </p:cNvSpPr>
          <p:nvPr>
            <p:ph type="sldNum" sz="quarter" idx="4"/>
          </p:nvPr>
        </p:nvSpPr>
        <p:spPr>
          <a:xfrm>
            <a:off x="17219613" y="12712700"/>
            <a:ext cx="5486400" cy="730250"/>
          </a:xfrm>
        </p:spPr>
        <p:txBody>
          <a:bodyPr/>
          <a:lstStyle/>
          <a:p>
            <a:r>
              <a:rPr lang="de-DE"/>
              <a:t>Page  </a:t>
            </a:r>
            <a:fld id="{40ABFDA0-30CA-D749-AA37-09DF4F42551B}" type="slidenum">
              <a:rPr lang="de-DE" smtClean="0"/>
              <a:t>53</a:t>
            </a:fld>
            <a:endParaRPr lang="de-DE"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6854" y="2799192"/>
            <a:ext cx="11862696" cy="8878828"/>
          </a:xfrm>
          <a:prstGeom prst="rect">
            <a:avLst/>
          </a:prstGeom>
        </p:spPr>
      </p:pic>
      <p:sp>
        <p:nvSpPr>
          <p:cNvPr id="12" name="TextBox 28"/>
          <p:cNvSpPr txBox="1">
            <a:spLocks noChangeArrowheads="1"/>
          </p:cNvSpPr>
          <p:nvPr/>
        </p:nvSpPr>
        <p:spPr bwMode="auto">
          <a:xfrm>
            <a:off x="777665" y="3833861"/>
            <a:ext cx="10173638" cy="6272936"/>
          </a:xfrm>
          <a:prstGeom prst="rect">
            <a:avLst/>
          </a:prstGeom>
        </p:spPr>
        <p:txBody>
          <a:bodyPr wrap="square">
            <a:spAutoFit/>
          </a:bodyPr>
          <a:lstStyle>
            <a:defPPr>
              <a:defRPr lang="en-US"/>
            </a:defPPr>
            <a:lvl1pPr marL="579755" indent="-579755">
              <a:lnSpc>
                <a:spcPct val="120000"/>
              </a:lnSpc>
              <a:spcAft>
                <a:spcPts val="1800"/>
              </a:spcAft>
              <a:buBlip>
                <a:blip r:embed="rId4"/>
              </a:buBlip>
              <a:defRPr sz="3200" b="0">
                <a:cs typeface="Times New Roman" panose="02020603050405020304" pitchFamily="18"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a:spcBef>
                <a:spcPct val="0"/>
              </a:spcBef>
              <a:buNone/>
            </a:pPr>
            <a:r>
              <a:rPr lang="en-US" altLang="zh-CN" sz="3600" b="1" dirty="0">
                <a:solidFill>
                  <a:schemeClr val="tx1">
                    <a:lumMod val="50000"/>
                  </a:schemeClr>
                </a:solidFill>
                <a:latin typeface="Open Sans" panose="020B0606030504020204" pitchFamily="34" charset="0"/>
                <a:cs typeface="+mn-ea"/>
                <a:sym typeface="+mn-lt"/>
              </a:rPr>
              <a:t>Dry hopper Integrated Control (option) </a:t>
            </a:r>
            <a:endParaRPr lang="zh-CN" altLang="en-US" sz="3600" b="1" dirty="0">
              <a:latin typeface="Open Sans" panose="020B0606030504020204" pitchFamily="34" charset="0"/>
              <a:cs typeface="+mn-ea"/>
              <a:sym typeface="+mn-lt"/>
            </a:endParaRPr>
          </a:p>
          <a:p>
            <a:pPr>
              <a:spcBef>
                <a:spcPct val="0"/>
              </a:spcBef>
              <a:buClr>
                <a:srgbClr val="30903A"/>
              </a:buClr>
              <a:buFont typeface="Wingdings" panose="05000000000000000000" pitchFamily="2" charset="2"/>
              <a:buChar char="l"/>
            </a:pPr>
            <a:r>
              <a:rPr lang="en-US" altLang="zh-CN" sz="3600" dirty="0">
                <a:solidFill>
                  <a:srgbClr val="30903A"/>
                </a:solidFill>
                <a:latin typeface="Open Sans" panose="020B0606030504020204" pitchFamily="34" charset="0"/>
                <a:cs typeface="+mn-ea"/>
                <a:sym typeface="+mn-lt"/>
              </a:rPr>
              <a:t>After determining the type of raw materials, the corresponding drying temperature and drying time are intelligently recommended.</a:t>
            </a:r>
          </a:p>
          <a:p>
            <a:pPr>
              <a:spcBef>
                <a:spcPct val="0"/>
              </a:spcBef>
              <a:buClr>
                <a:srgbClr val="30903A"/>
              </a:buClr>
              <a:buFont typeface="Wingdings" panose="05000000000000000000" pitchFamily="2" charset="2"/>
              <a:buChar char="l"/>
            </a:pPr>
            <a:r>
              <a:rPr lang="en-US" altLang="zh-CN" sz="3600" dirty="0">
                <a:solidFill>
                  <a:schemeClr val="tx1">
                    <a:lumMod val="50000"/>
                  </a:schemeClr>
                </a:solidFill>
                <a:latin typeface="Open Sans" panose="020B0606030504020204" pitchFamily="34" charset="0"/>
                <a:cs typeface="+mn-ea"/>
                <a:sym typeface="+mn-lt"/>
              </a:rPr>
              <a:t>After setting drying time, countdown reminder</a:t>
            </a:r>
          </a:p>
          <a:p>
            <a:pPr>
              <a:spcBef>
                <a:spcPct val="0"/>
              </a:spcBef>
              <a:buClr>
                <a:srgbClr val="30903A"/>
              </a:buClr>
              <a:buFont typeface="Wingdings" panose="05000000000000000000" pitchFamily="2" charset="2"/>
              <a:buChar char="l"/>
            </a:pPr>
            <a:r>
              <a:rPr lang="en-US" altLang="zh-CN" sz="3600" dirty="0">
                <a:solidFill>
                  <a:schemeClr val="tx1">
                    <a:lumMod val="50000"/>
                  </a:schemeClr>
                </a:solidFill>
                <a:latin typeface="Open Sans" panose="020B0606030504020204" pitchFamily="34" charset="0"/>
                <a:cs typeface="+mn-ea"/>
                <a:sym typeface="+mn-lt"/>
              </a:rPr>
              <a:t>Timing switch function</a:t>
            </a:r>
          </a:p>
          <a:p>
            <a:pPr>
              <a:spcBef>
                <a:spcPct val="0"/>
              </a:spcBef>
              <a:buClr>
                <a:srgbClr val="30903A"/>
              </a:buClr>
              <a:buFont typeface="Wingdings" panose="05000000000000000000" pitchFamily="2" charset="2"/>
              <a:buChar char="l"/>
            </a:pPr>
            <a:r>
              <a:rPr lang="en-US" altLang="zh-CN" sz="3600" dirty="0">
                <a:solidFill>
                  <a:schemeClr val="tx1">
                    <a:lumMod val="50000"/>
                  </a:schemeClr>
                </a:solidFill>
                <a:latin typeface="Open Sans" panose="020B0606030504020204" pitchFamily="34" charset="0"/>
                <a:cs typeface="+mn-ea"/>
                <a:sym typeface="+mn-lt"/>
              </a:rPr>
              <a:t>Fan, electric heating working state display</a:t>
            </a:r>
            <a:endParaRPr lang="zh-CN" altLang="en-US" sz="3600" dirty="0">
              <a:solidFill>
                <a:schemeClr val="tx1">
                  <a:lumMod val="50000"/>
                </a:schemeClr>
              </a:solidFill>
              <a:latin typeface="Open Sans" panose="020B0606030504020204" pitchFamily="34" charset="0"/>
              <a:cs typeface="+mn-ea"/>
              <a:sym typeface="+mn-lt"/>
            </a:endParaRPr>
          </a:p>
        </p:txBody>
      </p:sp>
      <p:sp>
        <p:nvSpPr>
          <p:cNvPr id="5" name="Textfeld 4">
            <a:extLst>
              <a:ext uri="{FF2B5EF4-FFF2-40B4-BE49-F238E27FC236}">
                <a16:creationId xmlns:a16="http://schemas.microsoft.com/office/drawing/2014/main" id="{F7FCDAEB-5727-CAB7-A19F-C9511C9F74B8}"/>
              </a:ext>
            </a:extLst>
          </p:cNvPr>
          <p:cNvSpPr txBox="1"/>
          <p:nvPr/>
        </p:nvSpPr>
        <p:spPr>
          <a:xfrm>
            <a:off x="777665" y="1530148"/>
            <a:ext cx="14173200" cy="1015663"/>
          </a:xfrm>
          <a:prstGeom prst="rect">
            <a:avLst/>
          </a:prstGeom>
          <a:noFill/>
        </p:spPr>
        <p:txBody>
          <a:bodyPr wrap="square">
            <a:spAutoFit/>
          </a:bodyPr>
          <a:lstStyle/>
          <a:p>
            <a:r>
              <a:rPr lang="en-US" altLang="zh-CN" sz="6000" dirty="0">
                <a:latin typeface="Open Sans" panose="020B0606030504020204" pitchFamily="34" charset="0"/>
                <a:ea typeface="Open Sans" panose="020B0606030504020204" pitchFamily="34" charset="0"/>
                <a:cs typeface="Open Sans" panose="020B0606030504020204" pitchFamily="34" charset="0"/>
              </a:rPr>
              <a:t>Flexible Integration</a:t>
            </a:r>
            <a:endParaRPr lang="de-DE"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liennummernplatzhalter 5">
            <a:extLst>
              <a:ext uri="{FF2B5EF4-FFF2-40B4-BE49-F238E27FC236}">
                <a16:creationId xmlns:a16="http://schemas.microsoft.com/office/drawing/2014/main" id="{18AEC3E7-4811-2EAE-DB54-CCA835B7842F}"/>
              </a:ext>
            </a:extLst>
          </p:cNvPr>
          <p:cNvSpPr>
            <a:spLocks noGrp="1"/>
          </p:cNvSpPr>
          <p:nvPr>
            <p:ph type="sldNum" sz="quarter" idx="4"/>
          </p:nvPr>
        </p:nvSpPr>
        <p:spPr>
          <a:xfrm>
            <a:off x="17219613" y="12712700"/>
            <a:ext cx="5486400" cy="730250"/>
          </a:xfrm>
        </p:spPr>
        <p:txBody>
          <a:bodyPr/>
          <a:lstStyle/>
          <a:p>
            <a:fld id="{66B5E7CE-AEC1-434D-9908-6A612096EB03}" type="slidenum">
              <a:rPr lang="de-DE" smtClean="0"/>
              <a:t>54</a:t>
            </a:fld>
            <a:endParaRPr lang="de-DE"/>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4984A7B-470A-B721-4BCD-35BA5537C631}"/>
              </a:ext>
            </a:extLst>
          </p:cNvPr>
          <p:cNvSpPr>
            <a:spLocks noGrp="1"/>
          </p:cNvSpPr>
          <p:nvPr>
            <p:ph type="title"/>
          </p:nvPr>
        </p:nvSpPr>
        <p:spPr/>
        <p:txBody>
          <a:bodyPr/>
          <a:lstStyle/>
          <a:p>
            <a:r>
              <a:rPr lang="en-US" dirty="0">
                <a:solidFill>
                  <a:schemeClr val="bg1"/>
                </a:solidFill>
              </a:rPr>
              <a:t>Industry Application</a:t>
            </a:r>
          </a:p>
        </p:txBody>
      </p:sp>
      <p:sp>
        <p:nvSpPr>
          <p:cNvPr id="7" name="Foliennummernplatzhalter 6">
            <a:extLst>
              <a:ext uri="{FF2B5EF4-FFF2-40B4-BE49-F238E27FC236}">
                <a16:creationId xmlns:a16="http://schemas.microsoft.com/office/drawing/2014/main" id="{1538BF10-0646-E258-795C-CAEC09520933}"/>
              </a:ext>
            </a:extLst>
          </p:cNvPr>
          <p:cNvSpPr>
            <a:spLocks noGrp="1"/>
          </p:cNvSpPr>
          <p:nvPr>
            <p:ph type="sldNum" sz="quarter" idx="4"/>
          </p:nvPr>
        </p:nvSpPr>
        <p:spPr>
          <a:xfrm>
            <a:off x="18896013" y="12761913"/>
            <a:ext cx="5486400" cy="681037"/>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62EE1-1060-1C4E-BF22-4AEF63B495AB}" type="slidenum">
              <a:rPr lang="en-US" smtClean="0"/>
              <a:pPr/>
              <a:t>55</a:t>
            </a:fld>
            <a:endParaRPr lang="en-US" dirty="0"/>
          </a:p>
        </p:txBody>
      </p:sp>
      <p:sp>
        <p:nvSpPr>
          <p:cNvPr id="21" name="文本框 20"/>
          <p:cNvSpPr txBox="1"/>
          <p:nvPr/>
        </p:nvSpPr>
        <p:spPr>
          <a:xfrm>
            <a:off x="2841373" y="8586192"/>
            <a:ext cx="3734630" cy="615553"/>
          </a:xfrm>
          <a:prstGeom prst="rect">
            <a:avLst/>
          </a:prstGeom>
          <a:noFill/>
        </p:spPr>
        <p:txBody>
          <a:bodyPr wrap="square" rtlCol="0">
            <a:spAutoFit/>
          </a:bodyPr>
          <a:lstStyle/>
          <a:p>
            <a:pPr algn="ctr"/>
            <a:r>
              <a:rPr kumimoji="1" lang="en-US" altLang="zh-CN" sz="3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Automotive</a:t>
            </a:r>
            <a:endParaRPr kumimoji="1" lang="zh-CN" altLang="en-US" sz="34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endParaRPr>
          </a:p>
        </p:txBody>
      </p:sp>
      <p:sp>
        <p:nvSpPr>
          <p:cNvPr id="22" name="文本框 21"/>
          <p:cNvSpPr txBox="1"/>
          <p:nvPr/>
        </p:nvSpPr>
        <p:spPr>
          <a:xfrm>
            <a:off x="2519176" y="9967285"/>
            <a:ext cx="4379024" cy="3013646"/>
          </a:xfrm>
          <a:prstGeom prst="rect">
            <a:avLst/>
          </a:prstGeom>
          <a:noFill/>
        </p:spPr>
        <p:txBody>
          <a:bodyPr wrap="square" rtlCol="0">
            <a:spAutoFit/>
          </a:bodyPr>
          <a:lstStyle/>
          <a:p>
            <a:pPr algn="ctr">
              <a:lnSpc>
                <a:spcPct val="114000"/>
              </a:lnSpc>
            </a:pPr>
            <a:r>
              <a:rPr kumimoji="1" lang="en-US" altLang="zh-CN"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Plastic parts products in the automotive manufacturing industry are suitable for various process technologies and application needs, providing efficient and high-quality solutions.</a:t>
            </a:r>
            <a:endParaRPr kumimoji="1" lang="zh-CN" altLang="en-US" sz="24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24" name="文本框 23"/>
          <p:cNvSpPr txBox="1"/>
          <p:nvPr/>
        </p:nvSpPr>
        <p:spPr>
          <a:xfrm>
            <a:off x="7316507" y="8586192"/>
            <a:ext cx="4807803" cy="615553"/>
          </a:xfrm>
          <a:prstGeom prst="rect">
            <a:avLst/>
          </a:prstGeom>
          <a:noFill/>
        </p:spPr>
        <p:txBody>
          <a:bodyPr wrap="square" rtlCol="0">
            <a:spAutoFit/>
          </a:bodyPr>
          <a:lstStyle/>
          <a:p>
            <a:pPr algn="ctr"/>
            <a:r>
              <a:rPr kumimoji="1" lang="en-US" altLang="zh-CN" sz="3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Consumer Electronics</a:t>
            </a:r>
            <a:endParaRPr kumimoji="1" lang="zh-CN" altLang="en-US" sz="34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endParaRPr>
          </a:p>
        </p:txBody>
      </p:sp>
      <p:sp>
        <p:nvSpPr>
          <p:cNvPr id="25" name="文本框 24"/>
          <p:cNvSpPr txBox="1"/>
          <p:nvPr/>
        </p:nvSpPr>
        <p:spPr>
          <a:xfrm>
            <a:off x="7402790" y="9967285"/>
            <a:ext cx="4635236" cy="3013646"/>
          </a:xfrm>
          <a:prstGeom prst="rect">
            <a:avLst/>
          </a:prstGeom>
          <a:noFill/>
        </p:spPr>
        <p:txBody>
          <a:bodyPr wrap="square" rtlCol="0">
            <a:spAutoFit/>
          </a:bodyPr>
          <a:lstStyle>
            <a:defPPr>
              <a:defRPr lang="en-US"/>
            </a:defPPr>
            <a:lvl1pPr>
              <a:lnSpc>
                <a:spcPct val="114000"/>
              </a:lnSpc>
              <a:defRPr kumimoji="1"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ltLang="zh-CN" dirty="0"/>
              <a:t>In the consumer electronics industry, plastic spare parts products in consumer electronics are designed to provide efficient and high-quality solutions for molding multiple cavities.</a:t>
            </a:r>
            <a:endParaRPr lang="zh-CN" altLang="en-US" dirty="0"/>
          </a:p>
        </p:txBody>
      </p:sp>
      <p:sp>
        <p:nvSpPr>
          <p:cNvPr id="27" name="文本框 26"/>
          <p:cNvSpPr txBox="1"/>
          <p:nvPr/>
        </p:nvSpPr>
        <p:spPr>
          <a:xfrm>
            <a:off x="12671859" y="8586192"/>
            <a:ext cx="3448090" cy="615553"/>
          </a:xfrm>
          <a:prstGeom prst="rect">
            <a:avLst/>
          </a:prstGeom>
          <a:noFill/>
        </p:spPr>
        <p:txBody>
          <a:bodyPr wrap="square" rtlCol="0">
            <a:spAutoFit/>
          </a:bodyPr>
          <a:lstStyle/>
          <a:p>
            <a:pPr algn="ctr"/>
            <a:r>
              <a:rPr kumimoji="1" lang="en-US" altLang="zh-CN" sz="3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Appliances</a:t>
            </a:r>
            <a:endParaRPr kumimoji="1" lang="zh-CN" altLang="en-US" sz="34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endParaRPr>
          </a:p>
        </p:txBody>
      </p:sp>
      <p:sp>
        <p:nvSpPr>
          <p:cNvPr id="28" name="文本框 27"/>
          <p:cNvSpPr txBox="1"/>
          <p:nvPr/>
        </p:nvSpPr>
        <p:spPr>
          <a:xfrm>
            <a:off x="12419451" y="9967285"/>
            <a:ext cx="3952906" cy="2592633"/>
          </a:xfrm>
          <a:prstGeom prst="rect">
            <a:avLst/>
          </a:prstGeom>
          <a:noFill/>
        </p:spPr>
        <p:txBody>
          <a:bodyPr wrap="square" rtlCol="0">
            <a:spAutoFit/>
          </a:bodyPr>
          <a:lstStyle>
            <a:defPPr>
              <a:defRPr lang="en-US"/>
            </a:defPPr>
            <a:lvl1pPr>
              <a:lnSpc>
                <a:spcPct val="114000"/>
              </a:lnSpc>
              <a:defRPr kumimoji="1"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ltLang="zh-CN" dirty="0"/>
              <a:t>Plastic products in household appliances</a:t>
            </a:r>
          </a:p>
          <a:p>
            <a:pPr algn="ctr"/>
            <a:r>
              <a:rPr lang="en-US" altLang="zh-CN" dirty="0"/>
              <a:t>provide flexible, efficient and stable solutions based on product characteristics</a:t>
            </a:r>
            <a:endParaRPr lang="zh-CN" altLang="en-US" dirty="0"/>
          </a:p>
        </p:txBody>
      </p:sp>
      <p:sp>
        <p:nvSpPr>
          <p:cNvPr id="30" name="文本框 29"/>
          <p:cNvSpPr txBox="1"/>
          <p:nvPr/>
        </p:nvSpPr>
        <p:spPr>
          <a:xfrm>
            <a:off x="17348091" y="8586192"/>
            <a:ext cx="3956727" cy="615553"/>
          </a:xfrm>
          <a:prstGeom prst="rect">
            <a:avLst/>
          </a:prstGeom>
          <a:noFill/>
        </p:spPr>
        <p:txBody>
          <a:bodyPr wrap="square" rtlCol="0">
            <a:spAutoFit/>
          </a:bodyPr>
          <a:lstStyle/>
          <a:p>
            <a:pPr algn="ctr"/>
            <a:r>
              <a:rPr kumimoji="1" lang="en-US" altLang="zh-CN" sz="3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Daily Necessities</a:t>
            </a:r>
            <a:endParaRPr kumimoji="1" lang="zh-CN" altLang="en-US" sz="34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endParaRPr>
          </a:p>
        </p:txBody>
      </p:sp>
      <p:sp>
        <p:nvSpPr>
          <p:cNvPr id="31" name="文本框 30"/>
          <p:cNvSpPr txBox="1"/>
          <p:nvPr/>
        </p:nvSpPr>
        <p:spPr>
          <a:xfrm>
            <a:off x="17348091" y="9967285"/>
            <a:ext cx="3956727" cy="3013646"/>
          </a:xfrm>
          <a:prstGeom prst="rect">
            <a:avLst/>
          </a:prstGeom>
          <a:noFill/>
        </p:spPr>
        <p:txBody>
          <a:bodyPr wrap="square" rtlCol="0">
            <a:spAutoFit/>
          </a:bodyPr>
          <a:lstStyle>
            <a:defPPr>
              <a:defRPr lang="en-US"/>
            </a:defPPr>
            <a:lvl1pPr>
              <a:lnSpc>
                <a:spcPct val="114000"/>
              </a:lnSpc>
              <a:defRPr kumimoji="1"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ltLang="zh-CN" dirty="0"/>
              <a:t>Plastic products used in daily life respond to the surge in customer costs, focus on customers' return on investment, and provide various economical solutions</a:t>
            </a:r>
            <a:endParaRPr lang="zh-CN" altLang="en-US" dirty="0"/>
          </a:p>
        </p:txBody>
      </p:sp>
      <p:sp>
        <p:nvSpPr>
          <p:cNvPr id="2" name="椭圆 1">
            <a:extLst>
              <a:ext uri="{FF2B5EF4-FFF2-40B4-BE49-F238E27FC236}">
                <a16:creationId xmlns:a16="http://schemas.microsoft.com/office/drawing/2014/main" id="{71EBB262-68C2-7C1B-0947-BBE3677A71C1}"/>
              </a:ext>
            </a:extLst>
          </p:cNvPr>
          <p:cNvSpPr/>
          <p:nvPr/>
        </p:nvSpPr>
        <p:spPr>
          <a:xfrm>
            <a:off x="1950586" y="2829764"/>
            <a:ext cx="5421145" cy="5421145"/>
          </a:xfrm>
          <a:prstGeom prst="ellipse">
            <a:avLst/>
          </a:prstGeom>
          <a:blipFill>
            <a:blip r:embed="rId3"/>
            <a:stretch>
              <a:fillRect/>
            </a:stretch>
          </a:blip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E6ED7886-3A8C-92D4-C663-0E04395A86A3}"/>
              </a:ext>
            </a:extLst>
          </p:cNvPr>
          <p:cNvSpPr/>
          <p:nvPr/>
        </p:nvSpPr>
        <p:spPr>
          <a:xfrm>
            <a:off x="6780426" y="2748931"/>
            <a:ext cx="5421145" cy="5421145"/>
          </a:xfrm>
          <a:prstGeom prst="ellipse">
            <a:avLst/>
          </a:prstGeom>
          <a:blipFill>
            <a:blip r:embed="rId4"/>
            <a:stretch>
              <a:fillRect/>
            </a:stretch>
          </a:blip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ABDC0F51-0A67-BB76-1ED5-314CD16AEB74}"/>
              </a:ext>
            </a:extLst>
          </p:cNvPr>
          <p:cNvSpPr/>
          <p:nvPr/>
        </p:nvSpPr>
        <p:spPr>
          <a:xfrm>
            <a:off x="11610266" y="2731485"/>
            <a:ext cx="5421145" cy="5421145"/>
          </a:xfrm>
          <a:prstGeom prst="ellipse">
            <a:avLst/>
          </a:prstGeom>
          <a:blipFill>
            <a:blip r:embed="rId5"/>
            <a:stretch>
              <a:fillRect/>
            </a:stretch>
          </a:blip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85C2F098-0696-39A5-9FA7-5F7B73BD6495}"/>
              </a:ext>
            </a:extLst>
          </p:cNvPr>
          <p:cNvSpPr/>
          <p:nvPr/>
        </p:nvSpPr>
        <p:spPr>
          <a:xfrm>
            <a:off x="16440106" y="2757000"/>
            <a:ext cx="5421145" cy="5421145"/>
          </a:xfrm>
          <a:prstGeom prst="ellipse">
            <a:avLst/>
          </a:prstGeom>
          <a:blipFill>
            <a:blip r:embed="rId6"/>
            <a:stretch>
              <a:fillRect/>
            </a:stretch>
          </a:blip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47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66E0BBB-9F61-4A9F-4F50-1555BA844C26}"/>
              </a:ext>
            </a:extLst>
          </p:cNvPr>
          <p:cNvSpPr>
            <a:spLocks noGrp="1"/>
          </p:cNvSpPr>
          <p:nvPr>
            <p:ph type="sldNum" sz="quarter" idx="12"/>
          </p:nvPr>
        </p:nvSpPr>
        <p:spPr>
          <a:xfrm>
            <a:off x="18896013" y="12712700"/>
            <a:ext cx="5486400" cy="730250"/>
          </a:xfrm>
        </p:spPr>
        <p:txBody>
          <a:bodyPr/>
          <a:lstStyle/>
          <a:p>
            <a:fld id="{66B5E7CE-AEC1-434D-9908-6A612096EB03}" type="slidenum">
              <a:rPr lang="de-DE" smtClean="0"/>
              <a:t>56</a:t>
            </a:fld>
            <a:endParaRPr lang="de-DE"/>
          </a:p>
        </p:txBody>
      </p:sp>
      <p:sp>
        <p:nvSpPr>
          <p:cNvPr id="5" name="Textfeld 4">
            <a:extLst>
              <a:ext uri="{FF2B5EF4-FFF2-40B4-BE49-F238E27FC236}">
                <a16:creationId xmlns:a16="http://schemas.microsoft.com/office/drawing/2014/main" id="{FBCE5F73-B569-BA01-BB91-DE3C29B70645}"/>
              </a:ext>
            </a:extLst>
          </p:cNvPr>
          <p:cNvSpPr txBox="1"/>
          <p:nvPr/>
        </p:nvSpPr>
        <p:spPr>
          <a:xfrm>
            <a:off x="9764487" y="10515600"/>
            <a:ext cx="14238514" cy="1785104"/>
          </a:xfrm>
          <a:prstGeom prst="rect">
            <a:avLst/>
          </a:prstGeom>
          <a:noFill/>
        </p:spPr>
        <p:txBody>
          <a:bodyPr wrap="square">
            <a:spAutoFit/>
          </a:bodyPr>
          <a:lstStyle/>
          <a:p>
            <a:pPr algn="r"/>
            <a:r>
              <a:rPr kumimoji="1" lang="en-US" altLang="zh-CN" sz="6600" dirty="0">
                <a:solidFill>
                  <a:srgbClr val="39923D"/>
                </a:solidFill>
                <a:latin typeface="Open Sans" panose="020B0606030504020204" pitchFamily="34" charset="0"/>
                <a:cs typeface="+mn-ea"/>
                <a:sym typeface="+mn-lt"/>
              </a:rPr>
              <a:t>JUPITER</a:t>
            </a:r>
            <a:r>
              <a:rPr kumimoji="1" lang="en-US" altLang="zh-CN" sz="6600" dirty="0">
                <a:latin typeface="Open Sans" panose="020B0606030504020204" pitchFamily="34" charset="0"/>
                <a:cs typeface="+mn-ea"/>
                <a:sym typeface="+mn-lt"/>
              </a:rPr>
              <a:t> </a:t>
            </a:r>
            <a:r>
              <a:rPr kumimoji="1" lang="en-US" altLang="zh-CN" sz="6600" dirty="0">
                <a:solidFill>
                  <a:schemeClr val="accent1"/>
                </a:solidFill>
                <a:latin typeface="Open Sans" panose="020B0606030504020204" pitchFamily="34" charset="0"/>
                <a:cs typeface="+mn-ea"/>
                <a:sym typeface="+mn-lt"/>
              </a:rPr>
              <a:t>SERIES</a:t>
            </a:r>
          </a:p>
          <a:p>
            <a:pPr algn="r"/>
            <a:r>
              <a:rPr kumimoji="1" lang="de-DE" altLang="zh-CN" sz="4400" dirty="0" err="1">
                <a:solidFill>
                  <a:schemeClr val="accent1"/>
                </a:solidFill>
                <a:latin typeface="Open Sans" panose="020B0606030504020204" pitchFamily="34" charset="0"/>
                <a:cs typeface="+mn-ea"/>
                <a:sym typeface="+mn-lt"/>
              </a:rPr>
              <a:t>Thank</a:t>
            </a:r>
            <a:r>
              <a:rPr kumimoji="1" lang="de-DE" altLang="zh-CN" sz="4400" dirty="0">
                <a:solidFill>
                  <a:schemeClr val="accent1"/>
                </a:solidFill>
                <a:latin typeface="Open Sans" panose="020B0606030504020204" pitchFamily="34" charset="0"/>
                <a:cs typeface="+mn-ea"/>
                <a:sym typeface="+mn-lt"/>
              </a:rPr>
              <a:t> </a:t>
            </a:r>
            <a:r>
              <a:rPr kumimoji="1" lang="de-DE" altLang="zh-CN" sz="4400" dirty="0" err="1">
                <a:solidFill>
                  <a:schemeClr val="accent1"/>
                </a:solidFill>
                <a:latin typeface="Open Sans" panose="020B0606030504020204" pitchFamily="34" charset="0"/>
                <a:cs typeface="+mn-ea"/>
                <a:sym typeface="+mn-lt"/>
              </a:rPr>
              <a:t>You</a:t>
            </a:r>
            <a:r>
              <a:rPr kumimoji="1" lang="de-DE" altLang="zh-CN" sz="4400" dirty="0">
                <a:solidFill>
                  <a:schemeClr val="accent1"/>
                </a:solidFill>
                <a:latin typeface="Open Sans" panose="020B0606030504020204" pitchFamily="34" charset="0"/>
                <a:cs typeface="+mn-ea"/>
                <a:sym typeface="+mn-lt"/>
              </a:rPr>
              <a:t>!</a:t>
            </a:r>
            <a:endParaRPr lang="de-DE" sz="4400" dirty="0">
              <a:latin typeface="Open Sans" panose="020B0606030504020204" pitchFamily="34" charset="0"/>
              <a:cs typeface="+mn-ea"/>
              <a:sym typeface="+mn-lt"/>
            </a:endParaRPr>
          </a:p>
        </p:txBody>
      </p:sp>
      <p:sp>
        <p:nvSpPr>
          <p:cNvPr id="4" name="Textfeld 3">
            <a:extLst>
              <a:ext uri="{FF2B5EF4-FFF2-40B4-BE49-F238E27FC236}">
                <a16:creationId xmlns:a16="http://schemas.microsoft.com/office/drawing/2014/main" id="{C1BF6E07-A1FF-BF7C-B542-2BF21687B911}"/>
              </a:ext>
            </a:extLst>
          </p:cNvPr>
          <p:cNvSpPr txBox="1"/>
          <p:nvPr/>
        </p:nvSpPr>
        <p:spPr>
          <a:xfrm>
            <a:off x="16360346" y="12826314"/>
            <a:ext cx="184731" cy="369332"/>
          </a:xfrm>
          <a:prstGeom prst="rect">
            <a:avLst/>
          </a:prstGeom>
          <a:noFill/>
        </p:spPr>
        <p:txBody>
          <a:bodyPr wrap="none" rtlCol="0">
            <a:spAutoFit/>
          </a:bodyPr>
          <a:lstStyle/>
          <a:p>
            <a:endParaRPr lang="en-US" dirty="0"/>
          </a:p>
        </p:txBody>
      </p:sp>
      <p:grpSp>
        <p:nvGrpSpPr>
          <p:cNvPr id="9" name="Gruppieren 8">
            <a:extLst>
              <a:ext uri="{FF2B5EF4-FFF2-40B4-BE49-F238E27FC236}">
                <a16:creationId xmlns:a16="http://schemas.microsoft.com/office/drawing/2014/main" id="{B30A578D-5F5E-EC08-3C18-493574EE3614}"/>
              </a:ext>
            </a:extLst>
          </p:cNvPr>
          <p:cNvGrpSpPr/>
          <p:nvPr/>
        </p:nvGrpSpPr>
        <p:grpSpPr>
          <a:xfrm>
            <a:off x="15580016" y="12224013"/>
            <a:ext cx="1315145" cy="1214621"/>
            <a:chOff x="15575582" y="2151835"/>
            <a:chExt cx="4081661" cy="3769675"/>
          </a:xfrm>
          <a:solidFill>
            <a:schemeClr val="accent5"/>
          </a:solidFill>
        </p:grpSpPr>
        <p:sp>
          <p:nvSpPr>
            <p:cNvPr id="10" name="椭圆 8">
              <a:extLst>
                <a:ext uri="{FF2B5EF4-FFF2-40B4-BE49-F238E27FC236}">
                  <a16:creationId xmlns:a16="http://schemas.microsoft.com/office/drawing/2014/main" id="{70656997-1769-5E39-DA03-802D43B4D2BC}"/>
                </a:ext>
              </a:extLst>
            </p:cNvPr>
            <p:cNvSpPr/>
            <p:nvPr/>
          </p:nvSpPr>
          <p:spPr>
            <a:xfrm>
              <a:off x="15803899" y="2151835"/>
              <a:ext cx="3769675" cy="37696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11" name="文本框 1">
              <a:extLst>
                <a:ext uri="{FF2B5EF4-FFF2-40B4-BE49-F238E27FC236}">
                  <a16:creationId xmlns:a16="http://schemas.microsoft.com/office/drawing/2014/main" id="{2DA4B9EA-4CCE-EEC6-6C70-37149BC4A7BB}"/>
                </a:ext>
              </a:extLst>
            </p:cNvPr>
            <p:cNvSpPr txBox="1"/>
            <p:nvPr/>
          </p:nvSpPr>
          <p:spPr>
            <a:xfrm>
              <a:off x="15575582" y="3033386"/>
              <a:ext cx="4081661" cy="1884352"/>
            </a:xfrm>
            <a:prstGeom prst="rect">
              <a:avLst/>
            </a:prstGeom>
            <a:noFill/>
          </p:spPr>
          <p:txBody>
            <a:bodyPr wrap="square" anchor="ctr">
              <a:spAutoFit/>
            </a:bodyPr>
            <a:lstStyle>
              <a:defPPr>
                <a:defRPr lang="en-US"/>
              </a:defPPr>
              <a:lvl1pPr marL="579755" indent="-579755">
                <a:lnSpc>
                  <a:spcPct val="120000"/>
                </a:lnSpc>
                <a:spcAft>
                  <a:spcPts val="1800"/>
                </a:spcAft>
                <a:buBlip>
                  <a:blip r:embed="rId2"/>
                </a:buBlip>
                <a:defRPr sz="3200" b="0"/>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buNone/>
              </a:pPr>
              <a:r>
                <a:rPr lang="en-US" altLang="zh-CN" sz="3000" dirty="0">
                  <a:solidFill>
                    <a:schemeClr val="bg1"/>
                  </a:solidFill>
                  <a:latin typeface="Open Sans" panose="020B0606030504020204" pitchFamily="34" charset="0"/>
                  <a:cs typeface="+mn-ea"/>
                  <a:sym typeface="+mn-lt"/>
                </a:rPr>
                <a:t>JU</a:t>
              </a:r>
              <a:endParaRPr lang="zh-CN" altLang="en-US" sz="3000" dirty="0">
                <a:solidFill>
                  <a:schemeClr val="bg1"/>
                </a:solidFill>
                <a:latin typeface="Open Sans" panose="020B0606030504020204" pitchFamily="34" charset="0"/>
                <a:cs typeface="+mn-ea"/>
                <a:sym typeface="+mn-lt"/>
              </a:endParaRPr>
            </a:p>
          </p:txBody>
        </p:sp>
      </p:grpSp>
    </p:spTree>
    <p:extLst>
      <p:ext uri="{BB962C8B-B14F-4D97-AF65-F5344CB8AC3E}">
        <p14:creationId xmlns:p14="http://schemas.microsoft.com/office/powerpoint/2010/main" val="235256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E14E9BA-AB6D-B2DD-0E93-04DBE324DAD4}"/>
              </a:ext>
            </a:extLst>
          </p:cNvPr>
          <p:cNvSpPr>
            <a:spLocks noGrp="1"/>
          </p:cNvSpPr>
          <p:nvPr>
            <p:ph type="title"/>
          </p:nvPr>
        </p:nvSpPr>
        <p:spPr/>
        <p:txBody>
          <a:bodyPr/>
          <a:lstStyle/>
          <a:p>
            <a:r>
              <a:rPr kumimoji="1" lang="en-US" altLang="zh-CN" sz="6000" dirty="0">
                <a:solidFill>
                  <a:schemeClr val="bg1"/>
                </a:solidFill>
              </a:rPr>
              <a:t>Introducing HT·XTEND</a:t>
            </a:r>
            <a:endParaRPr lang="en-US" dirty="0"/>
          </a:p>
        </p:txBody>
      </p:sp>
      <p:sp>
        <p:nvSpPr>
          <p:cNvPr id="2" name="Foliennummernplatzhalter 1">
            <a:extLst>
              <a:ext uri="{FF2B5EF4-FFF2-40B4-BE49-F238E27FC236}">
                <a16:creationId xmlns:a16="http://schemas.microsoft.com/office/drawing/2014/main" id="{FE4F209C-B291-EE55-6EAA-1DB4CD717463}"/>
              </a:ext>
            </a:extLst>
          </p:cNvPr>
          <p:cNvSpPr>
            <a:spLocks noGrp="1"/>
          </p:cNvSpPr>
          <p:nvPr>
            <p:ph type="sldNum" sz="quarter" idx="4"/>
          </p:nvPr>
        </p:nvSpPr>
        <p:spPr>
          <a:xfrm>
            <a:off x="18896013" y="12761913"/>
            <a:ext cx="5486400" cy="681037"/>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62EE1-1060-1C4E-BF22-4AEF63B495AB}" type="slidenum">
              <a:rPr lang="en-US" smtClean="0"/>
              <a:pPr/>
              <a:t>5</a:t>
            </a:fld>
            <a:endParaRPr lang="en-US" dirty="0"/>
          </a:p>
        </p:txBody>
      </p:sp>
      <p:sp>
        <p:nvSpPr>
          <p:cNvPr id="9" name="TextBox 28">
            <a:extLst>
              <a:ext uri="{FF2B5EF4-FFF2-40B4-BE49-F238E27FC236}">
                <a16:creationId xmlns:a16="http://schemas.microsoft.com/office/drawing/2014/main" id="{547818E2-AE29-32EC-459B-79B542BAC9C0}"/>
              </a:ext>
            </a:extLst>
          </p:cNvPr>
          <p:cNvSpPr txBox="1">
            <a:spLocks noChangeArrowheads="1"/>
          </p:cNvSpPr>
          <p:nvPr/>
        </p:nvSpPr>
        <p:spPr bwMode="auto">
          <a:xfrm rot="16200000">
            <a:off x="1049276" y="4641210"/>
            <a:ext cx="9816934" cy="87600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Real-time Monitoring </a:t>
            </a:r>
          </a:p>
        </p:txBody>
      </p:sp>
      <p:sp>
        <p:nvSpPr>
          <p:cNvPr id="21" name="TextBox 28">
            <a:extLst>
              <a:ext uri="{FF2B5EF4-FFF2-40B4-BE49-F238E27FC236}">
                <a16:creationId xmlns:a16="http://schemas.microsoft.com/office/drawing/2014/main" id="{FD601BBC-304C-CFB0-55BA-CC1B301FDA2C}"/>
              </a:ext>
            </a:extLst>
          </p:cNvPr>
          <p:cNvSpPr txBox="1">
            <a:spLocks noChangeArrowheads="1"/>
          </p:cNvSpPr>
          <p:nvPr/>
        </p:nvSpPr>
        <p:spPr bwMode="auto">
          <a:xfrm rot="16200000">
            <a:off x="15647295" y="8438651"/>
            <a:ext cx="9816934" cy="87600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Adaptive control systems</a:t>
            </a:r>
          </a:p>
        </p:txBody>
      </p:sp>
      <p:sp>
        <p:nvSpPr>
          <p:cNvPr id="22" name="TextBox 28">
            <a:extLst>
              <a:ext uri="{FF2B5EF4-FFF2-40B4-BE49-F238E27FC236}">
                <a16:creationId xmlns:a16="http://schemas.microsoft.com/office/drawing/2014/main" id="{60EC0067-CB4C-FB95-5068-507EAAC9CCEB}"/>
              </a:ext>
            </a:extLst>
          </p:cNvPr>
          <p:cNvSpPr txBox="1">
            <a:spLocks noChangeArrowheads="1"/>
          </p:cNvSpPr>
          <p:nvPr/>
        </p:nvSpPr>
        <p:spPr bwMode="auto">
          <a:xfrm rot="16200000">
            <a:off x="2011696" y="6841783"/>
            <a:ext cx="9816934" cy="87600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AI-driven optimization</a:t>
            </a:r>
          </a:p>
        </p:txBody>
      </p:sp>
      <p:sp>
        <p:nvSpPr>
          <p:cNvPr id="23" name="TextBox 28">
            <a:extLst>
              <a:ext uri="{FF2B5EF4-FFF2-40B4-BE49-F238E27FC236}">
                <a16:creationId xmlns:a16="http://schemas.microsoft.com/office/drawing/2014/main" id="{E4BA26E4-9B5D-BBF2-3EF0-1DCDDB6D8527}"/>
              </a:ext>
            </a:extLst>
          </p:cNvPr>
          <p:cNvSpPr txBox="1">
            <a:spLocks noChangeArrowheads="1"/>
          </p:cNvSpPr>
          <p:nvPr/>
        </p:nvSpPr>
        <p:spPr bwMode="auto">
          <a:xfrm>
            <a:off x="17747267" y="4535568"/>
            <a:ext cx="9816934" cy="1261884"/>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Improved Precision and </a:t>
            </a:r>
            <a:b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b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Quality Control</a:t>
            </a:r>
          </a:p>
        </p:txBody>
      </p:sp>
      <p:sp>
        <p:nvSpPr>
          <p:cNvPr id="25" name="TextBox 28">
            <a:extLst>
              <a:ext uri="{FF2B5EF4-FFF2-40B4-BE49-F238E27FC236}">
                <a16:creationId xmlns:a16="http://schemas.microsoft.com/office/drawing/2014/main" id="{6F154077-8541-7D26-642C-486A75D80A8D}"/>
              </a:ext>
            </a:extLst>
          </p:cNvPr>
          <p:cNvSpPr txBox="1">
            <a:spLocks noChangeArrowheads="1"/>
          </p:cNvSpPr>
          <p:nvPr/>
        </p:nvSpPr>
        <p:spPr bwMode="auto">
          <a:xfrm>
            <a:off x="12204619" y="10142525"/>
            <a:ext cx="11970278" cy="1631216"/>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buNone/>
            </a:pPr>
            <a:r>
              <a:rPr lang="en-US" altLang="zh-CN" sz="5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Minimizing downtime &amp; </a:t>
            </a:r>
            <a:br>
              <a:rPr lang="en-US" altLang="zh-CN" sz="5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br>
            <a:r>
              <a:rPr lang="en-US" altLang="zh-CN" sz="5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maintenance expenses</a:t>
            </a:r>
          </a:p>
        </p:txBody>
      </p:sp>
      <p:sp>
        <p:nvSpPr>
          <p:cNvPr id="26" name="TextBox 28">
            <a:extLst>
              <a:ext uri="{FF2B5EF4-FFF2-40B4-BE49-F238E27FC236}">
                <a16:creationId xmlns:a16="http://schemas.microsoft.com/office/drawing/2014/main" id="{19AB089C-E618-D72C-7AFA-9485DF7F6CAE}"/>
              </a:ext>
            </a:extLst>
          </p:cNvPr>
          <p:cNvSpPr txBox="1">
            <a:spLocks noChangeArrowheads="1"/>
          </p:cNvSpPr>
          <p:nvPr/>
        </p:nvSpPr>
        <p:spPr bwMode="auto">
          <a:xfrm>
            <a:off x="6596604" y="3630956"/>
            <a:ext cx="9816934" cy="999761"/>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Increased Output with reduced costs</a:t>
            </a:r>
          </a:p>
        </p:txBody>
      </p:sp>
      <p:sp>
        <p:nvSpPr>
          <p:cNvPr id="27" name="TextBox 28">
            <a:extLst>
              <a:ext uri="{FF2B5EF4-FFF2-40B4-BE49-F238E27FC236}">
                <a16:creationId xmlns:a16="http://schemas.microsoft.com/office/drawing/2014/main" id="{0DC678EC-9177-E66E-E43E-99E9EF9A94D0}"/>
              </a:ext>
            </a:extLst>
          </p:cNvPr>
          <p:cNvSpPr txBox="1">
            <a:spLocks noChangeArrowheads="1"/>
          </p:cNvSpPr>
          <p:nvPr/>
        </p:nvSpPr>
        <p:spPr bwMode="auto">
          <a:xfrm>
            <a:off x="6596604" y="11691190"/>
            <a:ext cx="9816934" cy="87600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Energy Savings and Sustainability</a:t>
            </a:r>
          </a:p>
        </p:txBody>
      </p:sp>
      <p:sp>
        <p:nvSpPr>
          <p:cNvPr id="28" name="TextBox 28">
            <a:extLst>
              <a:ext uri="{FF2B5EF4-FFF2-40B4-BE49-F238E27FC236}">
                <a16:creationId xmlns:a16="http://schemas.microsoft.com/office/drawing/2014/main" id="{8E48820B-EB99-4764-D533-9959169CFFA0}"/>
              </a:ext>
            </a:extLst>
          </p:cNvPr>
          <p:cNvSpPr txBox="1">
            <a:spLocks noChangeArrowheads="1"/>
          </p:cNvSpPr>
          <p:nvPr/>
        </p:nvSpPr>
        <p:spPr bwMode="auto">
          <a:xfrm rot="16200000">
            <a:off x="159430" y="10074977"/>
            <a:ext cx="9816934" cy="1261884"/>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Adaptability to </a:t>
            </a:r>
            <a:b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b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New Materials</a:t>
            </a:r>
          </a:p>
        </p:txBody>
      </p:sp>
      <p:sp>
        <p:nvSpPr>
          <p:cNvPr id="29" name="TextBox 28">
            <a:extLst>
              <a:ext uri="{FF2B5EF4-FFF2-40B4-BE49-F238E27FC236}">
                <a16:creationId xmlns:a16="http://schemas.microsoft.com/office/drawing/2014/main" id="{13B435C8-8F1F-46E2-77CE-BBFE2B700395}"/>
              </a:ext>
            </a:extLst>
          </p:cNvPr>
          <p:cNvSpPr txBox="1">
            <a:spLocks noChangeArrowheads="1"/>
          </p:cNvSpPr>
          <p:nvPr/>
        </p:nvSpPr>
        <p:spPr bwMode="auto">
          <a:xfrm>
            <a:off x="5272058" y="2748906"/>
            <a:ext cx="9816934" cy="876009"/>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Greater flexibility in production</a:t>
            </a:r>
          </a:p>
        </p:txBody>
      </p:sp>
      <p:sp>
        <p:nvSpPr>
          <p:cNvPr id="47" name="TextBox 28">
            <a:extLst>
              <a:ext uri="{FF2B5EF4-FFF2-40B4-BE49-F238E27FC236}">
                <a16:creationId xmlns:a16="http://schemas.microsoft.com/office/drawing/2014/main" id="{25494722-47D3-BF26-475C-FE318F5B6324}"/>
              </a:ext>
            </a:extLst>
          </p:cNvPr>
          <p:cNvSpPr txBox="1">
            <a:spLocks noChangeArrowheads="1"/>
          </p:cNvSpPr>
          <p:nvPr/>
        </p:nvSpPr>
        <p:spPr bwMode="auto">
          <a:xfrm rot="16200000">
            <a:off x="12273124" y="6207975"/>
            <a:ext cx="9816934" cy="793487"/>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3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Enhanced Safety and Monitoring</a:t>
            </a:r>
          </a:p>
        </p:txBody>
      </p:sp>
      <p:sp>
        <p:nvSpPr>
          <p:cNvPr id="50" name="TextBox 28">
            <a:extLst>
              <a:ext uri="{FF2B5EF4-FFF2-40B4-BE49-F238E27FC236}">
                <a16:creationId xmlns:a16="http://schemas.microsoft.com/office/drawing/2014/main" id="{75CC9003-C550-0FEE-15D7-9506D2AA2C93}"/>
              </a:ext>
            </a:extLst>
          </p:cNvPr>
          <p:cNvSpPr txBox="1">
            <a:spLocks noChangeArrowheads="1"/>
          </p:cNvSpPr>
          <p:nvPr/>
        </p:nvSpPr>
        <p:spPr bwMode="auto">
          <a:xfrm>
            <a:off x="5868515" y="8854697"/>
            <a:ext cx="9816934" cy="958468"/>
          </a:xfrm>
          <a:prstGeom prst="rect">
            <a:avLst/>
          </a:prstGeom>
        </p:spPr>
        <p:txBody>
          <a:bodyPr wrap="square">
            <a:spAutoFit/>
          </a:bodyPr>
          <a:lstStyle>
            <a:defPPr>
              <a:defRPr lang="en-US"/>
            </a:defPPr>
            <a:lvl1pPr marL="579755" indent="-579755">
              <a:lnSpc>
                <a:spcPct val="100000"/>
              </a:lnSpc>
              <a:spcBef>
                <a:spcPts val="600"/>
              </a:spcBef>
              <a:spcAft>
                <a:spcPts val="600"/>
              </a:spcAft>
              <a:buClr>
                <a:schemeClr val="accent6"/>
              </a:buClr>
              <a:buSzPct val="60000"/>
              <a:buFont typeface="Wingdings" panose="05000000000000000000" pitchFamily="2" charset="2"/>
              <a:buChar char="l"/>
              <a:defRPr kumimoji="1" sz="2800" b="0">
                <a:latin typeface="Open Sans" panose="020B0606030504020204" pitchFamily="34" charset="0"/>
                <a:ea typeface="微软雅黑" panose="020B0503020204020204" pitchFamily="34" charset="-122"/>
                <a:cs typeface="Open Sans" panose="020B0606030504020204" pitchFamily="34" charset="0"/>
              </a:defRPr>
            </a:lvl1pPr>
            <a:lvl2pPr marL="914400" defTabSz="1828800">
              <a:defRPr sz="3600"/>
            </a:lvl2pPr>
            <a:lvl3pPr marL="1828800" defTabSz="1828800">
              <a:defRPr sz="3600"/>
            </a:lvl3pPr>
            <a:lvl4pPr marL="2743200" defTabSz="1828800">
              <a:defRPr sz="3600"/>
            </a:lvl4pPr>
            <a:lvl5pPr marL="3657600" defTabSz="1828800">
              <a:defRPr sz="3600"/>
            </a:lvl5pPr>
            <a:lvl6pPr marL="4572000" defTabSz="1828800">
              <a:defRPr sz="3600"/>
            </a:lvl6pPr>
            <a:lvl7pPr marL="5486400" defTabSz="1828800">
              <a:defRPr sz="3600"/>
            </a:lvl7pPr>
            <a:lvl8pPr marL="6400165" defTabSz="1828800">
              <a:defRPr sz="3600"/>
            </a:lvl8pPr>
            <a:lvl9pPr marL="7314565" defTabSz="1828800">
              <a:defRPr sz="3600"/>
            </a:lvl9pPr>
          </a:lstStyle>
          <a:p>
            <a:pPr marL="0" indent="0" algn="ctr">
              <a:lnSpc>
                <a:spcPct val="150000"/>
              </a:lnSpc>
              <a:buNone/>
            </a:pPr>
            <a:r>
              <a:rPr lang="en-US" altLang="zh-CN" sz="4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mn-lt"/>
              </a:rPr>
              <a:t>Cost Reduction and ROI</a:t>
            </a:r>
          </a:p>
        </p:txBody>
      </p:sp>
      <p:sp>
        <p:nvSpPr>
          <p:cNvPr id="51" name="Halbbogen 50">
            <a:extLst>
              <a:ext uri="{FF2B5EF4-FFF2-40B4-BE49-F238E27FC236}">
                <a16:creationId xmlns:a16="http://schemas.microsoft.com/office/drawing/2014/main" id="{5FA1AE4F-C4D2-E21C-B952-1BB050868B42}"/>
              </a:ext>
            </a:extLst>
          </p:cNvPr>
          <p:cNvSpPr/>
          <p:nvPr/>
        </p:nvSpPr>
        <p:spPr>
          <a:xfrm>
            <a:off x="17644311" y="1853646"/>
            <a:ext cx="4369055" cy="3869852"/>
          </a:xfrm>
          <a:prstGeom prst="blockArc">
            <a:avLst>
              <a:gd name="adj1" fmla="val 16207062"/>
              <a:gd name="adj2" fmla="val 0"/>
              <a:gd name="adj3" fmla="val 3208"/>
            </a:avLst>
          </a:prstGeom>
          <a:noFill/>
          <a:ln w="635000">
            <a:gradFill>
              <a:gsLst>
                <a:gs pos="100000">
                  <a:srgbClr val="39923D"/>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cs typeface="Open Sans" panose="020B0606030504020204" pitchFamily="34" charset="0"/>
            </a:endParaRPr>
          </a:p>
        </p:txBody>
      </p:sp>
      <p:sp>
        <p:nvSpPr>
          <p:cNvPr id="54" name="Halbbogen 53">
            <a:extLst>
              <a:ext uri="{FF2B5EF4-FFF2-40B4-BE49-F238E27FC236}">
                <a16:creationId xmlns:a16="http://schemas.microsoft.com/office/drawing/2014/main" id="{82EC53A8-1342-3BC7-C29E-73736884A2AD}"/>
              </a:ext>
            </a:extLst>
          </p:cNvPr>
          <p:cNvSpPr/>
          <p:nvPr/>
        </p:nvSpPr>
        <p:spPr>
          <a:xfrm rot="10800000">
            <a:off x="3508106" y="4504271"/>
            <a:ext cx="4369055" cy="3869852"/>
          </a:xfrm>
          <a:prstGeom prst="blockArc">
            <a:avLst>
              <a:gd name="adj1" fmla="val 16207062"/>
              <a:gd name="adj2" fmla="val 0"/>
              <a:gd name="adj3" fmla="val 3208"/>
            </a:avLst>
          </a:prstGeom>
          <a:noFill/>
          <a:ln w="635000">
            <a:gradFill>
              <a:gsLst>
                <a:gs pos="100000">
                  <a:srgbClr val="39923D"/>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cs typeface="Open Sans" panose="020B0606030504020204" pitchFamily="34" charset="0"/>
            </a:endParaRPr>
          </a:p>
        </p:txBody>
      </p:sp>
      <p:sp>
        <p:nvSpPr>
          <p:cNvPr id="56" name="Halbbogen 55">
            <a:extLst>
              <a:ext uri="{FF2B5EF4-FFF2-40B4-BE49-F238E27FC236}">
                <a16:creationId xmlns:a16="http://schemas.microsoft.com/office/drawing/2014/main" id="{B66B9D5F-D621-AC76-BDCE-1B15BE84F2A4}"/>
              </a:ext>
            </a:extLst>
          </p:cNvPr>
          <p:cNvSpPr/>
          <p:nvPr/>
        </p:nvSpPr>
        <p:spPr>
          <a:xfrm rot="5400000">
            <a:off x="18631963" y="8445749"/>
            <a:ext cx="4369055" cy="3869852"/>
          </a:xfrm>
          <a:prstGeom prst="blockArc">
            <a:avLst>
              <a:gd name="adj1" fmla="val 19600953"/>
              <a:gd name="adj2" fmla="val 0"/>
              <a:gd name="adj3" fmla="val 3208"/>
            </a:avLst>
          </a:prstGeom>
          <a:noFill/>
          <a:ln w="635000">
            <a:gradFill>
              <a:gsLst>
                <a:gs pos="100000">
                  <a:srgbClr val="39923D"/>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cs typeface="Open Sans" panose="020B0606030504020204" pitchFamily="34" charset="0"/>
            </a:endParaRPr>
          </a:p>
        </p:txBody>
      </p:sp>
      <p:pic>
        <p:nvPicPr>
          <p:cNvPr id="58" name="图形 32">
            <a:extLst>
              <a:ext uri="{FF2B5EF4-FFF2-40B4-BE49-F238E27FC236}">
                <a16:creationId xmlns:a16="http://schemas.microsoft.com/office/drawing/2014/main" id="{CC917427-719F-F053-1CC8-4FDF53EE05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3536" y="2867643"/>
            <a:ext cx="1599016" cy="1944216"/>
          </a:xfrm>
          <a:prstGeom prst="rect">
            <a:avLst/>
          </a:prstGeom>
        </p:spPr>
      </p:pic>
      <p:sp>
        <p:nvSpPr>
          <p:cNvPr id="3" name="Textfeld 2">
            <a:extLst>
              <a:ext uri="{FF2B5EF4-FFF2-40B4-BE49-F238E27FC236}">
                <a16:creationId xmlns:a16="http://schemas.microsoft.com/office/drawing/2014/main" id="{19D1BDC6-BC6C-D078-BF59-8A4F714D2C8E}"/>
              </a:ext>
            </a:extLst>
          </p:cNvPr>
          <p:cNvSpPr txBox="1"/>
          <p:nvPr/>
        </p:nvSpPr>
        <p:spPr>
          <a:xfrm>
            <a:off x="7754498" y="6014655"/>
            <a:ext cx="7634582" cy="1938992"/>
          </a:xfrm>
          <a:prstGeom prst="rect">
            <a:avLst/>
          </a:prstGeom>
          <a:noFill/>
        </p:spPr>
        <p:txBody>
          <a:bodyPr wrap="square">
            <a:spAutoFit/>
          </a:bodyPr>
          <a:lstStyle/>
          <a:p>
            <a:r>
              <a:rPr lang="en-US" sz="12000" b="1" dirty="0">
                <a:solidFill>
                  <a:srgbClr val="0077C5"/>
                </a:solidFill>
                <a:latin typeface="Open Sans" panose="020B0606030504020204" pitchFamily="34" charset="0"/>
                <a:ea typeface="Open Sans" panose="020B0606030504020204" pitchFamily="34" charset="0"/>
                <a:cs typeface="Open Sans" panose="020B0606030504020204" pitchFamily="34" charset="0"/>
              </a:rPr>
              <a:t>HT</a:t>
            </a:r>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2000" dirty="0">
                <a:solidFill>
                  <a:srgbClr val="04AED4"/>
                </a:solidFill>
                <a:latin typeface="Open Sans Light" panose="020B0306030504020204" pitchFamily="34" charset="0"/>
                <a:ea typeface="Open Sans Light" panose="020B0306030504020204" pitchFamily="34" charset="0"/>
                <a:cs typeface="Open Sans Light" panose="020B0306030504020204" pitchFamily="34" charset="0"/>
              </a:rPr>
              <a:t>XTEND</a:t>
            </a:r>
          </a:p>
        </p:txBody>
      </p:sp>
    </p:spTree>
    <p:extLst>
      <p:ext uri="{BB962C8B-B14F-4D97-AF65-F5344CB8AC3E}">
        <p14:creationId xmlns:p14="http://schemas.microsoft.com/office/powerpoint/2010/main" val="12170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451ECECE-4FC8-7E9F-5662-D77BAAFA7D4A}"/>
              </a:ext>
            </a:extLst>
          </p:cNvPr>
          <p:cNvSpPr/>
          <p:nvPr/>
        </p:nvSpPr>
        <p:spPr>
          <a:xfrm>
            <a:off x="0" y="0"/>
            <a:ext cx="24382412" cy="13716000"/>
          </a:xfrm>
          <a:prstGeom prst="rect">
            <a:avLst/>
          </a:prstGeom>
          <a:gradFill>
            <a:gsLst>
              <a:gs pos="0">
                <a:srgbClr val="191F3E"/>
              </a:gs>
              <a:gs pos="100000">
                <a:srgbClr val="183E85"/>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endParaRPr>
          </a:p>
        </p:txBody>
      </p:sp>
      <p:sp>
        <p:nvSpPr>
          <p:cNvPr id="13" name="文本框 12"/>
          <p:cNvSpPr txBox="1"/>
          <p:nvPr/>
        </p:nvSpPr>
        <p:spPr>
          <a:xfrm>
            <a:off x="430945" y="3581897"/>
            <a:ext cx="4638658" cy="677108"/>
          </a:xfrm>
          <a:prstGeom prst="rect">
            <a:avLst/>
          </a:prstGeom>
          <a:noFill/>
        </p:spPr>
        <p:txBody>
          <a:bodyPr wrap="square" rtlCol="0">
            <a:spAutoFit/>
          </a:bodyPr>
          <a:lstStyle/>
          <a:p>
            <a:pPr algn="r"/>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HT·CLAMP</a:t>
            </a:r>
          </a:p>
        </p:txBody>
      </p:sp>
      <p:sp>
        <p:nvSpPr>
          <p:cNvPr id="18" name="椭圆 17"/>
          <p:cNvSpPr/>
          <p:nvPr/>
        </p:nvSpPr>
        <p:spPr>
          <a:xfrm>
            <a:off x="6097729" y="764523"/>
            <a:ext cx="12186954" cy="12186954"/>
          </a:xfrm>
          <a:prstGeom prst="ellipse">
            <a:avLst/>
          </a:prstGeom>
          <a:noFill/>
          <a:ln w="635000">
            <a:gradFill>
              <a:gsLst>
                <a:gs pos="100000">
                  <a:srgbClr val="39923D"/>
                </a:gs>
                <a:gs pos="0">
                  <a:srgbClr val="15398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20" name="椭圆 12"/>
          <p:cNvSpPr/>
          <p:nvPr/>
        </p:nvSpPr>
        <p:spPr>
          <a:xfrm rot="19262748">
            <a:off x="13820316" y="4055583"/>
            <a:ext cx="6500502" cy="6500502"/>
          </a:xfrm>
          <a:custGeom>
            <a:avLst/>
            <a:gdLst>
              <a:gd name="connsiteX0" fmla="*/ 0 w 13001004"/>
              <a:gd name="connsiteY0" fmla="*/ 6500502 h 13001004"/>
              <a:gd name="connsiteX1" fmla="*/ 6500502 w 13001004"/>
              <a:gd name="connsiteY1" fmla="*/ 0 h 13001004"/>
              <a:gd name="connsiteX2" fmla="*/ 13001004 w 13001004"/>
              <a:gd name="connsiteY2" fmla="*/ 6500502 h 13001004"/>
              <a:gd name="connsiteX3" fmla="*/ 6500502 w 13001004"/>
              <a:gd name="connsiteY3" fmla="*/ 13001004 h 13001004"/>
              <a:gd name="connsiteX4" fmla="*/ 0 w 13001004"/>
              <a:gd name="connsiteY4" fmla="*/ 6500502 h 13001004"/>
              <a:gd name="connsiteX0-1" fmla="*/ 6500502 w 13001004"/>
              <a:gd name="connsiteY0-2" fmla="*/ 0 h 13001004"/>
              <a:gd name="connsiteX1-3" fmla="*/ 13001004 w 13001004"/>
              <a:gd name="connsiteY1-4" fmla="*/ 6500502 h 13001004"/>
              <a:gd name="connsiteX2-5" fmla="*/ 6500502 w 13001004"/>
              <a:gd name="connsiteY2-6" fmla="*/ 13001004 h 13001004"/>
              <a:gd name="connsiteX3-7" fmla="*/ 0 w 13001004"/>
              <a:gd name="connsiteY3-8" fmla="*/ 6500502 h 13001004"/>
              <a:gd name="connsiteX4-9" fmla="*/ 6591942 w 13001004"/>
              <a:gd name="connsiteY4-10" fmla="*/ 91440 h 13001004"/>
              <a:gd name="connsiteX0-11" fmla="*/ 6500502 w 13001004"/>
              <a:gd name="connsiteY0-12" fmla="*/ 0 h 13001004"/>
              <a:gd name="connsiteX1-13" fmla="*/ 13001004 w 13001004"/>
              <a:gd name="connsiteY1-14" fmla="*/ 6500502 h 13001004"/>
              <a:gd name="connsiteX2-15" fmla="*/ 6500502 w 13001004"/>
              <a:gd name="connsiteY2-16" fmla="*/ 13001004 h 13001004"/>
              <a:gd name="connsiteX3-17" fmla="*/ 0 w 13001004"/>
              <a:gd name="connsiteY3-18" fmla="*/ 6500502 h 13001004"/>
              <a:gd name="connsiteX0-19" fmla="*/ 0 w 6500502"/>
              <a:gd name="connsiteY0-20" fmla="*/ 0 h 13001004"/>
              <a:gd name="connsiteX1-21" fmla="*/ 6500502 w 6500502"/>
              <a:gd name="connsiteY1-22" fmla="*/ 6500502 h 13001004"/>
              <a:gd name="connsiteX2-23" fmla="*/ 0 w 6500502"/>
              <a:gd name="connsiteY2-24" fmla="*/ 13001004 h 13001004"/>
              <a:gd name="connsiteX0-25" fmla="*/ 6500502 w 6500502"/>
              <a:gd name="connsiteY0-26" fmla="*/ 0 h 6500502"/>
              <a:gd name="connsiteX1-27" fmla="*/ 0 w 6500502"/>
              <a:gd name="connsiteY1-28" fmla="*/ 6500502 h 6500502"/>
            </a:gdLst>
            <a:ahLst/>
            <a:cxnLst>
              <a:cxn ang="0">
                <a:pos x="connsiteX0-1" y="connsiteY0-2"/>
              </a:cxn>
              <a:cxn ang="0">
                <a:pos x="connsiteX1-3" y="connsiteY1-4"/>
              </a:cxn>
            </a:cxnLst>
            <a:rect l="l" t="t" r="r" b="b"/>
            <a:pathLst>
              <a:path w="6500502" h="6500502">
                <a:moveTo>
                  <a:pt x="6500502" y="0"/>
                </a:moveTo>
                <a:cubicBezTo>
                  <a:pt x="6500502" y="3590128"/>
                  <a:pt x="3590128" y="6500502"/>
                  <a:pt x="0" y="6500502"/>
                </a:cubicBezTo>
              </a:path>
            </a:pathLst>
          </a:custGeom>
          <a:noFill/>
          <a:ln w="76200">
            <a:gradFill>
              <a:gsLst>
                <a:gs pos="0">
                  <a:srgbClr val="39923D">
                    <a:alpha val="0"/>
                  </a:srgbClr>
                </a:gs>
                <a:gs pos="75000">
                  <a:srgbClr val="2A6D73"/>
                </a:gs>
                <a:gs pos="100000">
                  <a:srgbClr val="39923D">
                    <a:alpha val="0"/>
                  </a:srgb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0" name="椭圆 29"/>
          <p:cNvSpPr/>
          <p:nvPr/>
        </p:nvSpPr>
        <p:spPr>
          <a:xfrm>
            <a:off x="17426796" y="3181553"/>
            <a:ext cx="1549779" cy="1549779"/>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1" name="椭圆 30"/>
          <p:cNvSpPr/>
          <p:nvPr/>
        </p:nvSpPr>
        <p:spPr>
          <a:xfrm>
            <a:off x="17373004" y="9548473"/>
            <a:ext cx="1549780" cy="1549780"/>
          </a:xfrm>
          <a:prstGeom prst="ellipse">
            <a:avLst/>
          </a:prstGeom>
          <a:solidFill>
            <a:schemeClr val="bg1"/>
          </a:solidFill>
          <a:ln w="50800">
            <a:solidFill>
              <a:srgbClr val="399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2" name="椭圆 12"/>
          <p:cNvSpPr/>
          <p:nvPr/>
        </p:nvSpPr>
        <p:spPr>
          <a:xfrm rot="2430191" flipH="1">
            <a:off x="4091009" y="4066999"/>
            <a:ext cx="6500502" cy="6500502"/>
          </a:xfrm>
          <a:custGeom>
            <a:avLst/>
            <a:gdLst>
              <a:gd name="connsiteX0" fmla="*/ 0 w 13001004"/>
              <a:gd name="connsiteY0" fmla="*/ 6500502 h 13001004"/>
              <a:gd name="connsiteX1" fmla="*/ 6500502 w 13001004"/>
              <a:gd name="connsiteY1" fmla="*/ 0 h 13001004"/>
              <a:gd name="connsiteX2" fmla="*/ 13001004 w 13001004"/>
              <a:gd name="connsiteY2" fmla="*/ 6500502 h 13001004"/>
              <a:gd name="connsiteX3" fmla="*/ 6500502 w 13001004"/>
              <a:gd name="connsiteY3" fmla="*/ 13001004 h 13001004"/>
              <a:gd name="connsiteX4" fmla="*/ 0 w 13001004"/>
              <a:gd name="connsiteY4" fmla="*/ 6500502 h 13001004"/>
              <a:gd name="connsiteX0-1" fmla="*/ 6500502 w 13001004"/>
              <a:gd name="connsiteY0-2" fmla="*/ 0 h 13001004"/>
              <a:gd name="connsiteX1-3" fmla="*/ 13001004 w 13001004"/>
              <a:gd name="connsiteY1-4" fmla="*/ 6500502 h 13001004"/>
              <a:gd name="connsiteX2-5" fmla="*/ 6500502 w 13001004"/>
              <a:gd name="connsiteY2-6" fmla="*/ 13001004 h 13001004"/>
              <a:gd name="connsiteX3-7" fmla="*/ 0 w 13001004"/>
              <a:gd name="connsiteY3-8" fmla="*/ 6500502 h 13001004"/>
              <a:gd name="connsiteX4-9" fmla="*/ 6591942 w 13001004"/>
              <a:gd name="connsiteY4-10" fmla="*/ 91440 h 13001004"/>
              <a:gd name="connsiteX0-11" fmla="*/ 6500502 w 13001004"/>
              <a:gd name="connsiteY0-12" fmla="*/ 0 h 13001004"/>
              <a:gd name="connsiteX1-13" fmla="*/ 13001004 w 13001004"/>
              <a:gd name="connsiteY1-14" fmla="*/ 6500502 h 13001004"/>
              <a:gd name="connsiteX2-15" fmla="*/ 6500502 w 13001004"/>
              <a:gd name="connsiteY2-16" fmla="*/ 13001004 h 13001004"/>
              <a:gd name="connsiteX3-17" fmla="*/ 0 w 13001004"/>
              <a:gd name="connsiteY3-18" fmla="*/ 6500502 h 13001004"/>
              <a:gd name="connsiteX0-19" fmla="*/ 0 w 6500502"/>
              <a:gd name="connsiteY0-20" fmla="*/ 0 h 13001004"/>
              <a:gd name="connsiteX1-21" fmla="*/ 6500502 w 6500502"/>
              <a:gd name="connsiteY1-22" fmla="*/ 6500502 h 13001004"/>
              <a:gd name="connsiteX2-23" fmla="*/ 0 w 6500502"/>
              <a:gd name="connsiteY2-24" fmla="*/ 13001004 h 13001004"/>
              <a:gd name="connsiteX0-25" fmla="*/ 6500502 w 6500502"/>
              <a:gd name="connsiteY0-26" fmla="*/ 0 h 6500502"/>
              <a:gd name="connsiteX1-27" fmla="*/ 0 w 6500502"/>
              <a:gd name="connsiteY1-28" fmla="*/ 6500502 h 6500502"/>
            </a:gdLst>
            <a:ahLst/>
            <a:cxnLst>
              <a:cxn ang="0">
                <a:pos x="connsiteX0-1" y="connsiteY0-2"/>
              </a:cxn>
              <a:cxn ang="0">
                <a:pos x="connsiteX1-3" y="connsiteY1-4"/>
              </a:cxn>
            </a:cxnLst>
            <a:rect l="l" t="t" r="r" b="b"/>
            <a:pathLst>
              <a:path w="6500502" h="6500502">
                <a:moveTo>
                  <a:pt x="6500502" y="0"/>
                </a:moveTo>
                <a:cubicBezTo>
                  <a:pt x="6500502" y="3590128"/>
                  <a:pt x="3590128" y="6500502"/>
                  <a:pt x="0" y="6500502"/>
                </a:cubicBezTo>
              </a:path>
            </a:pathLst>
          </a:cu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3" name="椭圆 32"/>
          <p:cNvSpPr/>
          <p:nvPr/>
        </p:nvSpPr>
        <p:spPr>
          <a:xfrm flipH="1">
            <a:off x="18155684" y="6626517"/>
            <a:ext cx="1549780" cy="1549780"/>
          </a:xfrm>
          <a:prstGeom prst="ellipse">
            <a:avLst/>
          </a:prstGeom>
          <a:solidFill>
            <a:schemeClr val="bg1"/>
          </a:solidFill>
          <a:ln w="50800">
            <a:solidFill>
              <a:srgbClr val="1539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4" name="椭圆 33"/>
          <p:cNvSpPr/>
          <p:nvPr/>
        </p:nvSpPr>
        <p:spPr>
          <a:xfrm flipH="1">
            <a:off x="5350446" y="3181553"/>
            <a:ext cx="1549780" cy="1549780"/>
          </a:xfrm>
          <a:prstGeom prst="ellipse">
            <a:avLst/>
          </a:prstGeom>
          <a:solidFill>
            <a:schemeClr val="bg1"/>
          </a:solidFill>
          <a:ln w="50800">
            <a:solidFill>
              <a:srgbClr val="1539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5" name="椭圆 34"/>
          <p:cNvSpPr/>
          <p:nvPr/>
        </p:nvSpPr>
        <p:spPr>
          <a:xfrm flipH="1">
            <a:off x="8320799" y="12077184"/>
            <a:ext cx="396000" cy="396000"/>
          </a:xfrm>
          <a:prstGeom prst="ellipse">
            <a:avLst/>
          </a:prstGeom>
          <a:solidFill>
            <a:schemeClr val="bg1"/>
          </a:solidFill>
          <a:ln w="38100">
            <a:solidFill>
              <a:srgbClr val="1539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36" name="椭圆 35"/>
          <p:cNvSpPr/>
          <p:nvPr/>
        </p:nvSpPr>
        <p:spPr>
          <a:xfrm flipH="1">
            <a:off x="16657230" y="11380462"/>
            <a:ext cx="606894" cy="606894"/>
          </a:xfrm>
          <a:prstGeom prst="ellipse">
            <a:avLst/>
          </a:prstGeom>
          <a:solidFill>
            <a:schemeClr val="bg1"/>
          </a:solidFill>
          <a:ln w="38100">
            <a:solidFill>
              <a:srgbClr val="39923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pic>
        <p:nvPicPr>
          <p:cNvPr id="37" name="图形 3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92781" y="3520257"/>
            <a:ext cx="783803" cy="817463"/>
          </a:xfrm>
          <a:prstGeom prst="rect">
            <a:avLst/>
          </a:prstGeom>
        </p:spPr>
      </p:pic>
      <p:pic>
        <p:nvPicPr>
          <p:cNvPr id="40" name="图形 3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7632" y="9915702"/>
            <a:ext cx="815321" cy="815321"/>
          </a:xfrm>
          <a:prstGeom prst="rect">
            <a:avLst/>
          </a:prstGeom>
        </p:spPr>
      </p:pic>
      <p:pic>
        <p:nvPicPr>
          <p:cNvPr id="41" name="图形 4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03876" y="6936745"/>
            <a:ext cx="817200" cy="891044"/>
          </a:xfrm>
          <a:prstGeom prst="rect">
            <a:avLst/>
          </a:prstGeom>
        </p:spPr>
      </p:pic>
      <p:pic>
        <p:nvPicPr>
          <p:cNvPr id="42" name="图形 4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70008" y="3520520"/>
            <a:ext cx="904574" cy="817200"/>
          </a:xfrm>
          <a:prstGeom prst="rect">
            <a:avLst/>
          </a:prstGeom>
        </p:spPr>
      </p:pic>
      <p:sp>
        <p:nvSpPr>
          <p:cNvPr id="8" name="Titel 7">
            <a:extLst>
              <a:ext uri="{FF2B5EF4-FFF2-40B4-BE49-F238E27FC236}">
                <a16:creationId xmlns:a16="http://schemas.microsoft.com/office/drawing/2014/main" id="{8D8F393F-BE76-323B-C902-0B3C5C93C2D6}"/>
              </a:ext>
            </a:extLst>
          </p:cNvPr>
          <p:cNvSpPr>
            <a:spLocks noGrp="1"/>
          </p:cNvSpPr>
          <p:nvPr>
            <p:ph type="title"/>
          </p:nvPr>
        </p:nvSpPr>
        <p:spPr/>
        <p:txBody>
          <a:bodyPr/>
          <a:lstStyle/>
          <a:p>
            <a:endParaRPr lang="en-US"/>
          </a:p>
        </p:txBody>
      </p:sp>
      <p:sp>
        <p:nvSpPr>
          <p:cNvPr id="2" name="Foliennummernplatzhalter 1">
            <a:extLst>
              <a:ext uri="{FF2B5EF4-FFF2-40B4-BE49-F238E27FC236}">
                <a16:creationId xmlns:a16="http://schemas.microsoft.com/office/drawing/2014/main" id="{FE4F209C-B291-EE55-6EAA-1DB4CD717463}"/>
              </a:ext>
            </a:extLst>
          </p:cNvPr>
          <p:cNvSpPr>
            <a:spLocks noGrp="1"/>
          </p:cNvSpPr>
          <p:nvPr>
            <p:ph type="sldNum" sz="quarter" idx="4"/>
          </p:nvPr>
        </p:nvSpPr>
        <p:spPr>
          <a:xfrm>
            <a:off x="18896013" y="12761913"/>
            <a:ext cx="5486400" cy="681037"/>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62EE1-1060-1C4E-BF22-4AEF63B495AB}" type="slidenum">
              <a:rPr lang="en-US" smtClean="0"/>
              <a:pPr/>
              <a:t>6</a:t>
            </a:fld>
            <a:endParaRPr lang="en-US" dirty="0">
              <a:solidFill>
                <a:schemeClr val="bg1"/>
              </a:solidFill>
            </a:endParaRPr>
          </a:p>
        </p:txBody>
      </p:sp>
      <p:sp>
        <p:nvSpPr>
          <p:cNvPr id="9" name="Textfeld 8">
            <a:extLst>
              <a:ext uri="{FF2B5EF4-FFF2-40B4-BE49-F238E27FC236}">
                <a16:creationId xmlns:a16="http://schemas.microsoft.com/office/drawing/2014/main" id="{B1029B65-A467-07FA-D558-AB14970F1B55}"/>
              </a:ext>
            </a:extLst>
          </p:cNvPr>
          <p:cNvSpPr txBox="1"/>
          <p:nvPr/>
        </p:nvSpPr>
        <p:spPr>
          <a:xfrm>
            <a:off x="8941524" y="8945805"/>
            <a:ext cx="6499365" cy="2092881"/>
          </a:xfrm>
          <a:prstGeom prst="rect">
            <a:avLst/>
          </a:prstGeom>
          <a:noFill/>
        </p:spPr>
        <p:txBody>
          <a:bodyPr wrap="square" rtlCol="0">
            <a:spAutoFit/>
          </a:bodyPr>
          <a:lstStyle/>
          <a:p>
            <a:pPr algn="ctr"/>
            <a:r>
              <a:rPr kumimoji="1" lang="en-US" altLang="zh-CN"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Smart Machine Technology </a:t>
            </a:r>
            <a:r>
              <a:rPr kumimoji="1" lang="en-US" altLang="zh-CN" sz="3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as a </a:t>
            </a:r>
            <a:br>
              <a:rPr kumimoji="1" lang="en-US" altLang="zh-CN"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br>
            <a:r>
              <a:rPr kumimoji="1" lang="en-US" altLang="zh-CN" sz="6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Standard</a:t>
            </a:r>
            <a:endParaRPr lang="en-US" sz="60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椭圆 35">
            <a:extLst>
              <a:ext uri="{FF2B5EF4-FFF2-40B4-BE49-F238E27FC236}">
                <a16:creationId xmlns:a16="http://schemas.microsoft.com/office/drawing/2014/main" id="{60442586-C5E2-EF54-C0C1-A67097997A95}"/>
              </a:ext>
            </a:extLst>
          </p:cNvPr>
          <p:cNvSpPr/>
          <p:nvPr/>
        </p:nvSpPr>
        <p:spPr>
          <a:xfrm flipH="1">
            <a:off x="15863614" y="12050001"/>
            <a:ext cx="396000" cy="396000"/>
          </a:xfrm>
          <a:prstGeom prst="ellipse">
            <a:avLst/>
          </a:prstGeom>
          <a:solidFill>
            <a:schemeClr val="bg1"/>
          </a:solidFill>
          <a:ln w="38100">
            <a:solidFill>
              <a:srgbClr val="39923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11" name="椭圆 34">
            <a:extLst>
              <a:ext uri="{FF2B5EF4-FFF2-40B4-BE49-F238E27FC236}">
                <a16:creationId xmlns:a16="http://schemas.microsoft.com/office/drawing/2014/main" id="{0F1FAE2C-1C40-BD0C-19FC-DE11C9DE65C6}"/>
              </a:ext>
            </a:extLst>
          </p:cNvPr>
          <p:cNvSpPr/>
          <p:nvPr/>
        </p:nvSpPr>
        <p:spPr>
          <a:xfrm flipH="1">
            <a:off x="7341260" y="11381755"/>
            <a:ext cx="606895" cy="606895"/>
          </a:xfrm>
          <a:prstGeom prst="ellipse">
            <a:avLst/>
          </a:prstGeom>
          <a:solidFill>
            <a:schemeClr val="bg1"/>
          </a:solidFill>
          <a:ln w="38100">
            <a:solidFill>
              <a:srgbClr val="15398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Open Sans" panose="020B0606030504020204" pitchFamily="34" charset="0"/>
            </a:endParaRPr>
          </a:p>
        </p:txBody>
      </p:sp>
      <p:sp>
        <p:nvSpPr>
          <p:cNvPr id="17" name="文本框 12">
            <a:extLst>
              <a:ext uri="{FF2B5EF4-FFF2-40B4-BE49-F238E27FC236}">
                <a16:creationId xmlns:a16="http://schemas.microsoft.com/office/drawing/2014/main" id="{C27D1BA9-C7AE-A2A0-9C81-165DA46D88AA}"/>
              </a:ext>
            </a:extLst>
          </p:cNvPr>
          <p:cNvSpPr txBox="1"/>
          <p:nvPr/>
        </p:nvSpPr>
        <p:spPr>
          <a:xfrm>
            <a:off x="-622534" y="7026226"/>
            <a:ext cx="4638658" cy="677108"/>
          </a:xfrm>
          <a:prstGeom prst="rect">
            <a:avLst/>
          </a:prstGeom>
          <a:noFill/>
        </p:spPr>
        <p:txBody>
          <a:bodyPr wrap="square" rtlCol="0">
            <a:spAutoFit/>
          </a:bodyPr>
          <a:lstStyle/>
          <a:p>
            <a:pPr algn="r"/>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HT·INJECT</a:t>
            </a:r>
          </a:p>
        </p:txBody>
      </p:sp>
      <p:sp>
        <p:nvSpPr>
          <p:cNvPr id="19" name="文本框 12">
            <a:extLst>
              <a:ext uri="{FF2B5EF4-FFF2-40B4-BE49-F238E27FC236}">
                <a16:creationId xmlns:a16="http://schemas.microsoft.com/office/drawing/2014/main" id="{5F76171F-F7E3-DC16-44E2-8AB60568091A}"/>
              </a:ext>
            </a:extLst>
          </p:cNvPr>
          <p:cNvSpPr txBox="1"/>
          <p:nvPr/>
        </p:nvSpPr>
        <p:spPr>
          <a:xfrm>
            <a:off x="422146" y="9836333"/>
            <a:ext cx="4638658" cy="677108"/>
          </a:xfrm>
          <a:prstGeom prst="rect">
            <a:avLst/>
          </a:prstGeom>
          <a:noFill/>
        </p:spPr>
        <p:txBody>
          <a:bodyPr wrap="square" rtlCol="0">
            <a:spAutoFit/>
          </a:bodyPr>
          <a:lstStyle/>
          <a:p>
            <a:pPr algn="r"/>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HT·CHARGE</a:t>
            </a:r>
          </a:p>
        </p:txBody>
      </p:sp>
      <p:sp>
        <p:nvSpPr>
          <p:cNvPr id="21" name="文本框 12">
            <a:extLst>
              <a:ext uri="{FF2B5EF4-FFF2-40B4-BE49-F238E27FC236}">
                <a16:creationId xmlns:a16="http://schemas.microsoft.com/office/drawing/2014/main" id="{5D0140BB-A3AE-D39A-0D0D-7CED50568097}"/>
              </a:ext>
            </a:extLst>
          </p:cNvPr>
          <p:cNvSpPr txBox="1"/>
          <p:nvPr/>
        </p:nvSpPr>
        <p:spPr>
          <a:xfrm>
            <a:off x="19167523" y="3581897"/>
            <a:ext cx="4638658" cy="677108"/>
          </a:xfrm>
          <a:prstGeom prst="rect">
            <a:avLst/>
          </a:prstGeom>
          <a:noFill/>
        </p:spPr>
        <p:txBody>
          <a:bodyPr wrap="square" rtlCol="0">
            <a:spAutoFit/>
          </a:bodyPr>
          <a:lstStyle/>
          <a:p>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HT·DIAGNOSE</a:t>
            </a:r>
          </a:p>
        </p:txBody>
      </p:sp>
      <p:sp>
        <p:nvSpPr>
          <p:cNvPr id="22" name="文本框 12">
            <a:extLst>
              <a:ext uri="{FF2B5EF4-FFF2-40B4-BE49-F238E27FC236}">
                <a16:creationId xmlns:a16="http://schemas.microsoft.com/office/drawing/2014/main" id="{F84B27DD-5444-64EF-84C3-389A6C15830D}"/>
              </a:ext>
            </a:extLst>
          </p:cNvPr>
          <p:cNvSpPr txBox="1"/>
          <p:nvPr/>
        </p:nvSpPr>
        <p:spPr>
          <a:xfrm>
            <a:off x="20016731" y="7084022"/>
            <a:ext cx="4638658" cy="677108"/>
          </a:xfrm>
          <a:prstGeom prst="rect">
            <a:avLst/>
          </a:prstGeom>
          <a:noFill/>
        </p:spPr>
        <p:txBody>
          <a:bodyPr wrap="square" rtlCol="0">
            <a:spAutoFit/>
          </a:bodyPr>
          <a:lstStyle/>
          <a:p>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HT·ENERGY</a:t>
            </a:r>
          </a:p>
        </p:txBody>
      </p:sp>
      <p:sp>
        <p:nvSpPr>
          <p:cNvPr id="23" name="文本框 12">
            <a:extLst>
              <a:ext uri="{FF2B5EF4-FFF2-40B4-BE49-F238E27FC236}">
                <a16:creationId xmlns:a16="http://schemas.microsoft.com/office/drawing/2014/main" id="{33010A6A-AD7E-7485-6686-8A2687C68382}"/>
              </a:ext>
            </a:extLst>
          </p:cNvPr>
          <p:cNvSpPr txBox="1"/>
          <p:nvPr/>
        </p:nvSpPr>
        <p:spPr>
          <a:xfrm>
            <a:off x="19249655" y="10053915"/>
            <a:ext cx="4638658" cy="677108"/>
          </a:xfrm>
          <a:prstGeom prst="rect">
            <a:avLst/>
          </a:prstGeom>
          <a:noFill/>
        </p:spPr>
        <p:txBody>
          <a:bodyPr wrap="square" rtlCol="0">
            <a:spAutoFit/>
          </a:bodyPr>
          <a:lstStyle/>
          <a:p>
            <a:r>
              <a:rPr kumimoji="1" lang="en-US" altLang="zh-CN" sz="3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HT·LUBRICATE</a:t>
            </a:r>
          </a:p>
        </p:txBody>
      </p:sp>
      <p:sp>
        <p:nvSpPr>
          <p:cNvPr id="3" name="Textfeld 2">
            <a:extLst>
              <a:ext uri="{FF2B5EF4-FFF2-40B4-BE49-F238E27FC236}">
                <a16:creationId xmlns:a16="http://schemas.microsoft.com/office/drawing/2014/main" id="{3C1FE3C6-0EB3-8409-E7D1-9F20BF1A1702}"/>
              </a:ext>
            </a:extLst>
          </p:cNvPr>
          <p:cNvSpPr txBox="1"/>
          <p:nvPr/>
        </p:nvSpPr>
        <p:spPr>
          <a:xfrm>
            <a:off x="8435795" y="3297333"/>
            <a:ext cx="7634582" cy="1938992"/>
          </a:xfrm>
          <a:prstGeom prst="rect">
            <a:avLst/>
          </a:prstGeom>
          <a:noFill/>
        </p:spPr>
        <p:txBody>
          <a:bodyPr wrap="square">
            <a:spAutoFit/>
          </a:bodyPr>
          <a:lstStyle/>
          <a:p>
            <a:r>
              <a:rPr lang="en-US" sz="12000" b="1" dirty="0">
                <a:solidFill>
                  <a:srgbClr val="0077C5"/>
                </a:solidFill>
                <a:latin typeface="Open Sans" panose="020B0606030504020204" pitchFamily="34" charset="0"/>
                <a:ea typeface="Open Sans" panose="020B0606030504020204" pitchFamily="34" charset="0"/>
                <a:cs typeface="Open Sans" panose="020B0606030504020204" pitchFamily="34" charset="0"/>
              </a:rPr>
              <a:t>HT</a:t>
            </a:r>
            <a:r>
              <a:rPr lang="en-US" sz="1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2000" dirty="0">
                <a:solidFill>
                  <a:srgbClr val="04AED4"/>
                </a:solidFill>
                <a:latin typeface="Open Sans Light" panose="020B0306030504020204" pitchFamily="34" charset="0"/>
                <a:ea typeface="Open Sans Light" panose="020B0306030504020204" pitchFamily="34" charset="0"/>
                <a:cs typeface="Open Sans Light" panose="020B0306030504020204" pitchFamily="34" charset="0"/>
              </a:rPr>
              <a:t>XTEND</a:t>
            </a:r>
          </a:p>
        </p:txBody>
      </p:sp>
      <p:pic>
        <p:nvPicPr>
          <p:cNvPr id="4" name="图片 44" descr="图标&#10;&#10;描述已自动生成">
            <a:extLst>
              <a:ext uri="{FF2B5EF4-FFF2-40B4-BE49-F238E27FC236}">
                <a16:creationId xmlns:a16="http://schemas.microsoft.com/office/drawing/2014/main" id="{A35E9C67-1941-0E4A-5029-D147A09308CE}"/>
              </a:ext>
            </a:extLst>
          </p:cNvPr>
          <p:cNvPicPr>
            <a:picLocks noChangeAspect="1"/>
          </p:cNvPicPr>
          <p:nvPr/>
        </p:nvPicPr>
        <p:blipFill rotWithShape="1">
          <a:blip r:embed="rId11">
            <a:duotone>
              <a:schemeClr val="accent5">
                <a:shade val="45000"/>
                <a:satMod val="135000"/>
              </a:schemeClr>
              <a:prstClr val="white"/>
            </a:duotone>
          </a:blip>
          <a:srcRect/>
          <a:stretch/>
        </p:blipFill>
        <p:spPr>
          <a:xfrm>
            <a:off x="4470472" y="6441250"/>
            <a:ext cx="1832164" cy="1847059"/>
          </a:xfrm>
          <a:prstGeom prst="rect">
            <a:avLst/>
          </a:prstGeom>
          <a:ln>
            <a:noFill/>
          </a:ln>
        </p:spPr>
      </p:pic>
      <p:pic>
        <p:nvPicPr>
          <p:cNvPr id="12" name="图片 44" descr="图标&#10;&#10;描述已自动生成">
            <a:extLst>
              <a:ext uri="{FF2B5EF4-FFF2-40B4-BE49-F238E27FC236}">
                <a16:creationId xmlns:a16="http://schemas.microsoft.com/office/drawing/2014/main" id="{68E622C8-6B24-4B22-B87A-74F4DB4C401F}"/>
              </a:ext>
            </a:extLst>
          </p:cNvPr>
          <p:cNvPicPr>
            <a:picLocks noChangeAspect="1"/>
          </p:cNvPicPr>
          <p:nvPr/>
        </p:nvPicPr>
        <p:blipFill rotWithShape="1">
          <a:blip r:embed="rId11">
            <a:duotone>
              <a:schemeClr val="accent5">
                <a:shade val="45000"/>
                <a:satMod val="135000"/>
              </a:schemeClr>
              <a:prstClr val="white"/>
            </a:duotone>
          </a:blip>
          <a:srcRect/>
          <a:stretch/>
        </p:blipFill>
        <p:spPr>
          <a:xfrm>
            <a:off x="5377183" y="9399832"/>
            <a:ext cx="1832164" cy="1847059"/>
          </a:xfrm>
          <a:prstGeom prst="rect">
            <a:avLst/>
          </a:prstGeom>
          <a:ln>
            <a:noFill/>
          </a:ln>
        </p:spPr>
      </p:pic>
      <p:pic>
        <p:nvPicPr>
          <p:cNvPr id="7" name="图片 12">
            <a:extLst>
              <a:ext uri="{FF2B5EF4-FFF2-40B4-BE49-F238E27FC236}">
                <a16:creationId xmlns:a16="http://schemas.microsoft.com/office/drawing/2014/main" id="{5E51FFC8-1972-7987-1E3E-0133DAEE5B6C}"/>
              </a:ext>
            </a:extLst>
          </p:cNvPr>
          <p:cNvPicPr>
            <a:picLocks noChangeAspect="1"/>
          </p:cNvPicPr>
          <p:nvPr/>
        </p:nvPicPr>
        <p:blipFill rotWithShape="1">
          <a:blip r:embed="rId12"/>
          <a:srcRect l="5042" t="27667" r="6217" b="26427"/>
          <a:stretch/>
        </p:blipFill>
        <p:spPr>
          <a:xfrm>
            <a:off x="6397781" y="5047542"/>
            <a:ext cx="11627682" cy="3383452"/>
          </a:xfrm>
          <a:prstGeom prst="rect">
            <a:avLst/>
          </a:prstGeom>
        </p:spPr>
      </p:pic>
    </p:spTree>
    <p:extLst>
      <p:ext uri="{BB962C8B-B14F-4D97-AF65-F5344CB8AC3E}">
        <p14:creationId xmlns:p14="http://schemas.microsoft.com/office/powerpoint/2010/main" val="180266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2338271" y="-1083653"/>
            <a:ext cx="28238177" cy="15883973"/>
          </a:xfrm>
          <a:prstGeom prst="rect">
            <a:avLst/>
          </a:prstGeom>
        </p:spPr>
      </p:pic>
      <p:sp>
        <p:nvSpPr>
          <p:cNvPr id="7" name="Titel 4"/>
          <p:cNvSpPr>
            <a:spLocks noGrp="1"/>
          </p:cNvSpPr>
          <p:nvPr>
            <p:ph type="title"/>
          </p:nvPr>
        </p:nvSpPr>
        <p:spPr>
          <a:prstGeom prst="rect">
            <a:avLst/>
          </a:prstGeom>
        </p:spPr>
        <p:txBody>
          <a:bodyPr>
            <a:normAutofit/>
          </a:bodyPr>
          <a:lstStyle/>
          <a:p>
            <a:r>
              <a:rPr lang="en-US" altLang="zh-CN" sz="6000">
                <a:ea typeface="+mn-ea"/>
                <a:cs typeface="+mn-ea"/>
                <a:sym typeface="+mn-lt"/>
              </a:rPr>
              <a:t>Overview Haitian Jupiter Series</a:t>
            </a:r>
            <a:endParaRPr lang="zh-CN" altLang="en-US" sz="6000" dirty="0">
              <a:ea typeface="+mn-ea"/>
              <a:cs typeface="+mn-ea"/>
              <a:sym typeface="+mn-lt"/>
            </a:endParaRPr>
          </a:p>
        </p:txBody>
      </p:sp>
      <p:sp>
        <p:nvSpPr>
          <p:cNvPr id="12" name="文本框 11"/>
          <p:cNvSpPr txBox="1"/>
          <p:nvPr/>
        </p:nvSpPr>
        <p:spPr>
          <a:xfrm>
            <a:off x="690245" y="2244725"/>
            <a:ext cx="3601085" cy="2171748"/>
          </a:xfrm>
          <a:prstGeom prst="rect">
            <a:avLst/>
          </a:prstGeom>
          <a:noFill/>
        </p:spPr>
        <p:txBody>
          <a:bodyPr wrap="square">
            <a:spAutoFit/>
          </a:bodyPr>
          <a:lstStyle/>
          <a:p>
            <a:pPr algn="l">
              <a:lnSpc>
                <a:spcPct val="150000"/>
              </a:lnSpc>
            </a:pPr>
            <a:r>
              <a:rPr kumimoji="1" lang="en-US" altLang="zh-CN" sz="2000" b="1" dirty="0">
                <a:solidFill>
                  <a:srgbClr val="153986"/>
                </a:solidFill>
                <a:latin typeface="Open Sans" panose="020B0606030504020204" pitchFamily="34" charset="0"/>
                <a:cs typeface="+mn-ea"/>
                <a:sym typeface="+mn-lt"/>
              </a:rPr>
              <a:t>HT Clamp</a:t>
            </a:r>
          </a:p>
          <a:p>
            <a:pPr algn="l">
              <a:lnSpc>
                <a:spcPct val="150000"/>
              </a:lnSpc>
            </a:pPr>
            <a:r>
              <a:rPr lang="en-US" altLang="zh-CN" sz="1800" b="0" i="0" u="none" strike="noStrike" baseline="0" dirty="0">
                <a:latin typeface="Open Sans" panose="020B0606030504020204" pitchFamily="34" charset="0"/>
                <a:cs typeface="+mn-ea"/>
                <a:sym typeface="+mn-lt"/>
              </a:rPr>
              <a:t>Correcting algorithm</a:t>
            </a:r>
            <a:r>
              <a:rPr lang="en-US" altLang="zh-CN" dirty="0">
                <a:latin typeface="Open Sans" panose="020B0606030504020204" pitchFamily="34" charset="0"/>
                <a:cs typeface="+mn-ea"/>
                <a:sym typeface="+mn-lt"/>
              </a:rPr>
              <a:t> for</a:t>
            </a:r>
            <a:r>
              <a:rPr lang="en-US" altLang="zh-CN" sz="1800" b="0" i="0" u="none" strike="noStrike" baseline="0" dirty="0">
                <a:latin typeface="Open Sans" panose="020B0606030504020204" pitchFamily="34" charset="0"/>
                <a:cs typeface="+mn-ea"/>
                <a:sym typeface="+mn-lt"/>
              </a:rPr>
              <a:t> accurate mold opening and positioning, stable and fast movement</a:t>
            </a:r>
            <a:endParaRPr lang="zh-CN" altLang="en-US" dirty="0">
              <a:latin typeface="Open Sans" panose="020B0606030504020204" pitchFamily="34" charset="0"/>
              <a:cs typeface="+mn-ea"/>
              <a:sym typeface="+mn-lt"/>
            </a:endParaRPr>
          </a:p>
        </p:txBody>
      </p:sp>
      <p:sp>
        <p:nvSpPr>
          <p:cNvPr id="17" name="文本框 16"/>
          <p:cNvSpPr txBox="1"/>
          <p:nvPr/>
        </p:nvSpPr>
        <p:spPr>
          <a:xfrm>
            <a:off x="638810" y="10431145"/>
            <a:ext cx="3590925" cy="1799590"/>
          </a:xfrm>
          <a:prstGeom prst="rect">
            <a:avLst/>
          </a:prstGeom>
          <a:noFill/>
        </p:spPr>
        <p:txBody>
          <a:bodyPr wrap="square">
            <a:spAutoFit/>
          </a:bodyPr>
          <a:lstStyle/>
          <a:p>
            <a:pPr algn="l">
              <a:lnSpc>
                <a:spcPct val="150000"/>
              </a:lnSpc>
            </a:pPr>
            <a:r>
              <a:rPr lang="en-US" altLang="zh-CN" sz="2000" b="1" dirty="0">
                <a:solidFill>
                  <a:srgbClr val="00398C"/>
                </a:solidFill>
                <a:latin typeface="Open Sans" panose="020B0606030504020204" pitchFamily="34" charset="0"/>
                <a:cs typeface="+mn-ea"/>
                <a:sym typeface="+mn-lt"/>
              </a:rPr>
              <a:t>S</a:t>
            </a:r>
            <a:r>
              <a:rPr lang="en-US" altLang="zh-CN" sz="2000" b="1" i="0" u="none" strike="noStrike" baseline="0" dirty="0">
                <a:solidFill>
                  <a:srgbClr val="00398C"/>
                </a:solidFill>
                <a:latin typeface="Open Sans" panose="020B0606030504020204" pitchFamily="34" charset="0"/>
                <a:cs typeface="+mn-ea"/>
                <a:sym typeface="+mn-lt"/>
              </a:rPr>
              <a:t>mall Footprint</a:t>
            </a:r>
          </a:p>
          <a:p>
            <a:pPr algn="l">
              <a:lnSpc>
                <a:spcPct val="150000"/>
              </a:lnSpc>
            </a:pPr>
            <a:r>
              <a:rPr lang="en-US" altLang="zh-CN" sz="1800" b="0" i="0" u="none" strike="noStrike" baseline="0" dirty="0">
                <a:latin typeface="Open Sans" panose="020B0606030504020204" pitchFamily="34" charset="0"/>
                <a:cs typeface="+mn-ea"/>
                <a:sym typeface="+mn-lt"/>
              </a:rPr>
              <a:t>The whole machine has a compact structure and high utilization rate of floor space</a:t>
            </a:r>
            <a:endParaRPr lang="en-US" altLang="zh-CN" sz="1800" b="0" i="0" u="none" strike="noStrike" baseline="0" dirty="0">
              <a:solidFill>
                <a:srgbClr val="5A5858"/>
              </a:solidFill>
              <a:latin typeface="Open Sans" panose="020B0606030504020204" pitchFamily="34" charset="0"/>
              <a:cs typeface="+mn-ea"/>
              <a:sym typeface="+mn-lt"/>
            </a:endParaRPr>
          </a:p>
        </p:txBody>
      </p:sp>
      <p:sp>
        <p:nvSpPr>
          <p:cNvPr id="20" name="文本框 19"/>
          <p:cNvSpPr txBox="1"/>
          <p:nvPr/>
        </p:nvSpPr>
        <p:spPr>
          <a:xfrm>
            <a:off x="4498229" y="10446979"/>
            <a:ext cx="4009992" cy="1384995"/>
          </a:xfrm>
          <a:prstGeom prst="rect">
            <a:avLst/>
          </a:prstGeom>
          <a:noFill/>
        </p:spPr>
        <p:txBody>
          <a:bodyPr wrap="square">
            <a:spAutoFit/>
          </a:bodyPr>
          <a:lstStyle/>
          <a:p>
            <a:pPr algn="l">
              <a:lnSpc>
                <a:spcPct val="150000"/>
              </a:lnSpc>
            </a:pPr>
            <a:r>
              <a:rPr lang="en-US" altLang="zh-CN" sz="2000" b="1" i="0" u="none" strike="noStrike" baseline="0" dirty="0">
                <a:solidFill>
                  <a:srgbClr val="00398C"/>
                </a:solidFill>
                <a:latin typeface="Open Sans" panose="020B0606030504020204" pitchFamily="34" charset="0"/>
                <a:cs typeface="+mn-ea"/>
                <a:sym typeface="+mn-lt"/>
              </a:rPr>
              <a:t>HMI</a:t>
            </a:r>
          </a:p>
          <a:p>
            <a:r>
              <a:rPr lang="en-US" altLang="zh-CN"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Large-screen control panel and UI design make for fast and intuitive interaction with machine</a:t>
            </a:r>
            <a:endParaRPr lang="zh-CN" altLang="en-US" sz="1800" dirty="0">
              <a:solidFill>
                <a:schemeClr val="tx1"/>
              </a:solidFill>
              <a:latin typeface="Open Sans" panose="020B0606030504020204" pitchFamily="34" charset="0"/>
              <a:cs typeface="Open Sans" panose="020B0606030504020204" pitchFamily="34" charset="0"/>
            </a:endParaRPr>
          </a:p>
        </p:txBody>
      </p:sp>
      <p:sp>
        <p:nvSpPr>
          <p:cNvPr id="22" name="文本框 21"/>
          <p:cNvSpPr txBox="1"/>
          <p:nvPr/>
        </p:nvSpPr>
        <p:spPr>
          <a:xfrm>
            <a:off x="8776863" y="10431104"/>
            <a:ext cx="3772762" cy="2261235"/>
          </a:xfrm>
          <a:prstGeom prst="rect">
            <a:avLst/>
          </a:prstGeom>
          <a:noFill/>
        </p:spPr>
        <p:txBody>
          <a:bodyPr wrap="square">
            <a:spAutoFit/>
          </a:bodyPr>
          <a:lstStyle/>
          <a:p>
            <a:pPr algn="l">
              <a:lnSpc>
                <a:spcPct val="150000"/>
              </a:lnSpc>
            </a:pPr>
            <a:r>
              <a:rPr lang="en-US" altLang="zh-CN" sz="2000" b="1" i="0" u="none" strike="noStrike" baseline="0" dirty="0">
                <a:solidFill>
                  <a:srgbClr val="00398C"/>
                </a:solidFill>
                <a:latin typeface="Open Sans" panose="020B0606030504020204" pitchFamily="34" charset="0"/>
                <a:cs typeface="+mn-ea"/>
                <a:sym typeface="+mn-lt"/>
              </a:rPr>
              <a:t>Intelligent diagnosis and assistance</a:t>
            </a:r>
          </a:p>
          <a:p>
            <a:pPr algn="l">
              <a:lnSpc>
                <a:spcPct val="150000"/>
              </a:lnSpc>
            </a:pPr>
            <a:r>
              <a:rPr lang="en-US" altLang="zh-CN" sz="1800" b="0" i="0" u="none" strike="noStrike" baseline="0" dirty="0">
                <a:latin typeface="Open Sans" panose="020B0606030504020204" pitchFamily="34" charset="0"/>
                <a:cs typeface="+mn-ea"/>
                <a:sym typeface="+mn-lt"/>
              </a:rPr>
              <a:t>Graphical digital bus topology, quickly locate fault nodes and determine the cause of the fault.</a:t>
            </a:r>
            <a:endParaRPr lang="zh-CN" altLang="en-US" dirty="0">
              <a:latin typeface="Open Sans" panose="020B0606030504020204" pitchFamily="34" charset="0"/>
              <a:cs typeface="+mn-ea"/>
              <a:sym typeface="+mn-lt"/>
            </a:endParaRPr>
          </a:p>
        </p:txBody>
      </p:sp>
      <p:sp>
        <p:nvSpPr>
          <p:cNvPr id="24" name="文本框 23"/>
          <p:cNvSpPr txBox="1"/>
          <p:nvPr/>
        </p:nvSpPr>
        <p:spPr>
          <a:xfrm>
            <a:off x="4829173" y="2398218"/>
            <a:ext cx="3930316" cy="1602362"/>
          </a:xfrm>
          <a:prstGeom prst="rect">
            <a:avLst/>
          </a:prstGeom>
          <a:noFill/>
        </p:spPr>
        <p:txBody>
          <a:bodyPr wrap="square">
            <a:spAutoFit/>
          </a:bodyPr>
          <a:lstStyle/>
          <a:p>
            <a:r>
              <a:rPr lang="en-US" altLang="zh-CN" sz="2000" b="1" dirty="0">
                <a:solidFill>
                  <a:srgbClr val="00398C"/>
                </a:solidFill>
                <a:latin typeface="Open Sans" panose="020B0606030504020204" pitchFamily="34" charset="0"/>
                <a:cs typeface="+mn-ea"/>
                <a:sym typeface="+mn-lt"/>
              </a:rPr>
              <a:t>Large mold space</a:t>
            </a:r>
          </a:p>
          <a:p>
            <a:pPr algn="l">
              <a:lnSpc>
                <a:spcPct val="150000"/>
              </a:lnSpc>
            </a:pPr>
            <a:r>
              <a:rPr lang="en-US" altLang="zh-CN" sz="1800" b="0" i="0" u="none" strike="noStrike" baseline="0" dirty="0">
                <a:latin typeface="Open Sans" panose="020B0606030504020204" pitchFamily="34" charset="0"/>
                <a:cs typeface="+mn-ea"/>
                <a:sym typeface="+mn-lt"/>
              </a:rPr>
              <a:t>Mold transfer stroke, ejection stroke and layout are highly expandable</a:t>
            </a:r>
            <a:endParaRPr lang="zh-CN" altLang="en-US" dirty="0">
              <a:latin typeface="Open Sans" panose="020B0606030504020204" pitchFamily="34" charset="0"/>
              <a:cs typeface="+mn-ea"/>
              <a:sym typeface="+mn-lt"/>
            </a:endParaRPr>
          </a:p>
        </p:txBody>
      </p:sp>
      <p:sp>
        <p:nvSpPr>
          <p:cNvPr id="26" name="文本框 25"/>
          <p:cNvSpPr txBox="1"/>
          <p:nvPr/>
        </p:nvSpPr>
        <p:spPr>
          <a:xfrm>
            <a:off x="9152890" y="2254250"/>
            <a:ext cx="3386455" cy="1749197"/>
          </a:xfrm>
          <a:prstGeom prst="rect">
            <a:avLst/>
          </a:prstGeom>
          <a:noFill/>
        </p:spPr>
        <p:txBody>
          <a:bodyPr wrap="square">
            <a:spAutoFit/>
          </a:bodyPr>
          <a:lstStyle/>
          <a:p>
            <a:pPr algn="l">
              <a:lnSpc>
                <a:spcPct val="150000"/>
              </a:lnSpc>
            </a:pPr>
            <a:r>
              <a:rPr lang="en-US" altLang="zh-CN" sz="2000" b="1" i="0" u="none" strike="noStrike" baseline="0" dirty="0">
                <a:solidFill>
                  <a:srgbClr val="00398C"/>
                </a:solidFill>
                <a:latin typeface="Open Sans" panose="020B0606030504020204" pitchFamily="34" charset="0"/>
                <a:cs typeface="+mn-ea"/>
                <a:sym typeface="+mn-lt"/>
              </a:rPr>
              <a:t>HT Energy</a:t>
            </a:r>
          </a:p>
          <a:p>
            <a:pPr algn="l">
              <a:lnSpc>
                <a:spcPct val="150000"/>
              </a:lnSpc>
            </a:pPr>
            <a:r>
              <a:rPr lang="en-US" altLang="zh-CN" sz="1800" b="0" i="0" u="none" strike="noStrike" baseline="0" dirty="0">
                <a:latin typeface="Open Sans" panose="020B0606030504020204" pitchFamily="34" charset="0"/>
                <a:cs typeface="+mn-ea"/>
                <a:sym typeface="+mn-lt"/>
              </a:rPr>
              <a:t>Smart energy consumption</a:t>
            </a:r>
            <a:br>
              <a:rPr lang="en-US" altLang="zh-CN" sz="1800" b="0" i="0" u="none" strike="noStrike" baseline="0" dirty="0">
                <a:latin typeface="Open Sans" panose="020B0606030504020204" pitchFamily="34" charset="0"/>
                <a:cs typeface="+mn-ea"/>
                <a:sym typeface="+mn-lt"/>
              </a:rPr>
            </a:br>
            <a:r>
              <a:rPr lang="en-US" altLang="zh-CN" sz="1800" b="0" i="0" u="none" strike="noStrike" baseline="0" dirty="0">
                <a:latin typeface="Open Sans" panose="020B0606030504020204" pitchFamily="34" charset="0"/>
                <a:cs typeface="+mn-ea"/>
                <a:sym typeface="+mn-lt"/>
              </a:rPr>
              <a:t>monitoring and auxiliary</a:t>
            </a:r>
            <a:br>
              <a:rPr lang="en-US" altLang="zh-CN" sz="1800" b="0" i="0" u="none" strike="noStrike" baseline="0" dirty="0">
                <a:latin typeface="Open Sans" panose="020B0606030504020204" pitchFamily="34" charset="0"/>
                <a:cs typeface="+mn-ea"/>
                <a:sym typeface="+mn-lt"/>
              </a:rPr>
            </a:br>
            <a:r>
              <a:rPr lang="en-US" altLang="zh-CN" sz="1800" b="0" i="0" u="none" strike="noStrike" baseline="0" dirty="0">
                <a:latin typeface="Open Sans" panose="020B0606030504020204" pitchFamily="34" charset="0"/>
                <a:cs typeface="+mn-ea"/>
                <a:sym typeface="+mn-lt"/>
              </a:rPr>
              <a:t>management via HMI </a:t>
            </a:r>
          </a:p>
        </p:txBody>
      </p:sp>
      <p:sp>
        <p:nvSpPr>
          <p:cNvPr id="28" name="文本框 27"/>
          <p:cNvSpPr txBox="1"/>
          <p:nvPr/>
        </p:nvSpPr>
        <p:spPr>
          <a:xfrm>
            <a:off x="13066743" y="2398218"/>
            <a:ext cx="4491789" cy="1384995"/>
          </a:xfrm>
          <a:prstGeom prst="rect">
            <a:avLst/>
          </a:prstGeom>
          <a:noFill/>
        </p:spPr>
        <p:txBody>
          <a:bodyPr wrap="square">
            <a:spAutoFit/>
          </a:bodyPr>
          <a:lstStyle/>
          <a:p>
            <a:pPr>
              <a:spcAft>
                <a:spcPts val="1200"/>
              </a:spcAft>
            </a:pPr>
            <a:r>
              <a:rPr lang="en-US" altLang="zh-CN" sz="2000" b="1" dirty="0">
                <a:solidFill>
                  <a:srgbClr val="3C559D"/>
                </a:solidFill>
                <a:latin typeface="Open Sans" panose="020B0606030504020204" pitchFamily="34" charset="0"/>
                <a:cs typeface="+mn-ea"/>
                <a:sym typeface="+mn-lt"/>
              </a:rPr>
              <a:t>Resistant Plasticizing Unit</a:t>
            </a:r>
            <a:endParaRPr lang="en-US" altLang="zh-CN" sz="2800" b="1" dirty="0">
              <a:solidFill>
                <a:srgbClr val="3C559D"/>
              </a:solidFill>
              <a:latin typeface="Open Sans" panose="020B0606030504020204" pitchFamily="34" charset="0"/>
              <a:cs typeface="+mn-ea"/>
              <a:sym typeface="+mn-lt"/>
            </a:endParaRPr>
          </a:p>
          <a:p>
            <a:pPr>
              <a:spcAft>
                <a:spcPts val="1200"/>
              </a:spcAft>
            </a:pPr>
            <a:r>
              <a:rPr lang="en-US" altLang="zh-CN"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Strong performance with high wear resistance of plasticized parts </a:t>
            </a:r>
            <a:r>
              <a:rPr lang="en-US" altLang="zh-CN" sz="1800" i="1" dirty="0">
                <a:solidFill>
                  <a:schemeClr val="tx1"/>
                </a:solidFill>
                <a:latin typeface="Open Sans" panose="020B0606030504020204" pitchFamily="34" charset="0"/>
                <a:ea typeface="Open Sans" panose="020B0606030504020204" pitchFamily="34" charset="0"/>
                <a:cs typeface="Open Sans" panose="020B0606030504020204" pitchFamily="34" charset="0"/>
              </a:rPr>
              <a:t>(doubled compared G3)</a:t>
            </a:r>
            <a:endParaRPr lang="zh-CN" altLang="en-US" sz="1800" i="1" dirty="0">
              <a:solidFill>
                <a:schemeClr val="tx1"/>
              </a:solidFill>
              <a:latin typeface="Open Sans" panose="020B0606030504020204" pitchFamily="34" charset="0"/>
              <a:cs typeface="Open Sans" panose="020B0606030504020204" pitchFamily="34" charset="0"/>
            </a:endParaRPr>
          </a:p>
        </p:txBody>
      </p:sp>
      <p:sp>
        <p:nvSpPr>
          <p:cNvPr id="30" name="文本框 29"/>
          <p:cNvSpPr txBox="1"/>
          <p:nvPr/>
        </p:nvSpPr>
        <p:spPr>
          <a:xfrm>
            <a:off x="18429752" y="2254073"/>
            <a:ext cx="5559661" cy="2587183"/>
          </a:xfrm>
          <a:prstGeom prst="rect">
            <a:avLst/>
          </a:prstGeom>
          <a:noFill/>
        </p:spPr>
        <p:txBody>
          <a:bodyPr wrap="square">
            <a:spAutoFit/>
          </a:bodyPr>
          <a:lstStyle/>
          <a:p>
            <a:pPr algn="l">
              <a:lnSpc>
                <a:spcPct val="150000"/>
              </a:lnSpc>
            </a:pPr>
            <a:r>
              <a:rPr lang="en-US" altLang="zh-CN" sz="2000" b="1" dirty="0">
                <a:solidFill>
                  <a:srgbClr val="3C559D"/>
                </a:solidFill>
                <a:latin typeface="Open Sans" panose="020B0606030504020204" pitchFamily="34" charset="0"/>
                <a:cs typeface="+mn-ea"/>
                <a:sym typeface="+mn-lt"/>
              </a:rPr>
              <a:t>E</a:t>
            </a:r>
            <a:r>
              <a:rPr lang="en-US" altLang="zh-CN" sz="2000" b="1" i="0" u="none" strike="noStrike" baseline="0" dirty="0">
                <a:solidFill>
                  <a:srgbClr val="3C559D"/>
                </a:solidFill>
                <a:latin typeface="Open Sans" panose="020B0606030504020204" pitchFamily="34" charset="0"/>
                <a:cs typeface="+mn-ea"/>
                <a:sym typeface="+mn-lt"/>
              </a:rPr>
              <a:t>lectrical charging</a:t>
            </a:r>
          </a:p>
          <a:p>
            <a:pPr algn="l">
              <a:lnSpc>
                <a:spcPct val="150000"/>
              </a:lnSpc>
            </a:pPr>
            <a:r>
              <a:rPr lang="en-US" altLang="zh-CN"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Improves plasticizing speed and quality, while reducing energy consumption of the entire process</a:t>
            </a:r>
            <a:br>
              <a:rPr lang="en-US" altLang="zh-CN"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altLang="zh-CN" sz="1800" b="0" i="1" u="none" strike="noStrike" baseline="0" dirty="0">
                <a:latin typeface="Open Sans" panose="020B0606030504020204" pitchFamily="34" charset="0"/>
                <a:ea typeface="Open Sans" panose="020B0606030504020204" pitchFamily="34" charset="0"/>
                <a:cs typeface="Open Sans" panose="020B0606030504020204" pitchFamily="34" charset="0"/>
                <a:sym typeface="+mn-lt"/>
              </a:rPr>
              <a:t>(optional for models with injection equivalent of 11,500 and above)</a:t>
            </a:r>
            <a:endParaRPr lang="zh-CN" altLang="en-US" i="1" dirty="0">
              <a:latin typeface="Open Sans" panose="020B0606030504020204" pitchFamily="34" charset="0"/>
              <a:cs typeface="Open Sans" panose="020B0606030504020204" pitchFamily="34" charset="0"/>
              <a:sym typeface="+mn-lt"/>
            </a:endParaRPr>
          </a:p>
        </p:txBody>
      </p:sp>
      <p:sp>
        <p:nvSpPr>
          <p:cNvPr id="32" name="文本框 31"/>
          <p:cNvSpPr txBox="1"/>
          <p:nvPr/>
        </p:nvSpPr>
        <p:spPr>
          <a:xfrm>
            <a:off x="12808317" y="10474952"/>
            <a:ext cx="4604084" cy="1799590"/>
          </a:xfrm>
          <a:prstGeom prst="rect">
            <a:avLst/>
          </a:prstGeom>
          <a:noFill/>
        </p:spPr>
        <p:txBody>
          <a:bodyPr wrap="square">
            <a:spAutoFit/>
          </a:bodyPr>
          <a:lstStyle/>
          <a:p>
            <a:pPr algn="l">
              <a:lnSpc>
                <a:spcPct val="150000"/>
              </a:lnSpc>
            </a:pPr>
            <a:r>
              <a:rPr lang="en-US" altLang="zh-CN" sz="2000" b="1" i="0" u="none" strike="noStrike" baseline="0" dirty="0">
                <a:solidFill>
                  <a:srgbClr val="00398C"/>
                </a:solidFill>
                <a:latin typeface="Open Sans" panose="020B0606030504020204" pitchFamily="34" charset="0"/>
                <a:cs typeface="+mn-ea"/>
                <a:sym typeface="+mn-lt"/>
              </a:rPr>
              <a:t>High-response servo system</a:t>
            </a:r>
          </a:p>
          <a:p>
            <a:pPr algn="l">
              <a:lnSpc>
                <a:spcPct val="150000"/>
              </a:lnSpc>
            </a:pPr>
            <a:r>
              <a:rPr lang="en-US" altLang="zh-CN" sz="1800" b="0" i="0" u="none" strike="noStrike" baseline="0" dirty="0">
                <a:latin typeface="Open Sans" panose="020B0606030504020204" pitchFamily="34" charset="0"/>
                <a:cs typeface="+mn-ea"/>
                <a:sym typeface="+mn-lt"/>
              </a:rPr>
              <a:t>Tailor-made servo power system, high-speed response, dynamic sensitivity, and strong power.</a:t>
            </a:r>
            <a:endParaRPr lang="zh-CN" altLang="en-US" dirty="0">
              <a:latin typeface="Open Sans" panose="020B0606030504020204" pitchFamily="34" charset="0"/>
              <a:cs typeface="+mn-ea"/>
              <a:sym typeface="+mn-lt"/>
            </a:endParaRPr>
          </a:p>
        </p:txBody>
      </p:sp>
      <p:sp>
        <p:nvSpPr>
          <p:cNvPr id="34" name="文本框 33"/>
          <p:cNvSpPr txBox="1"/>
          <p:nvPr/>
        </p:nvSpPr>
        <p:spPr>
          <a:xfrm>
            <a:off x="18429872" y="10405154"/>
            <a:ext cx="5263891" cy="2214880"/>
          </a:xfrm>
          <a:prstGeom prst="rect">
            <a:avLst/>
          </a:prstGeom>
          <a:noFill/>
        </p:spPr>
        <p:txBody>
          <a:bodyPr wrap="square">
            <a:spAutoFit/>
          </a:bodyPr>
          <a:lstStyle/>
          <a:p>
            <a:pPr algn="l">
              <a:lnSpc>
                <a:spcPct val="150000"/>
              </a:lnSpc>
            </a:pPr>
            <a:r>
              <a:rPr lang="en-US" altLang="zh-CN" sz="2000" b="1" i="0" u="none" strike="noStrike" baseline="0" dirty="0">
                <a:solidFill>
                  <a:srgbClr val="00398C"/>
                </a:solidFill>
                <a:latin typeface="Open Sans" panose="020B0606030504020204" pitchFamily="34" charset="0"/>
                <a:cs typeface="+mn-ea"/>
                <a:sym typeface="+mn-lt"/>
              </a:rPr>
              <a:t>Accurate temperature monitoring</a:t>
            </a:r>
          </a:p>
          <a:p>
            <a:pPr algn="l">
              <a:lnSpc>
                <a:spcPct val="150000"/>
              </a:lnSpc>
            </a:pPr>
            <a:r>
              <a:rPr lang="en-US" altLang="zh-CN" sz="1800" b="0" i="0" u="none" strike="noStrike" baseline="0" dirty="0">
                <a:latin typeface="Open Sans" panose="020B0606030504020204" pitchFamily="34" charset="0"/>
                <a:cs typeface="+mn-ea"/>
                <a:sym typeface="+mn-lt"/>
              </a:rPr>
              <a:t>The oil temperature is accurate, the process status is stable, the blanking temperature is accurate, the material storage is stable, and the whole machine operates more stably.</a:t>
            </a:r>
            <a:endParaRPr lang="zh-CN" altLang="en-US" dirty="0">
              <a:latin typeface="Open Sans" panose="020B0606030504020204" pitchFamily="34" charset="0"/>
              <a:cs typeface="+mn-ea"/>
              <a:sym typeface="+mn-lt"/>
            </a:endParaRPr>
          </a:p>
        </p:txBody>
      </p:sp>
      <p:cxnSp>
        <p:nvCxnSpPr>
          <p:cNvPr id="25" name="直线连接符 24"/>
          <p:cNvCxnSpPr/>
          <p:nvPr/>
        </p:nvCxnSpPr>
        <p:spPr>
          <a:xfrm>
            <a:off x="4435475" y="3123565"/>
            <a:ext cx="0" cy="163576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291455" y="2907338"/>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4" name="直线连接符 24"/>
          <p:cNvCxnSpPr/>
          <p:nvPr/>
        </p:nvCxnSpPr>
        <p:spPr>
          <a:xfrm>
            <a:off x="8679180" y="3123565"/>
            <a:ext cx="0" cy="19050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535160" y="2907338"/>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6" name="直线连接符 24"/>
          <p:cNvCxnSpPr/>
          <p:nvPr/>
        </p:nvCxnSpPr>
        <p:spPr>
          <a:xfrm>
            <a:off x="12661900" y="3161030"/>
            <a:ext cx="0" cy="159829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2517880" y="2907338"/>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9" name="直线连接符 24"/>
          <p:cNvCxnSpPr/>
          <p:nvPr/>
        </p:nvCxnSpPr>
        <p:spPr>
          <a:xfrm>
            <a:off x="17545050" y="3161030"/>
            <a:ext cx="0" cy="219392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17401030" y="2907338"/>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11" name="直线连接符 24"/>
          <p:cNvCxnSpPr/>
          <p:nvPr/>
        </p:nvCxnSpPr>
        <p:spPr>
          <a:xfrm>
            <a:off x="18059400" y="3161030"/>
            <a:ext cx="0" cy="219392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17915380" y="2907338"/>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15" name="直线连接符 24"/>
          <p:cNvCxnSpPr/>
          <p:nvPr/>
        </p:nvCxnSpPr>
        <p:spPr>
          <a:xfrm flipV="1">
            <a:off x="4229735" y="9972040"/>
            <a:ext cx="0" cy="19431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rot="10800000">
            <a:off x="4085715" y="11734473"/>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18" name="直线连接符 24"/>
          <p:cNvCxnSpPr/>
          <p:nvPr/>
        </p:nvCxnSpPr>
        <p:spPr>
          <a:xfrm flipV="1">
            <a:off x="8500110" y="9972040"/>
            <a:ext cx="0" cy="19431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rot="10800000">
            <a:off x="8356090" y="11734473"/>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21" name="直线连接符 24"/>
          <p:cNvCxnSpPr/>
          <p:nvPr/>
        </p:nvCxnSpPr>
        <p:spPr>
          <a:xfrm flipV="1">
            <a:off x="12405360" y="9972040"/>
            <a:ext cx="0" cy="19431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rot="10800000">
            <a:off x="12261340" y="11734473"/>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27" name="直线连接符 24"/>
          <p:cNvCxnSpPr/>
          <p:nvPr/>
        </p:nvCxnSpPr>
        <p:spPr>
          <a:xfrm flipV="1">
            <a:off x="17992725" y="9972040"/>
            <a:ext cx="0" cy="19431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rot="10800000">
            <a:off x="17848705" y="11734473"/>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cxnSp>
        <p:nvCxnSpPr>
          <p:cNvPr id="33" name="直线连接符 24"/>
          <p:cNvCxnSpPr/>
          <p:nvPr/>
        </p:nvCxnSpPr>
        <p:spPr>
          <a:xfrm flipV="1">
            <a:off x="17577435" y="9972040"/>
            <a:ext cx="0" cy="19431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rot="10800000">
            <a:off x="17433415" y="11734473"/>
            <a:ext cx="288000" cy="288000"/>
          </a:xfrm>
          <a:prstGeom prst="ellipse">
            <a:avLst/>
          </a:prstGeom>
          <a:solidFill>
            <a:srgbClr val="309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latin typeface="Open Sans" panose="020B0606030504020204" pitchFamily="34" charset="0"/>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a:spLocks noGrp="1"/>
          </p:cNvSpPr>
          <p:nvPr>
            <p:ph type="title"/>
          </p:nvPr>
        </p:nvSpPr>
        <p:spPr>
          <a:prstGeom prst="rect">
            <a:avLst/>
          </a:prstGeom>
        </p:spPr>
        <p:txBody>
          <a:bodyPr/>
          <a:lstStyle/>
          <a:p>
            <a:r>
              <a:rPr lang="en-US" altLang="zh-CN" b="0" dirty="0">
                <a:ea typeface="+mn-ea"/>
                <a:cs typeface="+mn-ea"/>
                <a:sym typeface="+mn-lt"/>
              </a:rPr>
              <a:t>Overall Appearance</a:t>
            </a:r>
            <a:endParaRPr lang="zh-CN" altLang="en-US" sz="3200" b="0" dirty="0">
              <a:ea typeface="+mn-ea"/>
              <a:cs typeface="+mn-ea"/>
              <a:sym typeface="+mn-lt"/>
            </a:endParaRPr>
          </a:p>
        </p:txBody>
      </p:sp>
      <p:sp>
        <p:nvSpPr>
          <p:cNvPr id="46" name="Foliennummernplatzhalter 45">
            <a:extLst>
              <a:ext uri="{FF2B5EF4-FFF2-40B4-BE49-F238E27FC236}">
                <a16:creationId xmlns:a16="http://schemas.microsoft.com/office/drawing/2014/main" id="{A5F03089-BC64-59B0-D2BF-A725772DEC93}"/>
              </a:ext>
            </a:extLst>
          </p:cNvPr>
          <p:cNvSpPr>
            <a:spLocks noGrp="1"/>
          </p:cNvSpPr>
          <p:nvPr>
            <p:ph type="sldNum" sz="quarter" idx="4"/>
          </p:nvPr>
        </p:nvSpPr>
        <p:spPr/>
        <p:txBody>
          <a:bodyPr/>
          <a:lstStyle/>
          <a:p>
            <a:r>
              <a:rPr lang="de-DE"/>
              <a:t>Page  </a:t>
            </a:r>
            <a:fld id="{40ABFDA0-30CA-D749-AA37-09DF4F42551B}" type="slidenum">
              <a:rPr lang="de-DE" smtClean="0"/>
              <a:t>8</a:t>
            </a:fld>
            <a:endParaRPr lang="de-DE" dirty="0"/>
          </a:p>
        </p:txBody>
      </p:sp>
      <p:cxnSp>
        <p:nvCxnSpPr>
          <p:cNvPr id="6" name="直接箭头连接符 47"/>
          <p:cNvCxnSpPr/>
          <p:nvPr/>
        </p:nvCxnSpPr>
        <p:spPr>
          <a:xfrm flipV="1">
            <a:off x="2783508" y="9043301"/>
            <a:ext cx="19974237" cy="25573"/>
          </a:xfrm>
          <a:prstGeom prst="straightConnector1">
            <a:avLst/>
          </a:prstGeom>
          <a:ln w="12700">
            <a:solidFill>
              <a:srgbClr val="3C8768"/>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48"/>
          <p:cNvCxnSpPr/>
          <p:nvPr/>
        </p:nvCxnSpPr>
        <p:spPr>
          <a:xfrm rot="16200000" flipV="1">
            <a:off x="21545462"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9" name="直接连接符 49"/>
          <p:cNvCxnSpPr/>
          <p:nvPr/>
        </p:nvCxnSpPr>
        <p:spPr>
          <a:xfrm rot="16200000" flipV="1">
            <a:off x="20517925"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0" name="直接连接符 50"/>
          <p:cNvCxnSpPr/>
          <p:nvPr/>
        </p:nvCxnSpPr>
        <p:spPr>
          <a:xfrm rot="16200000" flipV="1">
            <a:off x="18462849"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3" name="直接连接符 51"/>
          <p:cNvCxnSpPr/>
          <p:nvPr/>
        </p:nvCxnSpPr>
        <p:spPr>
          <a:xfrm rot="16200000" flipV="1">
            <a:off x="14352697"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4" name="直接连接符 52"/>
          <p:cNvCxnSpPr/>
          <p:nvPr/>
        </p:nvCxnSpPr>
        <p:spPr>
          <a:xfrm rot="16200000" flipV="1">
            <a:off x="19490387"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5" name="直接连接符 53"/>
          <p:cNvCxnSpPr/>
          <p:nvPr/>
        </p:nvCxnSpPr>
        <p:spPr>
          <a:xfrm rot="16200000" flipV="1">
            <a:off x="17435311"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6" name="直接连接符 54"/>
          <p:cNvCxnSpPr/>
          <p:nvPr/>
        </p:nvCxnSpPr>
        <p:spPr>
          <a:xfrm rot="16200000" flipV="1">
            <a:off x="13325159"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7" name="直接连接符 55"/>
          <p:cNvCxnSpPr/>
          <p:nvPr/>
        </p:nvCxnSpPr>
        <p:spPr>
          <a:xfrm rot="16200000" flipV="1">
            <a:off x="9215007"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8" name="直接连接符 56"/>
          <p:cNvCxnSpPr/>
          <p:nvPr/>
        </p:nvCxnSpPr>
        <p:spPr>
          <a:xfrm rot="16200000" flipV="1">
            <a:off x="12297621"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19" name="直接连接符 57"/>
          <p:cNvCxnSpPr/>
          <p:nvPr/>
        </p:nvCxnSpPr>
        <p:spPr>
          <a:xfrm rot="16200000" flipV="1">
            <a:off x="10242545"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0" name="直接连接符 58"/>
          <p:cNvCxnSpPr/>
          <p:nvPr/>
        </p:nvCxnSpPr>
        <p:spPr>
          <a:xfrm rot="16200000" flipV="1">
            <a:off x="7159931"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1" name="直接连接符 59"/>
          <p:cNvCxnSpPr/>
          <p:nvPr/>
        </p:nvCxnSpPr>
        <p:spPr>
          <a:xfrm rot="16200000" flipV="1">
            <a:off x="5104855"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2" name="直接连接符 60"/>
          <p:cNvCxnSpPr/>
          <p:nvPr/>
        </p:nvCxnSpPr>
        <p:spPr>
          <a:xfrm rot="16200000" flipV="1">
            <a:off x="16407773"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3" name="直接连接符 61"/>
          <p:cNvCxnSpPr/>
          <p:nvPr/>
        </p:nvCxnSpPr>
        <p:spPr>
          <a:xfrm rot="16200000" flipV="1">
            <a:off x="11270083"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4" name="直接连接符 62"/>
          <p:cNvCxnSpPr/>
          <p:nvPr/>
        </p:nvCxnSpPr>
        <p:spPr>
          <a:xfrm rot="16200000" flipV="1">
            <a:off x="8187469"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5" name="直接连接符 63"/>
          <p:cNvCxnSpPr/>
          <p:nvPr/>
        </p:nvCxnSpPr>
        <p:spPr>
          <a:xfrm rot="16200000" flipV="1">
            <a:off x="6132393"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26" name="直接连接符 64"/>
          <p:cNvCxnSpPr/>
          <p:nvPr/>
        </p:nvCxnSpPr>
        <p:spPr>
          <a:xfrm rot="16200000" flipV="1">
            <a:off x="15380235" y="8843247"/>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sp>
        <p:nvSpPr>
          <p:cNvPr id="28" name="Text Box 4"/>
          <p:cNvSpPr txBox="1">
            <a:spLocks noChangeArrowheads="1"/>
          </p:cNvSpPr>
          <p:nvPr/>
        </p:nvSpPr>
        <p:spPr bwMode="auto">
          <a:xfrm>
            <a:off x="19126996"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55000</a:t>
            </a:r>
          </a:p>
        </p:txBody>
      </p:sp>
      <p:sp>
        <p:nvSpPr>
          <p:cNvPr id="36" name="右大括号 35"/>
          <p:cNvSpPr/>
          <p:nvPr/>
        </p:nvSpPr>
        <p:spPr>
          <a:xfrm rot="5400000">
            <a:off x="4517037" y="8247545"/>
            <a:ext cx="539821" cy="3082613"/>
          </a:xfrm>
          <a:prstGeom prst="rightBrace">
            <a:avLst>
              <a:gd name="adj1" fmla="val 44536"/>
              <a:gd name="adj2" fmla="val 50000"/>
            </a:avLst>
          </a:prstGeom>
          <a:ln w="28575">
            <a:solidFill>
              <a:srgbClr val="143A8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7200" dirty="0">
              <a:latin typeface="Open Sans" panose="020B0606030504020204" pitchFamily="34" charset="0"/>
              <a:cs typeface="+mn-ea"/>
              <a:sym typeface="+mn-lt"/>
            </a:endParaRPr>
          </a:p>
        </p:txBody>
      </p:sp>
      <p:sp>
        <p:nvSpPr>
          <p:cNvPr id="54" name="Text Box 4"/>
          <p:cNvSpPr txBox="1">
            <a:spLocks noChangeArrowheads="1"/>
          </p:cNvSpPr>
          <p:nvPr/>
        </p:nvSpPr>
        <p:spPr bwMode="auto">
          <a:xfrm>
            <a:off x="22986505" y="8668764"/>
            <a:ext cx="513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err="1">
                <a:latin typeface="Open Sans" panose="020B0606030504020204" pitchFamily="34" charset="0"/>
                <a:sym typeface="+mn-lt"/>
              </a:rPr>
              <a:t>kN</a:t>
            </a:r>
          </a:p>
        </p:txBody>
      </p:sp>
      <p:sp>
        <p:nvSpPr>
          <p:cNvPr id="55" name="Text Box 4"/>
          <p:cNvSpPr txBox="1">
            <a:spLocks noChangeArrowheads="1"/>
          </p:cNvSpPr>
          <p:nvPr/>
        </p:nvSpPr>
        <p:spPr bwMode="auto">
          <a:xfrm>
            <a:off x="2851942" y="8014010"/>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4500</a:t>
            </a:r>
          </a:p>
        </p:txBody>
      </p:sp>
      <p:sp>
        <p:nvSpPr>
          <p:cNvPr id="56" name="Text Box 4"/>
          <p:cNvSpPr txBox="1">
            <a:spLocks noChangeArrowheads="1"/>
          </p:cNvSpPr>
          <p:nvPr/>
        </p:nvSpPr>
        <p:spPr bwMode="auto">
          <a:xfrm>
            <a:off x="8484206"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12000</a:t>
            </a:r>
          </a:p>
        </p:txBody>
      </p:sp>
      <p:sp>
        <p:nvSpPr>
          <p:cNvPr id="57" name="Text Box 4"/>
          <p:cNvSpPr txBox="1">
            <a:spLocks noChangeArrowheads="1"/>
          </p:cNvSpPr>
          <p:nvPr/>
        </p:nvSpPr>
        <p:spPr bwMode="auto">
          <a:xfrm>
            <a:off x="3047054" y="10559507"/>
            <a:ext cx="33329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r>
              <a:rPr lang="en-US" altLang="zh-CN" sz="2800" dirty="0">
                <a:latin typeface="Open Sans" panose="020B0606030504020204" pitchFamily="34" charset="0"/>
                <a:sym typeface="+mn-lt"/>
              </a:rPr>
              <a:t>JU4500V – JU7500V</a:t>
            </a:r>
          </a:p>
        </p:txBody>
      </p:sp>
      <p:sp>
        <p:nvSpPr>
          <p:cNvPr id="58" name="Text Box 4"/>
          <p:cNvSpPr txBox="1">
            <a:spLocks noChangeArrowheads="1"/>
          </p:cNvSpPr>
          <p:nvPr/>
        </p:nvSpPr>
        <p:spPr bwMode="auto">
          <a:xfrm>
            <a:off x="18062717"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40000</a:t>
            </a:r>
          </a:p>
        </p:txBody>
      </p:sp>
      <p:sp>
        <p:nvSpPr>
          <p:cNvPr id="59" name="Text Box 4"/>
          <p:cNvSpPr txBox="1">
            <a:spLocks noChangeArrowheads="1"/>
          </p:cNvSpPr>
          <p:nvPr/>
        </p:nvSpPr>
        <p:spPr bwMode="auto">
          <a:xfrm>
            <a:off x="16998438"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33000</a:t>
            </a:r>
          </a:p>
        </p:txBody>
      </p:sp>
      <p:sp>
        <p:nvSpPr>
          <p:cNvPr id="60" name="Text Box 4"/>
          <p:cNvSpPr txBox="1">
            <a:spLocks noChangeArrowheads="1"/>
          </p:cNvSpPr>
          <p:nvPr/>
        </p:nvSpPr>
        <p:spPr bwMode="auto">
          <a:xfrm>
            <a:off x="2026939" y="11206358"/>
            <a:ext cx="53732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r>
              <a:rPr lang="en-US" altLang="zh-CN" sz="3200" b="1" dirty="0">
                <a:latin typeface="Open Sans" panose="020B0606030504020204" pitchFamily="34" charset="0"/>
                <a:sym typeface="+mn-lt"/>
              </a:rPr>
              <a:t>Standard protection door</a:t>
            </a:r>
            <a:endParaRPr lang="zh-CN" altLang="en-US" sz="3200" b="1" dirty="0">
              <a:latin typeface="Open Sans" panose="020B0606030504020204" pitchFamily="34" charset="0"/>
              <a:sym typeface="+mn-lt"/>
            </a:endParaRPr>
          </a:p>
        </p:txBody>
      </p:sp>
      <p:sp>
        <p:nvSpPr>
          <p:cNvPr id="61" name="右大括号 60"/>
          <p:cNvSpPr/>
          <p:nvPr/>
        </p:nvSpPr>
        <p:spPr>
          <a:xfrm rot="5400000">
            <a:off x="12629368" y="3395903"/>
            <a:ext cx="588616" cy="12834693"/>
          </a:xfrm>
          <a:prstGeom prst="rightBrace">
            <a:avLst>
              <a:gd name="adj1" fmla="val 44536"/>
              <a:gd name="adj2" fmla="val 50000"/>
            </a:avLst>
          </a:prstGeom>
          <a:ln w="28575">
            <a:solidFill>
              <a:srgbClr val="3C8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7200" dirty="0">
              <a:latin typeface="Open Sans" panose="020B0606030504020204" pitchFamily="34" charset="0"/>
              <a:cs typeface="+mn-ea"/>
              <a:sym typeface="+mn-lt"/>
            </a:endParaRPr>
          </a:p>
        </p:txBody>
      </p:sp>
      <p:sp>
        <p:nvSpPr>
          <p:cNvPr id="62" name="Text Box 4"/>
          <p:cNvSpPr txBox="1">
            <a:spLocks noChangeArrowheads="1"/>
          </p:cNvSpPr>
          <p:nvPr/>
        </p:nvSpPr>
        <p:spPr bwMode="auto">
          <a:xfrm>
            <a:off x="11004308" y="10561768"/>
            <a:ext cx="3474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r>
              <a:rPr lang="en-US" altLang="zh-CN" sz="2800" dirty="0">
                <a:latin typeface="Open Sans" panose="020B0606030504020204" pitchFamily="34" charset="0"/>
                <a:sym typeface="+mn-lt"/>
              </a:rPr>
              <a:t>JU9000V - JU55000V</a:t>
            </a:r>
          </a:p>
        </p:txBody>
      </p:sp>
      <p:sp>
        <p:nvSpPr>
          <p:cNvPr id="64" name="Text Box 4"/>
          <p:cNvSpPr txBox="1">
            <a:spLocks noChangeArrowheads="1"/>
          </p:cNvSpPr>
          <p:nvPr/>
        </p:nvSpPr>
        <p:spPr bwMode="auto">
          <a:xfrm>
            <a:off x="9954437" y="11206358"/>
            <a:ext cx="55737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r>
              <a:rPr lang="en-US" altLang="zh-CN" sz="3200" b="1" dirty="0">
                <a:latin typeface="Open Sans" panose="020B0606030504020204" pitchFamily="34" charset="0"/>
                <a:sym typeface="+mn-lt"/>
              </a:rPr>
              <a:t>Floor type protection door</a:t>
            </a:r>
            <a:endParaRPr lang="zh-CN" altLang="en-US" sz="3200" b="1" dirty="0">
              <a:latin typeface="Open Sans" panose="020B0606030504020204" pitchFamily="34" charset="0"/>
              <a:sym typeface="+mn-lt"/>
            </a:endParaRPr>
          </a:p>
        </p:txBody>
      </p:sp>
      <p:pic>
        <p:nvPicPr>
          <p:cNvPr id="3" name="图片 2" descr="电视游戏的萤幕截图&#10;&#10;中度可信度描述已自动生成"/>
          <p:cNvPicPr>
            <a:picLocks noChangeAspect="1"/>
          </p:cNvPicPr>
          <p:nvPr/>
        </p:nvPicPr>
        <p:blipFill>
          <a:blip r:embed="rId3"/>
          <a:stretch>
            <a:fillRect/>
          </a:stretch>
        </p:blipFill>
        <p:spPr>
          <a:xfrm>
            <a:off x="6945838" y="2219587"/>
            <a:ext cx="12834694" cy="7162902"/>
          </a:xfrm>
          <a:prstGeom prst="rect">
            <a:avLst/>
          </a:prstGeom>
        </p:spPr>
      </p:pic>
      <p:pic>
        <p:nvPicPr>
          <p:cNvPr id="27" name="图片 26" descr="电视萤幕的截图&#10;&#10;中度可信度描述已自动生成"/>
          <p:cNvPicPr>
            <a:picLocks noChangeAspect="1"/>
          </p:cNvPicPr>
          <p:nvPr/>
        </p:nvPicPr>
        <p:blipFill>
          <a:blip r:embed="rId4"/>
          <a:stretch>
            <a:fillRect/>
          </a:stretch>
        </p:blipFill>
        <p:spPr>
          <a:xfrm>
            <a:off x="-462509" y="3214219"/>
            <a:ext cx="10351869" cy="5825080"/>
          </a:xfrm>
          <a:prstGeom prst="rect">
            <a:avLst/>
          </a:prstGeom>
        </p:spPr>
      </p:pic>
      <p:sp>
        <p:nvSpPr>
          <p:cNvPr id="29" name="Text Box 4"/>
          <p:cNvSpPr txBox="1">
            <a:spLocks noChangeArrowheads="1"/>
          </p:cNvSpPr>
          <p:nvPr/>
        </p:nvSpPr>
        <p:spPr bwMode="auto">
          <a:xfrm>
            <a:off x="5592733" y="8014010"/>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7500</a:t>
            </a:r>
          </a:p>
        </p:txBody>
      </p:sp>
      <p:sp>
        <p:nvSpPr>
          <p:cNvPr id="30" name="Text Box 4"/>
          <p:cNvSpPr txBox="1">
            <a:spLocks noChangeArrowheads="1"/>
          </p:cNvSpPr>
          <p:nvPr/>
        </p:nvSpPr>
        <p:spPr bwMode="auto">
          <a:xfrm>
            <a:off x="6506330" y="8014010"/>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9000</a:t>
            </a:r>
          </a:p>
        </p:txBody>
      </p:sp>
      <p:cxnSp>
        <p:nvCxnSpPr>
          <p:cNvPr id="31" name="直接连接符 59"/>
          <p:cNvCxnSpPr/>
          <p:nvPr/>
        </p:nvCxnSpPr>
        <p:spPr>
          <a:xfrm rot="16200000" flipV="1">
            <a:off x="3049779"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cxnSp>
        <p:nvCxnSpPr>
          <p:cNvPr id="32" name="直接连接符 59"/>
          <p:cNvCxnSpPr/>
          <p:nvPr/>
        </p:nvCxnSpPr>
        <p:spPr>
          <a:xfrm rot="16200000" flipV="1">
            <a:off x="4077317" y="8843246"/>
            <a:ext cx="391722" cy="0"/>
          </a:xfrm>
          <a:prstGeom prst="line">
            <a:avLst/>
          </a:prstGeom>
          <a:ln w="12700">
            <a:solidFill>
              <a:srgbClr val="3C8768"/>
            </a:solidFill>
          </a:ln>
        </p:spPr>
        <p:style>
          <a:lnRef idx="1">
            <a:schemeClr val="accent1"/>
          </a:lnRef>
          <a:fillRef idx="0">
            <a:schemeClr val="accent1"/>
          </a:fillRef>
          <a:effectRef idx="0">
            <a:schemeClr val="accent1"/>
          </a:effectRef>
          <a:fontRef idx="minor">
            <a:schemeClr val="tx1"/>
          </a:fontRef>
        </p:style>
      </p:cxnSp>
      <p:sp>
        <p:nvSpPr>
          <p:cNvPr id="33" name="Text Box 4"/>
          <p:cNvSpPr txBox="1">
            <a:spLocks noChangeArrowheads="1"/>
          </p:cNvSpPr>
          <p:nvPr/>
        </p:nvSpPr>
        <p:spPr bwMode="auto">
          <a:xfrm>
            <a:off x="3765539" y="8014010"/>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5500</a:t>
            </a:r>
          </a:p>
        </p:txBody>
      </p:sp>
      <p:sp>
        <p:nvSpPr>
          <p:cNvPr id="34" name="Text Box 4"/>
          <p:cNvSpPr txBox="1">
            <a:spLocks noChangeArrowheads="1"/>
          </p:cNvSpPr>
          <p:nvPr/>
        </p:nvSpPr>
        <p:spPr bwMode="auto">
          <a:xfrm>
            <a:off x="4679136" y="8014010"/>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6500</a:t>
            </a:r>
          </a:p>
        </p:txBody>
      </p:sp>
      <p:sp>
        <p:nvSpPr>
          <p:cNvPr id="35" name="Text Box 4"/>
          <p:cNvSpPr txBox="1">
            <a:spLocks noChangeArrowheads="1"/>
          </p:cNvSpPr>
          <p:nvPr/>
        </p:nvSpPr>
        <p:spPr bwMode="auto">
          <a:xfrm>
            <a:off x="7419927"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10800</a:t>
            </a:r>
          </a:p>
        </p:txBody>
      </p:sp>
      <p:sp>
        <p:nvSpPr>
          <p:cNvPr id="37" name="Text Box 4"/>
          <p:cNvSpPr txBox="1">
            <a:spLocks noChangeArrowheads="1"/>
          </p:cNvSpPr>
          <p:nvPr/>
        </p:nvSpPr>
        <p:spPr bwMode="auto">
          <a:xfrm>
            <a:off x="9548485"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13000</a:t>
            </a:r>
          </a:p>
        </p:txBody>
      </p:sp>
      <p:sp>
        <p:nvSpPr>
          <p:cNvPr id="38" name="Text Box 4"/>
          <p:cNvSpPr txBox="1">
            <a:spLocks noChangeArrowheads="1"/>
          </p:cNvSpPr>
          <p:nvPr/>
        </p:nvSpPr>
        <p:spPr bwMode="auto">
          <a:xfrm>
            <a:off x="10612764"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14000</a:t>
            </a:r>
          </a:p>
        </p:txBody>
      </p:sp>
      <p:sp>
        <p:nvSpPr>
          <p:cNvPr id="39" name="Text Box 4"/>
          <p:cNvSpPr txBox="1">
            <a:spLocks noChangeArrowheads="1"/>
          </p:cNvSpPr>
          <p:nvPr/>
        </p:nvSpPr>
        <p:spPr bwMode="auto">
          <a:xfrm>
            <a:off x="11677043"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16000</a:t>
            </a:r>
          </a:p>
        </p:txBody>
      </p:sp>
      <p:sp>
        <p:nvSpPr>
          <p:cNvPr id="40" name="Text Box 4"/>
          <p:cNvSpPr txBox="1">
            <a:spLocks noChangeArrowheads="1"/>
          </p:cNvSpPr>
          <p:nvPr/>
        </p:nvSpPr>
        <p:spPr bwMode="auto">
          <a:xfrm>
            <a:off x="12741322"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18500</a:t>
            </a:r>
          </a:p>
        </p:txBody>
      </p:sp>
      <p:sp>
        <p:nvSpPr>
          <p:cNvPr id="41" name="Text Box 4"/>
          <p:cNvSpPr txBox="1">
            <a:spLocks noChangeArrowheads="1"/>
          </p:cNvSpPr>
          <p:nvPr/>
        </p:nvSpPr>
        <p:spPr bwMode="auto">
          <a:xfrm>
            <a:off x="13805601"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21000</a:t>
            </a:r>
          </a:p>
        </p:txBody>
      </p:sp>
      <p:sp>
        <p:nvSpPr>
          <p:cNvPr id="42" name="Text Box 4"/>
          <p:cNvSpPr txBox="1">
            <a:spLocks noChangeArrowheads="1"/>
          </p:cNvSpPr>
          <p:nvPr/>
        </p:nvSpPr>
        <p:spPr bwMode="auto">
          <a:xfrm>
            <a:off x="14869880"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24000</a:t>
            </a:r>
          </a:p>
        </p:txBody>
      </p:sp>
      <p:sp>
        <p:nvSpPr>
          <p:cNvPr id="43" name="Text Box 4"/>
          <p:cNvSpPr txBox="1">
            <a:spLocks noChangeArrowheads="1"/>
          </p:cNvSpPr>
          <p:nvPr/>
        </p:nvSpPr>
        <p:spPr bwMode="auto">
          <a:xfrm>
            <a:off x="15934159"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28000</a:t>
            </a:r>
          </a:p>
        </p:txBody>
      </p:sp>
      <p:sp>
        <p:nvSpPr>
          <p:cNvPr id="44" name="Text Box 4"/>
          <p:cNvSpPr txBox="1">
            <a:spLocks noChangeArrowheads="1"/>
          </p:cNvSpPr>
          <p:nvPr/>
        </p:nvSpPr>
        <p:spPr bwMode="auto">
          <a:xfrm>
            <a:off x="20191275"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66000</a:t>
            </a:r>
          </a:p>
        </p:txBody>
      </p:sp>
      <p:sp>
        <p:nvSpPr>
          <p:cNvPr id="45" name="Text Box 4"/>
          <p:cNvSpPr txBox="1">
            <a:spLocks noChangeArrowheads="1"/>
          </p:cNvSpPr>
          <p:nvPr/>
        </p:nvSpPr>
        <p:spPr bwMode="auto">
          <a:xfrm>
            <a:off x="21255559" y="8014010"/>
            <a:ext cx="9140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eaLnBrk="1" hangingPunct="1">
              <a:buFontTx/>
              <a:buNone/>
              <a:defRPr sz="2400">
                <a:latin typeface="+mn-lt"/>
                <a:ea typeface="+mn-ea"/>
                <a:cs typeface="+mn-ea"/>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2000" dirty="0">
                <a:latin typeface="Open Sans" panose="020B0606030504020204" pitchFamily="34" charset="0"/>
                <a:sym typeface="+mn-lt"/>
              </a:rPr>
              <a:t>88000</a:t>
            </a:r>
          </a:p>
        </p:txBody>
      </p:sp>
      <p:sp>
        <p:nvSpPr>
          <p:cNvPr id="47" name="矩形 46"/>
          <p:cNvSpPr/>
          <p:nvPr/>
        </p:nvSpPr>
        <p:spPr>
          <a:xfrm>
            <a:off x="-57987" y="6650713"/>
            <a:ext cx="24519602" cy="2896168"/>
          </a:xfrm>
          <a:prstGeom prst="rect">
            <a:avLst/>
          </a:prstGeom>
          <a:solidFill>
            <a:srgbClr val="E8E8E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cs typeface="+mn-ea"/>
              <a:sym typeface="+mn-lt"/>
            </a:endParaRPr>
          </a:p>
        </p:txBody>
      </p:sp>
      <p:grpSp>
        <p:nvGrpSpPr>
          <p:cNvPr id="2" name="组合 1"/>
          <p:cNvGrpSpPr/>
          <p:nvPr/>
        </p:nvGrpSpPr>
        <p:grpSpPr>
          <a:xfrm>
            <a:off x="18581860" y="-1403494"/>
            <a:ext cx="7349777" cy="7349777"/>
            <a:chOff x="-4899705" y="5558017"/>
            <a:chExt cx="9013189" cy="9013189"/>
          </a:xfrm>
        </p:grpSpPr>
        <p:sp>
          <p:nvSpPr>
            <p:cNvPr id="53" name="椭圆 52"/>
            <p:cNvSpPr/>
            <p:nvPr/>
          </p:nvSpPr>
          <p:spPr>
            <a:xfrm>
              <a:off x="-4899705" y="5558017"/>
              <a:ext cx="9013189" cy="9013189"/>
            </a:xfrm>
            <a:prstGeom prst="ellipse">
              <a:avLst/>
            </a:prstGeom>
            <a:gradFill flip="none" rotWithShape="1">
              <a:gsLst>
                <a:gs pos="0">
                  <a:srgbClr val="191F3E"/>
                </a:gs>
                <a:gs pos="100000">
                  <a:srgbClr val="183E85"/>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4" name="椭圆 3"/>
            <p:cNvSpPr/>
            <p:nvPr/>
          </p:nvSpPr>
          <p:spPr>
            <a:xfrm>
              <a:off x="-3549707" y="6998832"/>
              <a:ext cx="5860920" cy="5860920"/>
            </a:xfrm>
            <a:prstGeom prst="ellipse">
              <a:avLst/>
            </a:prstGeom>
            <a:gradFill flip="none" rotWithShape="1">
              <a:gsLst>
                <a:gs pos="0">
                  <a:srgbClr val="54A62A">
                    <a:alpha val="15000"/>
                  </a:srgbClr>
                </a:gs>
                <a:gs pos="100000">
                  <a:srgbClr val="54A62A">
                    <a:alpha val="0"/>
                  </a:srgbClr>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Open Sans" panose="020B0606030504020204" pitchFamily="34" charset="0"/>
                <a:cs typeface="+mn-ea"/>
                <a:sym typeface="+mn-lt"/>
              </a:endParaRPr>
            </a:p>
          </p:txBody>
        </p:sp>
        <p:sp>
          <p:nvSpPr>
            <p:cNvPr id="72" name="任意形状 71"/>
            <p:cNvSpPr/>
            <p:nvPr/>
          </p:nvSpPr>
          <p:spPr>
            <a:xfrm>
              <a:off x="-107399" y="10001005"/>
              <a:ext cx="4149111" cy="4304507"/>
            </a:xfrm>
            <a:custGeom>
              <a:avLst/>
              <a:gdLst>
                <a:gd name="connsiteX0" fmla="*/ 2270523 w 4149111"/>
                <a:gd name="connsiteY0" fmla="*/ 0 h 4304507"/>
                <a:gd name="connsiteX1" fmla="*/ 4022569 w 4149111"/>
                <a:gd name="connsiteY1" fmla="*/ 826260 h 4304507"/>
                <a:gd name="connsiteX2" fmla="*/ 4149111 w 4149111"/>
                <a:gd name="connsiteY2" fmla="*/ 995482 h 4304507"/>
                <a:gd name="connsiteX3" fmla="*/ 4104246 w 4149111"/>
                <a:gd name="connsiteY3" fmla="*/ 1189875 h 4304507"/>
                <a:gd name="connsiteX4" fmla="*/ 1289049 w 4149111"/>
                <a:gd name="connsiteY4" fmla="*/ 4296743 h 4304507"/>
                <a:gd name="connsiteX5" fmla="*/ 1266104 w 4149111"/>
                <a:gd name="connsiteY5" fmla="*/ 4304507 h 4304507"/>
                <a:gd name="connsiteX6" fmla="*/ 1188257 w 4149111"/>
                <a:gd name="connsiteY6" fmla="*/ 4267006 h 4304507"/>
                <a:gd name="connsiteX7" fmla="*/ 0 w 4149111"/>
                <a:gd name="connsiteY7" fmla="*/ 2270523 h 4304507"/>
                <a:gd name="connsiteX8" fmla="*/ 2270523 w 4149111"/>
                <a:gd name="connsiteY8" fmla="*/ 0 h 430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111" h="4304507">
                  <a:moveTo>
                    <a:pt x="2270523" y="0"/>
                  </a:moveTo>
                  <a:cubicBezTo>
                    <a:pt x="2975884" y="0"/>
                    <a:pt x="3606122" y="321642"/>
                    <a:pt x="4022569" y="826260"/>
                  </a:cubicBezTo>
                  <a:lnTo>
                    <a:pt x="4149111" y="995482"/>
                  </a:lnTo>
                  <a:lnTo>
                    <a:pt x="4104246" y="1189875"/>
                  </a:lnTo>
                  <a:cubicBezTo>
                    <a:pt x="3733766" y="2629815"/>
                    <a:pt x="2669519" y="3791285"/>
                    <a:pt x="1289049" y="4296743"/>
                  </a:cubicBezTo>
                  <a:lnTo>
                    <a:pt x="1266104" y="4304507"/>
                  </a:lnTo>
                  <a:lnTo>
                    <a:pt x="1188257" y="4267006"/>
                  </a:lnTo>
                  <a:cubicBezTo>
                    <a:pt x="480478" y="3882517"/>
                    <a:pt x="0" y="3132631"/>
                    <a:pt x="0" y="2270523"/>
                  </a:cubicBezTo>
                  <a:cubicBezTo>
                    <a:pt x="0" y="1016548"/>
                    <a:pt x="1016548" y="0"/>
                    <a:pt x="2270523" y="0"/>
                  </a:cubicBezTo>
                  <a:close/>
                </a:path>
              </a:pathLst>
            </a:custGeom>
            <a:gradFill flip="none" rotWithShape="1">
              <a:gsLst>
                <a:gs pos="0">
                  <a:srgbClr val="24ACA6">
                    <a:alpha val="15000"/>
                  </a:srgbClr>
                </a:gs>
                <a:gs pos="100000">
                  <a:srgbClr val="24ACA6">
                    <a:alpha val="0"/>
                  </a:srgb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latin typeface="Open Sans" panose="020B0606030504020204" pitchFamily="34" charset="0"/>
                <a:cs typeface="+mn-ea"/>
                <a:sym typeface="+mn-lt"/>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5"/>
</p:tagLst>
</file>

<file path=ppt/tags/tag13.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5"/>
</p:tagLst>
</file>

<file path=ppt/tags/tag14.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3"/>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833577ab-c2c3-456b-b8a6-09140161812f}"/>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UNIT_TABLE_BEAUTIFY" val="smartTable{1e938882-4516-408a-b274-aa0d7d5f7535}"/>
  <p:tag name="TABLE_ENDDRAG_ORIGIN_RECT" val="763*858"/>
  <p:tag name="TABLE_ENDDRAG_RECT" val="1047*144*763*858"/>
</p:tagLst>
</file>

<file path=ppt/tags/tag4.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5"/>
</p:tagLst>
</file>

<file path=ppt/tags/tag40.xml><?xml version="1.0" encoding="utf-8"?>
<p:tagLst xmlns:a="http://schemas.openxmlformats.org/drawingml/2006/main" xmlns:r="http://schemas.openxmlformats.org/officeDocument/2006/relationships" xmlns:p="http://schemas.openxmlformats.org/presentationml/2006/main">
  <p:tag name="KSO_WM_UNIT_TABLE_BEAUTIFY" val="smartTable{f3c2fc18-a016-43a5-bd71-1d9dba4147e4}"/>
  <p:tag name="TABLE_ENDDRAG_ORIGIN_RECT" val="1119*706"/>
  <p:tag name="TABLE_ENDDRAG_RECT" val="155*296*1119*706"/>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KSO_WM_UNIT_TABLE_BEAUTIFY" val="smartTable{d7bba652-3ceb-4940-9f09-9ac5a20d9505}"/>
  <p:tag name="TABLE_ENDDRAG_ORIGIN_RECT" val="580*760"/>
  <p:tag name="TABLE_ENDDRAG_RECT" val="1267*219*580*760"/>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UNIT_TABLE_BEAUTIFY" val="smartTable{96887b69-c7c6-4adc-ae91-66919c38c7b7}"/>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91022085523"/>
  <p:tag name="MH_LIBRARY" val="GRAPHIC"/>
  <p:tag name="MH_TYPE" val="Text"/>
  <p:tag name="MH_ORDER" val="1"/>
</p:tagLst>
</file>

<file path=ppt/theme/theme1.xml><?xml version="1.0" encoding="utf-8"?>
<a:theme xmlns:a="http://schemas.openxmlformats.org/drawingml/2006/main" name="1_Benutzerdefiniertes Design">
  <a:themeElements>
    <a:clrScheme name="htpm JU">
      <a:dk1>
        <a:srgbClr val="212121"/>
      </a:dk1>
      <a:lt1>
        <a:srgbClr val="FFFFFF"/>
      </a:lt1>
      <a:dk2>
        <a:srgbClr val="706D6D"/>
      </a:dk2>
      <a:lt2>
        <a:srgbClr val="E7E6E6"/>
      </a:lt2>
      <a:accent1>
        <a:srgbClr val="00338D"/>
      </a:accent1>
      <a:accent2>
        <a:srgbClr val="706F6F"/>
      </a:accent2>
      <a:accent3>
        <a:srgbClr val="00338D"/>
      </a:accent3>
      <a:accent4>
        <a:srgbClr val="006B78"/>
      </a:accent4>
      <a:accent5>
        <a:srgbClr val="3FA334"/>
      </a:accent5>
      <a:accent6>
        <a:srgbClr val="30903A"/>
      </a:accent6>
      <a:hlink>
        <a:srgbClr val="009EE3"/>
      </a:hlink>
      <a:folHlink>
        <a:srgbClr val="009EE3"/>
      </a:folHlink>
    </a:clrScheme>
    <a:fontScheme name="kbjuoir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72</TotalTime>
  <Words>3078</Words>
  <Application>Microsoft Office PowerPoint</Application>
  <PresentationFormat>自定义</PresentationFormat>
  <Paragraphs>715</Paragraphs>
  <Slides>57</Slides>
  <Notes>51</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57</vt:i4>
      </vt:variant>
    </vt:vector>
  </HeadingPairs>
  <TitlesOfParts>
    <vt:vector size="70" baseType="lpstr">
      <vt:lpstr>等线</vt:lpstr>
      <vt:lpstr>微软雅黑</vt:lpstr>
      <vt:lpstr>Arial</vt:lpstr>
      <vt:lpstr>Calibri</vt:lpstr>
      <vt:lpstr>Calibri Light</vt:lpstr>
      <vt:lpstr>Courier New</vt:lpstr>
      <vt:lpstr>Open Sans</vt:lpstr>
      <vt:lpstr>Open Sans Light</vt:lpstr>
      <vt:lpstr>Wingdings</vt:lpstr>
      <vt:lpstr>Wingdings 2</vt:lpstr>
      <vt:lpstr>1_Benutzerdefiniertes Design</vt:lpstr>
      <vt:lpstr>HDOfficeLightV0</vt:lpstr>
      <vt:lpstr>Bitmap Image</vt:lpstr>
      <vt:lpstr>PowerPoint 演示文稿</vt:lpstr>
      <vt:lpstr>Research &amp; Development</vt:lpstr>
      <vt:lpstr>Research &amp; Development</vt:lpstr>
      <vt:lpstr>Machine Range &amp; Combinations</vt:lpstr>
      <vt:lpstr>Introducing HT·XTEND</vt:lpstr>
      <vt:lpstr>Introducing HT·XTEND</vt:lpstr>
      <vt:lpstr>PowerPoint 演示文稿</vt:lpstr>
      <vt:lpstr>Overview Haitian Jupiter Series</vt:lpstr>
      <vt:lpstr>Overall Appearance</vt:lpstr>
      <vt:lpstr>Compact overall structure</vt:lpstr>
      <vt:lpstr>INJECTION UNIT</vt:lpstr>
      <vt:lpstr>Dual-cylinder balanced injection system</vt:lpstr>
      <vt:lpstr>Double-layer Linear Guide Structure</vt:lpstr>
      <vt:lpstr>Barrel Support Device</vt:lpstr>
      <vt:lpstr>Screw Barrel</vt:lpstr>
      <vt:lpstr>Screw Barrel Removal</vt:lpstr>
      <vt:lpstr>Energy-saving thermal insulation device</vt:lpstr>
      <vt:lpstr>Injection fully closed loop</vt:lpstr>
      <vt:lpstr>HT Inject</vt:lpstr>
      <vt:lpstr>PowerPoint 演示文稿</vt:lpstr>
      <vt:lpstr>Electrical Charging</vt:lpstr>
      <vt:lpstr>Energy Consumption Comparison</vt:lpstr>
      <vt:lpstr>Energy Consumption Comparison</vt:lpstr>
      <vt:lpstr>Easy maintenance</vt:lpstr>
      <vt:lpstr>PowerPoint 演示文稿</vt:lpstr>
      <vt:lpstr>Compact overall structure</vt:lpstr>
      <vt:lpstr>Clamping cylinder</vt:lpstr>
      <vt:lpstr>Lock system</vt:lpstr>
      <vt:lpstr>Ejection system</vt:lpstr>
      <vt:lpstr>Moving platen support mechanism</vt:lpstr>
      <vt:lpstr>Clamping area safety pedal</vt:lpstr>
      <vt:lpstr>Tie bar positioning</vt:lpstr>
      <vt:lpstr>Lubrication system </vt:lpstr>
      <vt:lpstr>HT Clamp 2.0 </vt:lpstr>
      <vt:lpstr>Custom opening and closing mold proportional valve  applications </vt:lpstr>
      <vt:lpstr>High opening mold positioning accuracy </vt:lpstr>
      <vt:lpstr>Faster cycle times</vt:lpstr>
      <vt:lpstr>PowerPoint 演示文稿</vt:lpstr>
      <vt:lpstr>Non-Welding Technology</vt:lpstr>
      <vt:lpstr> HT Temperature control</vt:lpstr>
      <vt:lpstr>Water Control Valve for Oil Cooling</vt:lpstr>
      <vt:lpstr>New Servo Drive System</vt:lpstr>
      <vt:lpstr>Mars Servo Drive System</vt:lpstr>
      <vt:lpstr>Haitian Servo Technology</vt:lpstr>
      <vt:lpstr>Software &amp; Control</vt:lpstr>
      <vt:lpstr>Control panel upgrade</vt:lpstr>
      <vt:lpstr>New UI design</vt:lpstr>
      <vt:lpstr>HT Charge</vt:lpstr>
      <vt:lpstr>HT Energy </vt:lpstr>
      <vt:lpstr>HT Diagnosis </vt:lpstr>
      <vt:lpstr>HT Diagnosis </vt:lpstr>
      <vt:lpstr>Flexible Integration</vt:lpstr>
      <vt:lpstr>Efficient and flexible integration and control of peripheral auxiliaries </vt:lpstr>
      <vt:lpstr>OPC UA, EUROMAP</vt:lpstr>
      <vt:lpstr>PowerPoint 演示文稿</vt:lpstr>
      <vt:lpstr>Industry Application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Dominik Wiesner</dc:creator>
  <cp:lastModifiedBy>13858365570@139.com</cp:lastModifiedBy>
  <cp:revision>460</cp:revision>
  <dcterms:created xsi:type="dcterms:W3CDTF">2023-11-23T08:37:15Z</dcterms:created>
  <dcterms:modified xsi:type="dcterms:W3CDTF">2023-12-08T01:50:20Z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7C488E607A53E73D0DF35E65E207FB91_43</vt:lpwstr>
  </property>
  <property fmtid="{D5CDD505-2E9C-101B-9397-08002B2CF9AE}" pid="3" name="KSOProductBuildVer">
    <vt:lpwstr>2052-5.2.1.7798</vt:lpwstr>
  </property>
</Properties>
</file>